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34"/>
  </p:notesMasterIdLst>
  <p:sldIdLst>
    <p:sldId id="256" r:id="rId2"/>
    <p:sldId id="296" r:id="rId3"/>
    <p:sldId id="257" r:id="rId4"/>
    <p:sldId id="297" r:id="rId5"/>
    <p:sldId id="258" r:id="rId6"/>
    <p:sldId id="259" r:id="rId7"/>
    <p:sldId id="260" r:id="rId8"/>
    <p:sldId id="311" r:id="rId9"/>
    <p:sldId id="316" r:id="rId10"/>
    <p:sldId id="275" r:id="rId11"/>
    <p:sldId id="287" r:id="rId12"/>
    <p:sldId id="318" r:id="rId13"/>
    <p:sldId id="321" r:id="rId14"/>
    <p:sldId id="319" r:id="rId15"/>
    <p:sldId id="320" r:id="rId16"/>
    <p:sldId id="312" r:id="rId17"/>
    <p:sldId id="299" r:id="rId18"/>
    <p:sldId id="300" r:id="rId19"/>
    <p:sldId id="301" r:id="rId20"/>
    <p:sldId id="298" r:id="rId21"/>
    <p:sldId id="307" r:id="rId22"/>
    <p:sldId id="323" r:id="rId23"/>
    <p:sldId id="324" r:id="rId24"/>
    <p:sldId id="322" r:id="rId25"/>
    <p:sldId id="309" r:id="rId26"/>
    <p:sldId id="310" r:id="rId27"/>
    <p:sldId id="308" r:id="rId28"/>
    <p:sldId id="264" r:id="rId29"/>
    <p:sldId id="317" r:id="rId30"/>
    <p:sldId id="315" r:id="rId31"/>
    <p:sldId id="304" r:id="rId32"/>
    <p:sldId id="294" r:id="rId33"/>
  </p:sldIdLst>
  <p:sldSz cx="9144000" cy="6858000" type="screen4x3"/>
  <p:notesSz cx="7315200" cy="96012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84" autoAdjust="0"/>
    <p:restoredTop sz="79310" autoAdjust="0"/>
  </p:normalViewPr>
  <p:slideViewPr>
    <p:cSldViewPr>
      <p:cViewPr varScale="1">
        <p:scale>
          <a:sx n="50" d="100"/>
          <a:sy n="50" d="100"/>
        </p:scale>
        <p:origin x="1164"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1" y="0"/>
            <a:ext cx="3169919" cy="480060"/>
          </a:xfrm>
          <a:prstGeom prst="rect">
            <a:avLst/>
          </a:prstGeom>
          <a:noFill/>
          <a:ln>
            <a:noFill/>
          </a:ln>
        </p:spPr>
        <p:txBody>
          <a:bodyPr lIns="96645" tIns="96645" rIns="96645" bIns="96645" anchor="t" anchorCtr="0"/>
          <a:lstStyle>
            <a:lvl1pPr marL="0" marR="0" indent="0" algn="l" rtl="0">
              <a:lnSpc>
                <a:spcPct val="100000"/>
              </a:lnSpc>
              <a:spcBef>
                <a:spcPts val="0"/>
              </a:spcBef>
              <a:spcAft>
                <a:spcPts val="0"/>
              </a:spcAft>
              <a:defRPr/>
            </a:lvl1pPr>
            <a:lvl2pPr marL="483306" marR="0" indent="0" algn="l" rtl="0">
              <a:lnSpc>
                <a:spcPct val="100000"/>
              </a:lnSpc>
              <a:spcBef>
                <a:spcPts val="0"/>
              </a:spcBef>
              <a:spcAft>
                <a:spcPts val="0"/>
              </a:spcAft>
              <a:defRPr/>
            </a:lvl2pPr>
            <a:lvl3pPr marL="966612" marR="0" indent="0" algn="l" rtl="0">
              <a:lnSpc>
                <a:spcPct val="100000"/>
              </a:lnSpc>
              <a:spcBef>
                <a:spcPts val="0"/>
              </a:spcBef>
              <a:spcAft>
                <a:spcPts val="0"/>
              </a:spcAft>
              <a:defRPr/>
            </a:lvl3pPr>
            <a:lvl4pPr marL="1449918" marR="0" indent="0" algn="l" rtl="0">
              <a:lnSpc>
                <a:spcPct val="100000"/>
              </a:lnSpc>
              <a:spcBef>
                <a:spcPts val="0"/>
              </a:spcBef>
              <a:spcAft>
                <a:spcPts val="0"/>
              </a:spcAft>
              <a:defRPr/>
            </a:lvl4pPr>
            <a:lvl5pPr marL="1933224" marR="0" indent="0" algn="l" rtl="0">
              <a:lnSpc>
                <a:spcPct val="100000"/>
              </a:lnSpc>
              <a:spcBef>
                <a:spcPts val="0"/>
              </a:spcBef>
              <a:spcAft>
                <a:spcPts val="0"/>
              </a:spcAft>
              <a:defRPr/>
            </a:lvl5pPr>
            <a:lvl6pPr marL="2416531" marR="0" indent="0" algn="l" rtl="0">
              <a:lnSpc>
                <a:spcPct val="100000"/>
              </a:lnSpc>
              <a:spcBef>
                <a:spcPts val="0"/>
              </a:spcBef>
              <a:spcAft>
                <a:spcPts val="0"/>
              </a:spcAft>
              <a:defRPr/>
            </a:lvl6pPr>
            <a:lvl7pPr marL="3383143" marR="0" indent="0" algn="l" rtl="0">
              <a:lnSpc>
                <a:spcPct val="100000"/>
              </a:lnSpc>
              <a:spcBef>
                <a:spcPts val="0"/>
              </a:spcBef>
              <a:spcAft>
                <a:spcPts val="0"/>
              </a:spcAft>
              <a:defRPr/>
            </a:lvl7pPr>
            <a:lvl8pPr marL="4833061" marR="0" indent="0" algn="l" rtl="0">
              <a:lnSpc>
                <a:spcPct val="100000"/>
              </a:lnSpc>
              <a:spcBef>
                <a:spcPts val="0"/>
              </a:spcBef>
              <a:spcAft>
                <a:spcPts val="0"/>
              </a:spcAft>
              <a:defRPr/>
            </a:lvl8pPr>
            <a:lvl9pPr marL="6766286"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4145281" y="0"/>
            <a:ext cx="3169919" cy="480060"/>
          </a:xfrm>
          <a:prstGeom prst="rect">
            <a:avLst/>
          </a:prstGeom>
          <a:noFill/>
          <a:ln>
            <a:noFill/>
          </a:ln>
        </p:spPr>
        <p:txBody>
          <a:bodyPr lIns="96645" tIns="96645" rIns="96645" bIns="96645" anchor="t" anchorCtr="0"/>
          <a:lstStyle>
            <a:lvl1pPr marL="0" marR="0" indent="0" algn="l" rtl="0">
              <a:lnSpc>
                <a:spcPct val="100000"/>
              </a:lnSpc>
              <a:spcBef>
                <a:spcPts val="0"/>
              </a:spcBef>
              <a:spcAft>
                <a:spcPts val="0"/>
              </a:spcAft>
              <a:defRPr/>
            </a:lvl1pPr>
            <a:lvl2pPr marL="483306" marR="0" indent="0" algn="l" rtl="0">
              <a:lnSpc>
                <a:spcPct val="100000"/>
              </a:lnSpc>
              <a:spcBef>
                <a:spcPts val="0"/>
              </a:spcBef>
              <a:spcAft>
                <a:spcPts val="0"/>
              </a:spcAft>
              <a:defRPr/>
            </a:lvl2pPr>
            <a:lvl3pPr marL="966612" marR="0" indent="0" algn="l" rtl="0">
              <a:lnSpc>
                <a:spcPct val="100000"/>
              </a:lnSpc>
              <a:spcBef>
                <a:spcPts val="0"/>
              </a:spcBef>
              <a:spcAft>
                <a:spcPts val="0"/>
              </a:spcAft>
              <a:defRPr/>
            </a:lvl3pPr>
            <a:lvl4pPr marL="1449918" marR="0" indent="0" algn="l" rtl="0">
              <a:lnSpc>
                <a:spcPct val="100000"/>
              </a:lnSpc>
              <a:spcBef>
                <a:spcPts val="0"/>
              </a:spcBef>
              <a:spcAft>
                <a:spcPts val="0"/>
              </a:spcAft>
              <a:defRPr/>
            </a:lvl4pPr>
            <a:lvl5pPr marL="1933224" marR="0" indent="0" algn="l" rtl="0">
              <a:lnSpc>
                <a:spcPct val="100000"/>
              </a:lnSpc>
              <a:spcBef>
                <a:spcPts val="0"/>
              </a:spcBef>
              <a:spcAft>
                <a:spcPts val="0"/>
              </a:spcAft>
              <a:defRPr/>
            </a:lvl5pPr>
            <a:lvl6pPr marL="2416531" marR="0" indent="0" algn="l" rtl="0">
              <a:lnSpc>
                <a:spcPct val="100000"/>
              </a:lnSpc>
              <a:spcBef>
                <a:spcPts val="0"/>
              </a:spcBef>
              <a:spcAft>
                <a:spcPts val="0"/>
              </a:spcAft>
              <a:defRPr/>
            </a:lvl6pPr>
            <a:lvl7pPr marL="3383143" marR="0" indent="0" algn="l" rtl="0">
              <a:lnSpc>
                <a:spcPct val="100000"/>
              </a:lnSpc>
              <a:spcBef>
                <a:spcPts val="0"/>
              </a:spcBef>
              <a:spcAft>
                <a:spcPts val="0"/>
              </a:spcAft>
              <a:defRPr/>
            </a:lvl7pPr>
            <a:lvl8pPr marL="4833061" marR="0" indent="0" algn="l" rtl="0">
              <a:lnSpc>
                <a:spcPct val="100000"/>
              </a:lnSpc>
              <a:spcBef>
                <a:spcPts val="0"/>
              </a:spcBef>
              <a:spcAft>
                <a:spcPts val="0"/>
              </a:spcAft>
              <a:defRPr/>
            </a:lvl8pPr>
            <a:lvl9pPr marL="6766286"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75361" y="4560570"/>
            <a:ext cx="5364479" cy="4320540"/>
          </a:xfrm>
          <a:prstGeom prst="rect">
            <a:avLst/>
          </a:prstGeom>
          <a:noFill/>
          <a:ln>
            <a:noFill/>
          </a:ln>
        </p:spPr>
        <p:txBody>
          <a:bodyPr lIns="96645" tIns="96645" rIns="96645" bIns="9664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1" y="9121140"/>
            <a:ext cx="3169919" cy="480060"/>
          </a:xfrm>
          <a:prstGeom prst="rect">
            <a:avLst/>
          </a:prstGeom>
          <a:noFill/>
          <a:ln>
            <a:noFill/>
          </a:ln>
        </p:spPr>
        <p:txBody>
          <a:bodyPr lIns="96645" tIns="96645" rIns="96645" bIns="96645" anchor="b" anchorCtr="0"/>
          <a:lstStyle>
            <a:lvl1pPr marL="0" marR="0" indent="0" algn="l" rtl="0">
              <a:lnSpc>
                <a:spcPct val="100000"/>
              </a:lnSpc>
              <a:spcBef>
                <a:spcPts val="0"/>
              </a:spcBef>
              <a:spcAft>
                <a:spcPts val="0"/>
              </a:spcAft>
              <a:defRPr/>
            </a:lvl1pPr>
            <a:lvl2pPr marL="483306" marR="0" indent="0" algn="l" rtl="0">
              <a:lnSpc>
                <a:spcPct val="100000"/>
              </a:lnSpc>
              <a:spcBef>
                <a:spcPts val="0"/>
              </a:spcBef>
              <a:spcAft>
                <a:spcPts val="0"/>
              </a:spcAft>
              <a:defRPr/>
            </a:lvl2pPr>
            <a:lvl3pPr marL="966612" marR="0" indent="0" algn="l" rtl="0">
              <a:lnSpc>
                <a:spcPct val="100000"/>
              </a:lnSpc>
              <a:spcBef>
                <a:spcPts val="0"/>
              </a:spcBef>
              <a:spcAft>
                <a:spcPts val="0"/>
              </a:spcAft>
              <a:defRPr/>
            </a:lvl3pPr>
            <a:lvl4pPr marL="1449918" marR="0" indent="0" algn="l" rtl="0">
              <a:lnSpc>
                <a:spcPct val="100000"/>
              </a:lnSpc>
              <a:spcBef>
                <a:spcPts val="0"/>
              </a:spcBef>
              <a:spcAft>
                <a:spcPts val="0"/>
              </a:spcAft>
              <a:defRPr/>
            </a:lvl4pPr>
            <a:lvl5pPr marL="1933224" marR="0" indent="0" algn="l" rtl="0">
              <a:lnSpc>
                <a:spcPct val="100000"/>
              </a:lnSpc>
              <a:spcBef>
                <a:spcPts val="0"/>
              </a:spcBef>
              <a:spcAft>
                <a:spcPts val="0"/>
              </a:spcAft>
              <a:defRPr/>
            </a:lvl5pPr>
            <a:lvl6pPr marL="2416531" marR="0" indent="0" algn="l" rtl="0">
              <a:lnSpc>
                <a:spcPct val="100000"/>
              </a:lnSpc>
              <a:spcBef>
                <a:spcPts val="0"/>
              </a:spcBef>
              <a:spcAft>
                <a:spcPts val="0"/>
              </a:spcAft>
              <a:defRPr/>
            </a:lvl6pPr>
            <a:lvl7pPr marL="3383143" marR="0" indent="0" algn="l" rtl="0">
              <a:lnSpc>
                <a:spcPct val="100000"/>
              </a:lnSpc>
              <a:spcBef>
                <a:spcPts val="0"/>
              </a:spcBef>
              <a:spcAft>
                <a:spcPts val="0"/>
              </a:spcAft>
              <a:defRPr/>
            </a:lvl7pPr>
            <a:lvl8pPr marL="4833061" marR="0" indent="0" algn="l" rtl="0">
              <a:lnSpc>
                <a:spcPct val="100000"/>
              </a:lnSpc>
              <a:spcBef>
                <a:spcPts val="0"/>
              </a:spcBef>
              <a:spcAft>
                <a:spcPts val="0"/>
              </a:spcAft>
              <a:defRPr/>
            </a:lvl8pPr>
            <a:lvl9pPr marL="6766286"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4145281" y="9121140"/>
            <a:ext cx="3169919" cy="480060"/>
          </a:xfrm>
          <a:prstGeom prst="rect">
            <a:avLst/>
          </a:prstGeom>
          <a:noFill/>
          <a:ln>
            <a:noFill/>
          </a:ln>
        </p:spPr>
        <p:txBody>
          <a:bodyPr lIns="96645" tIns="48309" rIns="96645" bIns="48309" anchor="b" anchorCtr="0">
            <a:noAutofit/>
          </a:bodyPr>
          <a:lstStyle/>
          <a:p>
            <a:pPr algn="r">
              <a:buClr>
                <a:srgbClr val="000000"/>
              </a:buClr>
              <a:buSzPct val="25000"/>
            </a:pPr>
            <a:fld id="{00000000-1234-1234-1234-123412341234}" type="slidenum">
              <a:rPr lang="en-US" sz="1300" smtClean="0">
                <a:latin typeface="Times New Roman"/>
                <a:ea typeface="Times New Roman"/>
                <a:cs typeface="Times New Roman"/>
                <a:sym typeface="Times New Roman"/>
              </a:rPr>
              <a:pPr algn="r">
                <a:buClr>
                  <a:srgbClr val="000000"/>
                </a:buClr>
                <a:buSzPct val="25000"/>
              </a:pPr>
              <a:t>‹#›</a:t>
            </a:fld>
            <a:endParaRPr lang="en-US" sz="1300">
              <a:latin typeface="Times New Roman"/>
              <a:ea typeface="Times New Roman"/>
              <a:cs typeface="Times New Roman"/>
              <a:sym typeface="Times New Roman"/>
            </a:endParaRPr>
          </a:p>
        </p:txBody>
      </p:sp>
    </p:spTree>
    <p:extLst>
      <p:ext uri="{BB962C8B-B14F-4D97-AF65-F5344CB8AC3E}">
        <p14:creationId xmlns:p14="http://schemas.microsoft.com/office/powerpoint/2010/main" val="395097074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ww.justice.gov/opcl/individuals-right-access"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93" name="Shape 93"/>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sz="1200" kern="1200" dirty="0">
                <a:solidFill>
                  <a:schemeClr val="tx1"/>
                </a:solidFill>
                <a:effectLst/>
                <a:latin typeface="+mn-lt"/>
                <a:ea typeface="+mn-ea"/>
                <a:cs typeface="+mn-cs"/>
              </a:rPr>
              <a:t>First, Attorney General Reno issued DOJ policy in October, 1993</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on not</a:t>
            </a:r>
            <a:r>
              <a:rPr lang="en-US" sz="1200" kern="1200" baseline="0" dirty="0">
                <a:solidFill>
                  <a:schemeClr val="tx1"/>
                </a:solidFill>
                <a:effectLst/>
                <a:latin typeface="+mn-lt"/>
                <a:ea typeface="+mn-ea"/>
                <a:cs typeface="+mn-cs"/>
              </a:rPr>
              <a:t> Defending Exemptions absent foreseeable harm.  </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Then the </a:t>
            </a:r>
            <a:r>
              <a:rPr lang="en-US" sz="1200" kern="1200" dirty="0">
                <a:solidFill>
                  <a:schemeClr val="tx1"/>
                </a:solidFill>
                <a:effectLst/>
                <a:latin typeface="+mn-lt"/>
                <a:ea typeface="+mn-ea"/>
                <a:cs typeface="+mn-cs"/>
              </a:rPr>
              <a:t>2009 Attorney General Holder Guidelines issued what agencies “should” do, using precatory, but not mandatory</a:t>
            </a:r>
            <a:r>
              <a:rPr lang="en-US" sz="1200" kern="1200" baseline="0" dirty="0">
                <a:solidFill>
                  <a:schemeClr val="tx1"/>
                </a:solidFill>
                <a:effectLst/>
                <a:latin typeface="+mn-lt"/>
                <a:ea typeface="+mn-ea"/>
                <a:cs typeface="+mn-cs"/>
              </a:rPr>
              <a:t> or enforceable language. </a:t>
            </a:r>
          </a:p>
          <a:p>
            <a:endParaRPr lang="en-US" sz="1200" kern="1200" baseline="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new foreseeable harm standard, which is now mandatory, has three elements:</a:t>
            </a:r>
          </a:p>
          <a:p>
            <a:pPr lvl="0"/>
            <a:r>
              <a:rPr lang="en-US" sz="1200" kern="1200" dirty="0">
                <a:solidFill>
                  <a:schemeClr val="tx1"/>
                </a:solidFill>
                <a:effectLst/>
                <a:latin typeface="+mn-lt"/>
                <a:ea typeface="+mn-ea"/>
                <a:cs typeface="+mn-cs"/>
              </a:rPr>
              <a:t>Agencies shall “consider whether partial disclosure of information is possible whenever the agency determines that a full disclosure of a requested record is not possible.” </a:t>
            </a:r>
          </a:p>
          <a:p>
            <a:pPr lvl="0"/>
            <a:r>
              <a:rPr lang="en-US" sz="1200" kern="1200" dirty="0">
                <a:solidFill>
                  <a:schemeClr val="tx1"/>
                </a:solidFill>
                <a:effectLst/>
                <a:latin typeface="+mn-lt"/>
                <a:ea typeface="+mn-ea"/>
                <a:cs typeface="+mn-cs"/>
              </a:rPr>
              <a:t>Agencies shall “take reasonable steps necessary to segregate and release nonexempt information.”  Codification of DOJ’s Foreseeable Harm Standard 6. </a:t>
            </a:r>
          </a:p>
          <a:p>
            <a:pPr lvl="0"/>
            <a:r>
              <a:rPr lang="en-US" sz="1200" kern="1200" dirty="0">
                <a:solidFill>
                  <a:schemeClr val="tx1"/>
                </a:solidFill>
                <a:effectLst/>
                <a:latin typeface="+mn-lt"/>
                <a:ea typeface="+mn-ea"/>
                <a:cs typeface="+mn-cs"/>
              </a:rPr>
              <a:t>This provision does not require disclosure of information “that is otherwise prohibited from disclosure by law, or otherwise exempted from disclosure under [Exemption] 3.”</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the DOC FOIA Council, the DOC Chief FOIA Officer, Mike </a:t>
            </a:r>
            <a:r>
              <a:rPr lang="en-US" sz="1200" kern="1200" dirty="0" err="1">
                <a:solidFill>
                  <a:schemeClr val="tx1"/>
                </a:solidFill>
                <a:effectLst/>
                <a:latin typeface="+mn-lt"/>
                <a:ea typeface="+mn-ea"/>
                <a:cs typeface="+mn-cs"/>
              </a:rPr>
              <a:t>Toland</a:t>
            </a:r>
            <a:r>
              <a:rPr lang="en-US" sz="1200" kern="1200" dirty="0">
                <a:solidFill>
                  <a:schemeClr val="tx1"/>
                </a:solidFill>
                <a:effectLst/>
                <a:latin typeface="+mn-lt"/>
                <a:ea typeface="+mn-ea"/>
                <a:cs typeface="+mn-cs"/>
              </a:rPr>
              <a:t>, indicated that they intend to begin issuing guidance requiring that the foreseeable harm be articulated in the closure letters.  For Exemption 5, this would include reference to which privilege is being asserted, and how disclosure of the information would cause harm protected by that privilege, along with a simple explanation of the material being withheld.  For other exemptions, a description of the nature of the information being withheld (</a:t>
            </a:r>
            <a:r>
              <a:rPr lang="en-US" sz="1200" i="1" kern="1200" dirty="0">
                <a:solidFill>
                  <a:schemeClr val="tx1"/>
                </a:solidFill>
                <a:effectLst/>
                <a:latin typeface="+mn-lt"/>
                <a:ea typeface="+mn-ea"/>
                <a:cs typeface="+mn-cs"/>
              </a:rPr>
              <a:t>e.g</a:t>
            </a:r>
            <a:r>
              <a:rPr lang="en-US" sz="1200" kern="1200" dirty="0">
                <a:solidFill>
                  <a:schemeClr val="tx1"/>
                </a:solidFill>
                <a:effectLst/>
                <a:latin typeface="+mn-lt"/>
                <a:ea typeface="+mn-ea"/>
                <a:cs typeface="+mn-cs"/>
              </a:rPr>
              <a:t>., names, birthdates, and Social Security Numbers) would listed, and a statement that such information would cause the harm enumerated by the Exemption.  The example Mike </a:t>
            </a:r>
            <a:r>
              <a:rPr lang="en-US" sz="1200" kern="1200" dirty="0" err="1">
                <a:solidFill>
                  <a:schemeClr val="tx1"/>
                </a:solidFill>
                <a:effectLst/>
                <a:latin typeface="+mn-lt"/>
                <a:ea typeface="+mn-ea"/>
                <a:cs typeface="+mn-cs"/>
              </a:rPr>
              <a:t>Toland</a:t>
            </a:r>
            <a:r>
              <a:rPr lang="en-US" sz="1200" kern="1200" dirty="0">
                <a:solidFill>
                  <a:schemeClr val="tx1"/>
                </a:solidFill>
                <a:effectLst/>
                <a:latin typeface="+mn-lt"/>
                <a:ea typeface="+mn-ea"/>
                <a:cs typeface="+mn-cs"/>
              </a:rPr>
              <a:t> discussed was a phrase to the effect of, “disclosure of the names, birthdates, and Social Security Numbers of individuals listed in law enforcement records would cause an unwarranted invasion of personal privacy for those referenced in the law enforcement records provided to you.”</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sz="1200" dirty="0">
                <a:solidFill>
                  <a:schemeClr val="dk1"/>
                </a:solidFill>
              </a:rPr>
              <a:t>Spoke with EPA’s project manager, as well as Mike </a:t>
            </a:r>
            <a:r>
              <a:rPr lang="en-US" sz="1200" dirty="0" err="1">
                <a:solidFill>
                  <a:schemeClr val="dk1"/>
                </a:solidFill>
              </a:rPr>
              <a:t>Toland</a:t>
            </a:r>
            <a:r>
              <a:rPr lang="en-US" sz="1200" dirty="0">
                <a:solidFill>
                  <a:schemeClr val="dk1"/>
                </a:solidFill>
              </a:rPr>
              <a:t>, on</a:t>
            </a:r>
            <a:r>
              <a:rPr lang="en-US" sz="1200" baseline="0" dirty="0">
                <a:solidFill>
                  <a:schemeClr val="dk1"/>
                </a:solidFill>
              </a:rPr>
              <a:t> the deficiencies that were noted in FOIA Processing in utilizing the system universally for all Federal Agencies.</a:t>
            </a:r>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pPr lvl="0"/>
            <a:r>
              <a:rPr lang="en-US" dirty="0"/>
              <a:t>(</a:t>
            </a:r>
            <a:r>
              <a:rPr lang="en-US" i="1" dirty="0"/>
              <a:t>NLRB v. Sears</a:t>
            </a:r>
            <a:r>
              <a:rPr lang="en-US" dirty="0"/>
              <a:t>, 421 U.S. 132, 149 (1975)).  But there is no difference between qualified and absolute privilege (so there is no showing of “need”).  </a:t>
            </a:r>
            <a:r>
              <a:rPr lang="en-US" i="1" dirty="0"/>
              <a:t>Id</a:t>
            </a:r>
            <a:r>
              <a:rPr lang="en-US" dirty="0"/>
              <a:t>. At 149.</a:t>
            </a:r>
          </a:p>
          <a:p>
            <a:endParaRPr lang="en-US" sz="1200" kern="1200" dirty="0">
              <a:solidFill>
                <a:schemeClr val="tx1"/>
              </a:solidFill>
              <a:effectLst/>
              <a:latin typeface="+mn-lt"/>
              <a:ea typeface="+mn-ea"/>
              <a:cs typeface="+mn-cs"/>
            </a:endParaRPr>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i="1" dirty="0"/>
              <a:t>Dep’t of the Interior v. Klamath Water Users Protective </a:t>
            </a:r>
            <a:r>
              <a:rPr lang="en-US" i="1" dirty="0" err="1"/>
              <a:t>Ass’n</a:t>
            </a:r>
            <a:r>
              <a:rPr lang="en-US" dirty="0"/>
              <a:t>, 532 U.S. 1, 11 (2001)</a:t>
            </a:r>
            <a:endParaRPr lang="en-US" sz="1200" kern="1200" dirty="0">
              <a:solidFill>
                <a:schemeClr val="tx1"/>
              </a:solidFill>
              <a:effectLst/>
              <a:latin typeface="+mn-lt"/>
              <a:ea typeface="+mn-ea"/>
              <a:cs typeface="+mn-cs"/>
            </a:endParaRPr>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sz="1200" kern="1200" dirty="0">
                <a:solidFill>
                  <a:schemeClr val="tx1"/>
                </a:solidFill>
                <a:effectLst/>
                <a:latin typeface="+mn-lt"/>
                <a:ea typeface="+mn-ea"/>
                <a:cs typeface="+mn-cs"/>
              </a:rPr>
              <a:t>Pre-Decisional:  </a:t>
            </a:r>
            <a:r>
              <a:rPr lang="en-US" dirty="0"/>
              <a:t>(</a:t>
            </a:r>
            <a:r>
              <a:rPr lang="en-US" i="1" dirty="0"/>
              <a:t>Jordan v. DOJ</a:t>
            </a:r>
            <a:r>
              <a:rPr lang="en-US" dirty="0"/>
              <a:t>, 591 F.2d at 774 (U.S. App. D.C. 1992); </a:t>
            </a:r>
          </a:p>
          <a:p>
            <a:endParaRPr lang="en-US" sz="1200" kern="1200" dirty="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Deliberative:  </a:t>
            </a:r>
            <a:r>
              <a:rPr lang="en-US" i="1" dirty="0"/>
              <a:t>Vaughn v. Rosen</a:t>
            </a:r>
            <a:r>
              <a:rPr lang="en-US" dirty="0"/>
              <a:t>, 523 F.2d 1136, 1143-44 (D.C. Cir. 1975).</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a:t>
            </a:r>
            <a:r>
              <a:rPr lang="en-US" i="1" dirty="0"/>
              <a:t>Russell v. Dep’t of the Air Force</a:t>
            </a:r>
            <a:r>
              <a:rPr lang="en-US" dirty="0"/>
              <a:t>, 682 F.2d 1045, 1048 (D.C. Cir. 1982).</a:t>
            </a:r>
            <a:endParaRPr lang="en-US" sz="1200" kern="1200" dirty="0">
              <a:solidFill>
                <a:schemeClr val="tx1"/>
              </a:solidFill>
              <a:effectLst/>
              <a:latin typeface="+mn-lt"/>
              <a:ea typeface="+mn-ea"/>
              <a:cs typeface="+mn-cs"/>
            </a:endParaRPr>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There is a larger push for GC to take a processing role in requests—particularly within</a:t>
            </a:r>
            <a:r>
              <a:rPr lang="en-US" baseline="0" dirty="0"/>
              <a:t> NOS.  However, this is inconsistent with the NAO Sec. 5(6).  </a:t>
            </a:r>
            <a:endParaRPr dirty="0"/>
          </a:p>
        </p:txBody>
      </p:sp>
      <p:sp>
        <p:nvSpPr>
          <p:cNvPr id="121" name="Shape 121"/>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Discussed on Legal Experts call—when a narrowing discussion can be couched in the terms of fee-related, do so.</a:t>
            </a:r>
            <a:r>
              <a:rPr lang="en-US" baseline="0" dirty="0"/>
              <a:t>  It will ensure continued ability to toll if necessary.</a:t>
            </a:r>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The criteria for “Complex” and “Unusual Circumstances” will</a:t>
            </a:r>
            <a:r>
              <a:rPr lang="en-US" baseline="0" dirty="0"/>
              <a:t> not always be </a:t>
            </a:r>
            <a:r>
              <a:rPr lang="en-US" baseline="0" dirty="0" err="1"/>
              <a:t>coexistential</a:t>
            </a:r>
            <a:r>
              <a:rPr lang="en-US" baseline="0" dirty="0"/>
              <a:t>.  But they should be examined together.  March Legal Experts Call: </a:t>
            </a:r>
            <a:r>
              <a:rPr lang="en-US" sz="1200" kern="1200" dirty="0">
                <a:solidFill>
                  <a:schemeClr val="tx1"/>
                </a:solidFill>
                <a:effectLst/>
                <a:latin typeface="+mn-lt"/>
                <a:ea typeface="+mn-ea"/>
                <a:cs typeface="+mn-cs"/>
              </a:rPr>
              <a:t>“Exceptional Circumstances” is also able to consider refusal of requester to narrow scope.</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As a general rule, many complex cases will also qualify for Unusual Circumstances, but these two are not mutually exclusive.   For Example, Consultations are not always complex, but may take a long time due to inter-agency delays warranting unusual circumstances.  Voluminous records may qualify for the complex track, but not require unusual circumstances extension due to simplicity of processing (Glomar Response, or clearly withheld in full). </a:t>
            </a:r>
            <a:endParaRPr lang="en-US" sz="1100" kern="1200" dirty="0">
              <a:solidFill>
                <a:schemeClr val="tx1"/>
              </a:solidFill>
              <a:effectLst/>
              <a:latin typeface="+mn-lt"/>
              <a:ea typeface="+mn-ea"/>
              <a:cs typeface="+mn-cs"/>
            </a:endParaRPr>
          </a:p>
          <a:p>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15 CFR 4.11(e) notice when over $20.  </a:t>
            </a:r>
          </a:p>
          <a:p>
            <a:endParaRPr lang="en-US" dirty="0"/>
          </a:p>
          <a:p>
            <a:r>
              <a:rPr lang="en-US" dirty="0"/>
              <a:t>4.11(l)—6</a:t>
            </a:r>
            <a:r>
              <a:rPr lang="en-US" baseline="0" dirty="0"/>
              <a:t> factors.</a:t>
            </a:r>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Process with </a:t>
            </a:r>
            <a:r>
              <a:rPr lang="en-US" dirty="0" err="1"/>
              <a:t>Thi</a:t>
            </a:r>
            <a:r>
              <a:rPr lang="en-US" dirty="0"/>
              <a:t> on who releases.</a:t>
            </a:r>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Came to a</a:t>
            </a:r>
            <a:r>
              <a:rPr lang="en-US" baseline="0" dirty="0"/>
              <a:t> head in the Stein searches for records needing to be extracted, converted, and duplicated.</a:t>
            </a:r>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hlinkClick r:id="rId3"/>
              </a:rPr>
              <a:t>https://www.justice.gov/opcl/individuals-right-access</a:t>
            </a:r>
            <a:r>
              <a:rPr lang="en-US" sz="1200" kern="1200" dirty="0">
                <a:solidFill>
                  <a:schemeClr val="tx1"/>
                </a:solidFill>
                <a:effectLst/>
                <a:latin typeface="+mn-lt"/>
                <a:ea typeface="+mn-ea"/>
                <a:cs typeface="+mn-cs"/>
              </a:rPr>
              <a:t>.  </a:t>
            </a:r>
            <a:endParaRPr lang="en-US" sz="1100" kern="1200" dirty="0">
              <a:solidFill>
                <a:schemeClr val="tx1"/>
              </a:solidFill>
              <a:effectLst/>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individual’s access request for his own record maintained in a system of records should be processed under </a:t>
            </a:r>
            <a:r>
              <a:rPr lang="en-US" sz="1200" u="sng" kern="1200" dirty="0">
                <a:solidFill>
                  <a:schemeClr val="tx1"/>
                </a:solidFill>
                <a:effectLst/>
                <a:latin typeface="+mn-lt"/>
                <a:ea typeface="+mn-ea"/>
                <a:cs typeface="+mn-cs"/>
              </a:rPr>
              <a:t>both</a:t>
            </a:r>
            <a:r>
              <a:rPr lang="en-US" sz="1200" kern="1200" dirty="0">
                <a:solidFill>
                  <a:schemeClr val="tx1"/>
                </a:solidFill>
                <a:effectLst/>
                <a:latin typeface="+mn-lt"/>
                <a:ea typeface="+mn-ea"/>
                <a:cs typeface="+mn-cs"/>
              </a:rPr>
              <a:t> the Privacy Act and the FOIA, regardless of the statute(s) cited.  </a:t>
            </a:r>
            <a:r>
              <a:rPr lang="en-US" sz="1200" u="sng" kern="1200" dirty="0">
                <a:solidFill>
                  <a:schemeClr val="tx1"/>
                </a:solidFill>
                <a:effectLst/>
                <a:latin typeface="+mn-lt"/>
                <a:ea typeface="+mn-ea"/>
                <a:cs typeface="+mn-cs"/>
              </a:rPr>
              <a:t>See</a:t>
            </a:r>
            <a:r>
              <a:rPr lang="en-US" sz="1200" kern="1200" dirty="0">
                <a:solidFill>
                  <a:schemeClr val="tx1"/>
                </a:solidFill>
                <a:effectLst/>
                <a:latin typeface="+mn-lt"/>
                <a:ea typeface="+mn-ea"/>
                <a:cs typeface="+mn-cs"/>
              </a:rPr>
              <a:t> 5 U.S.C. § 552a(t)(1) and (2) (prohibiting reliance on FOIA exemptions to withhold under Privacy Act, and vice versa).  More specifically, pursuant to </a:t>
            </a:r>
            <a:r>
              <a:rPr lang="en-US" sz="1200" u="sng" kern="1200" dirty="0">
                <a:solidFill>
                  <a:schemeClr val="tx1"/>
                </a:solidFill>
                <a:effectLst/>
                <a:latin typeface="+mn-lt"/>
                <a:ea typeface="+mn-ea"/>
                <a:cs typeface="+mn-cs"/>
              </a:rPr>
              <a:t>Shapiro v. DEA</a:t>
            </a:r>
            <a:r>
              <a:rPr lang="en-US" sz="1200" kern="1200" dirty="0">
                <a:solidFill>
                  <a:schemeClr val="tx1"/>
                </a:solidFill>
                <a:effectLst/>
                <a:latin typeface="+mn-lt"/>
                <a:ea typeface="+mn-ea"/>
                <a:cs typeface="+mn-cs"/>
              </a:rPr>
              <a:t>, 762 F.2d 611, 612 (7th Cir. 1985) “Congress intends that the courts construe the Privacy Act and the Freedom of Information Act separately and independently so that exemption from disclosure under the Privacy Act does not exempt disclosure under the Freedom of Information Act, and </a:t>
            </a:r>
            <a:r>
              <a:rPr lang="en-US" sz="1200" u="sng" kern="1200" dirty="0">
                <a:solidFill>
                  <a:schemeClr val="tx1"/>
                </a:solidFill>
                <a:effectLst/>
                <a:latin typeface="+mn-lt"/>
                <a:ea typeface="+mn-ea"/>
                <a:cs typeface="+mn-cs"/>
              </a:rPr>
              <a:t>vice versa</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2356228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7663573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baseline="0" dirty="0"/>
              <a:t>The Plaintiff interestingly limited the scope of their request to the 2 free hours and 100 pages.  The Court allowed this “scoping” to delineate what the requester was entitled to in litigation.  So long as the pages produced were responsive, the Defendant can satisfy the scope of the request when limited in this fashion.  This could be a tactic going forward to limit the scope in cases where a fee waiver has not been granted.</a:t>
            </a:r>
          </a:p>
          <a:p>
            <a:endParaRPr lang="en-US" baseline="0" dirty="0"/>
          </a:p>
          <a:p>
            <a:r>
              <a:rPr lang="en-US" dirty="0"/>
              <a:t>The request sought 10 various case files litigated by multiple</a:t>
            </a:r>
            <a:r>
              <a:rPr lang="en-US" baseline="0" dirty="0"/>
              <a:t> US Attorneys Offices. </a:t>
            </a:r>
          </a:p>
          <a:p>
            <a:endParaRPr lang="en-US" baseline="0" dirty="0"/>
          </a:p>
          <a:p>
            <a:r>
              <a:rPr lang="en-US" baseline="0" dirty="0"/>
              <a:t>-Interesting side note within the case—there was a challenge at the District Court level of a withholding of a private remark by an OAG employee concerning his assessment of another employee. Court determined requester had not administratively appealed this withholding, so exhaustion—under the Oglesby standard—had not yet occurred, and as a matter of jurisprudence, it could not be challenged at the District Court level.  Also the Plaintiff challenged the admissibility of the declaration because it was made by a senior level employee and contained “hearsay” as to the assertions by lower level employees of the searches they respectively conducted.  The Court rejected that objection, and indicated that declarations containing hearsay in FOIA cases are acceptable.    </a:t>
            </a:r>
            <a:endParaRPr lang="en-US" dirty="0"/>
          </a:p>
          <a:p>
            <a:endParaRPr lang="en-US"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sz="1200" b="1" i="0" kern="1200" dirty="0">
                <a:solidFill>
                  <a:schemeClr val="tx1"/>
                </a:solidFill>
                <a:effectLst/>
                <a:latin typeface="+mn-lt"/>
                <a:ea typeface="+mn-ea"/>
                <a:cs typeface="+mn-cs"/>
              </a:rPr>
              <a:t>If we are working on a synonymous FOIA filed with a sister agency, it is important to accept the previously agreed upon search parameters - and not expand upon them because the first agency to respond will have to go back and perform a new search and it calls into question the adequacy of their search.</a:t>
            </a:r>
          </a:p>
          <a:p>
            <a:endParaRPr lang="en-US" sz="1200" b="0" i="0" kern="1200" baseline="0" dirty="0">
              <a:solidFill>
                <a:schemeClr val="tx1"/>
              </a:solidFill>
              <a:effectLst/>
              <a:latin typeface="+mn-lt"/>
              <a:ea typeface="+mn-ea"/>
              <a:cs typeface="+mn-cs"/>
            </a:endParaRPr>
          </a:p>
          <a:p>
            <a:r>
              <a:rPr lang="en-US" baseline="0" dirty="0"/>
              <a:t>In this case, Ryan Shapiro sought records concerning Operation Mosaic—a program designed to highlight problems the FBI was having as a result of the 1974 FOIA Amendments.  The requester then asked for records about the processing of those FOIA requests.  He appealed the no records response, and the agency failed to act on his FOIA Appeals.  </a:t>
            </a:r>
          </a:p>
          <a:p>
            <a:endParaRPr lang="en-US" baseline="0" dirty="0"/>
          </a:p>
          <a:p>
            <a:r>
              <a:rPr lang="en-US" baseline="0" dirty="0"/>
              <a:t>The FBI asserted Exemption 5 only after the Court ruled against it on Cross-Motions for Summary Judgment as to Exemptions, but before a final judgment was issued in the case.  The FBI relied on </a:t>
            </a:r>
            <a:r>
              <a:rPr lang="en-US" baseline="0" dirty="0" err="1"/>
              <a:t>Maydak</a:t>
            </a:r>
            <a:r>
              <a:rPr lang="en-US" baseline="0" dirty="0"/>
              <a:t>, (a </a:t>
            </a:r>
            <a:r>
              <a:rPr lang="en-US" sz="1200" b="0" i="0" kern="1200" dirty="0">
                <a:solidFill>
                  <a:schemeClr val="tx1"/>
                </a:solidFill>
                <a:effectLst/>
                <a:latin typeface="+mn-lt"/>
                <a:ea typeface="+mn-ea"/>
                <a:cs typeface="+mn-cs"/>
              </a:rPr>
              <a:t>D.C. Circuit's decision, </a:t>
            </a:r>
            <a:r>
              <a:rPr lang="en-US" sz="1200" b="0" i="0" kern="1200" dirty="0" err="1">
                <a:solidFill>
                  <a:schemeClr val="tx1"/>
                </a:solidFill>
                <a:effectLst/>
                <a:latin typeface="+mn-lt"/>
                <a:ea typeface="+mn-ea"/>
                <a:cs typeface="+mn-cs"/>
              </a:rPr>
              <a:t>Maydak</a:t>
            </a:r>
            <a:r>
              <a:rPr lang="en-US" sz="1200" b="0" i="0" kern="1200" dirty="0">
                <a:solidFill>
                  <a:schemeClr val="tx1"/>
                </a:solidFill>
                <a:effectLst/>
                <a:latin typeface="+mn-lt"/>
                <a:ea typeface="+mn-ea"/>
                <a:cs typeface="+mn-cs"/>
              </a:rPr>
              <a:t> v. United States Dep't of Justice, 218 F.3d 760 (D.C. Cir. 2000)), </a:t>
            </a:r>
            <a:r>
              <a:rPr lang="en-US" sz="1200" b="0" i="0" kern="1200" dirty="0" err="1">
                <a:solidFill>
                  <a:schemeClr val="tx1"/>
                </a:solidFill>
                <a:effectLst/>
                <a:latin typeface="+mn-lt"/>
                <a:ea typeface="+mn-ea"/>
                <a:cs typeface="+mn-cs"/>
              </a:rPr>
              <a:t>reh'g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en</a:t>
            </a:r>
            <a:r>
              <a:rPr lang="en-US" sz="1200" b="0" i="0" kern="1200" dirty="0">
                <a:solidFill>
                  <a:schemeClr val="tx1"/>
                </a:solidFill>
                <a:effectLst/>
                <a:latin typeface="+mn-lt"/>
                <a:ea typeface="+mn-ea"/>
                <a:cs typeface="+mn-cs"/>
              </a:rPr>
              <a:t> banc denied, No. 98-5492 (D.C. Cir. Oct. 30, 2000), stands as the first FOIA case in which an appellate court has ordered the disclosure of agency records on the ground that the agency waived its right to invoke FOIA exemptions for them by not doing so at an earlier stage of the litigation. It also is the first case in which any court has ever ordered the disclosure of grand jury records under the FOIA, with hundreds of pages of such records ordered disclosed under the D.C. Circuit's new waiver rule.  The S.</a:t>
            </a:r>
            <a:r>
              <a:rPr lang="en-US" sz="1200" b="0" i="0" kern="1200" baseline="0" dirty="0">
                <a:solidFill>
                  <a:schemeClr val="tx1"/>
                </a:solidFill>
                <a:effectLst/>
                <a:latin typeface="+mn-lt"/>
                <a:ea typeface="+mn-ea"/>
                <a:cs typeface="+mn-cs"/>
              </a:rPr>
              <a:t> Court denied DOJ’s petition for Certiorari, and so the DC Cir. holding stands that “</a:t>
            </a:r>
            <a:r>
              <a:rPr lang="en-US" sz="1200" b="0" i="0" kern="1200" dirty="0">
                <a:solidFill>
                  <a:schemeClr val="tx1"/>
                </a:solidFill>
                <a:effectLst/>
                <a:latin typeface="+mn-lt"/>
                <a:ea typeface="+mn-ea"/>
                <a:cs typeface="+mn-cs"/>
              </a:rPr>
              <a:t>an agency ordinarily must raise "all its FOIA exemption claims in the original district court proceedings," or else risk being denied the right to subsequently rely on any exemption not previously raised.”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a:t>
            </a:r>
            <a:r>
              <a:rPr lang="en-US" sz="1200" b="0" i="0" kern="1200" baseline="0" dirty="0">
                <a:solidFill>
                  <a:schemeClr val="tx1"/>
                </a:solidFill>
                <a:effectLst/>
                <a:latin typeface="+mn-lt"/>
                <a:ea typeface="+mn-ea"/>
                <a:cs typeface="+mn-cs"/>
              </a:rPr>
              <a:t> </a:t>
            </a:r>
            <a:r>
              <a:rPr lang="en-US" sz="1200" b="0" i="1" kern="1200" baseline="0" dirty="0">
                <a:solidFill>
                  <a:schemeClr val="tx1"/>
                </a:solidFill>
                <a:effectLst/>
                <a:latin typeface="+mn-lt"/>
                <a:ea typeface="+mn-ea"/>
                <a:cs typeface="+mn-cs"/>
              </a:rPr>
              <a:t>Shapiro v. DOJ </a:t>
            </a:r>
            <a:r>
              <a:rPr lang="en-US" sz="1200" b="0" i="0" kern="1200" baseline="0" dirty="0">
                <a:solidFill>
                  <a:schemeClr val="tx1"/>
                </a:solidFill>
                <a:effectLst/>
                <a:latin typeface="+mn-lt"/>
                <a:ea typeface="+mn-ea"/>
                <a:cs typeface="+mn-cs"/>
              </a:rPr>
              <a:t>case is the first to address at what point in District Court Litigation an Exemption must be raised for it to be considered in good faith.  </a:t>
            </a:r>
            <a:endParaRPr lang="en-US" dirty="0"/>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a:p>
        </p:txBody>
      </p:sp>
      <p:sp>
        <p:nvSpPr>
          <p:cNvPr id="142" name="Shape 142"/>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9" name="Shape 14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9" name="Shape 14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When enacted—was</a:t>
            </a:r>
            <a:r>
              <a:rPr lang="en-US" baseline="0" dirty="0"/>
              <a:t> originally intended to be such a minimum draw on resources so as not to require specific funding or budget allocations.  </a:t>
            </a:r>
          </a:p>
          <a:p>
            <a:r>
              <a:rPr lang="en-US" baseline="0" dirty="0"/>
              <a:t>Judicial Enforcement requires Exhaustion of administrative remedies (Oglesby v. US Army 920 F.2d 57, 61 D.C. Cir. 1990).  Exhaustion can be accomplished without an administrative appeal for constructive denial.</a:t>
            </a:r>
          </a:p>
          <a:p>
            <a:br>
              <a:rPr lang="en-US" baseline="0" dirty="0"/>
            </a:br>
            <a:r>
              <a:rPr lang="en-US" baseline="0" dirty="0"/>
              <a:t>Exhaustion in the Rosenberg v. ICE litigation (</a:t>
            </a:r>
            <a:r>
              <a:rPr lang="en-US" baseline="0" dirty="0" err="1"/>
              <a:t>Agriprocessors</a:t>
            </a:r>
            <a:r>
              <a:rPr lang="en-US" baseline="0" dirty="0"/>
              <a:t>).  I was managing the administrative appeals program in ICE FOIA when suit was filed only 2 days after he filed the administrative appeal.  I drafted the March 22 appeal </a:t>
            </a:r>
            <a:r>
              <a:rPr lang="en-US" baseline="0" dirty="0" err="1"/>
              <a:t>ack</a:t>
            </a:r>
            <a:r>
              <a:rPr lang="en-US" baseline="0" dirty="0"/>
              <a:t> letter the Plaintiff tried to construe as a denial (which it was not).  And I also drafted the administrative closure of the admin appeal based on the premature filing of suit (6 CFR 5.9(a)(3)).  Both were deemed proper, and we won on Summary Judgment.  Court determined exhaustion was jurisprudential (not jurisdictional), and granted ICE’s SJ motion, based on declaration of what I did filed by Ryan Law.  Equitable assertions of “irreparable harm” to client </a:t>
            </a:r>
            <a:r>
              <a:rPr lang="en-US" baseline="0" dirty="0" err="1"/>
              <a:t>Rubashkin</a:t>
            </a:r>
            <a:r>
              <a:rPr lang="en-US" baseline="0" dirty="0"/>
              <a:t> were unsuccessful.  Rosenberg v. ICE, No. 12-452, 2014 WL 4046701 (DDC Aug. 11, 2013).      </a:t>
            </a:r>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dirty="0"/>
          </a:p>
        </p:txBody>
      </p:sp>
      <p:sp>
        <p:nvSpPr>
          <p:cNvPr id="149" name="Shape 14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a:p>
        </p:txBody>
      </p:sp>
      <p:sp>
        <p:nvSpPr>
          <p:cNvPr id="149" name="Shape 14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endParaRPr/>
          </a:p>
        </p:txBody>
      </p:sp>
      <p:sp>
        <p:nvSpPr>
          <p:cNvPr id="149" name="Shape 14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Of these causes of action, many</a:t>
            </a:r>
            <a:r>
              <a:rPr lang="en-US" baseline="0" dirty="0"/>
              <a:t> can be rendered moot prior to the filing of the answer in the case.  In particular, an inadequate search can be rendered moot by quickly conducting a search before jurisdiction is established and the Defendant’s answer is filed.  Similarly, Exemptions can be re-examined, even those previously affirmed on appeal, and some discretionary releases, closing an investigation, or other actions can render exemption application a moot issue.  In one litigation we had a 7(A) assertion that was re-examined because during the pendency of the FOIA litigation, the accused were tried and convicted.</a:t>
            </a:r>
          </a:p>
          <a:p>
            <a:r>
              <a:rPr lang="en-US" baseline="0" dirty="0"/>
              <a:t>Attorneys fees can be avoided through avoiding the Plaintiff “substantially prevailing” on a cause of action—so avoiding the Court exercising jurisdiction over issues such as constructive denial, or inadequate search, is a big deal for attorneys fees.</a:t>
            </a:r>
          </a:p>
          <a:p>
            <a:r>
              <a:rPr lang="en-US" baseline="0" dirty="0"/>
              <a:t>Oglesby and Exhaustion</a:t>
            </a:r>
          </a:p>
          <a:p>
            <a:endParaRPr dirty="0"/>
          </a:p>
        </p:txBody>
      </p:sp>
      <p:sp>
        <p:nvSpPr>
          <p:cNvPr id="100" name="Shape 10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The Supremacy</a:t>
            </a:r>
            <a:r>
              <a:rPr lang="en-US" baseline="0" dirty="0"/>
              <a:t> Clause, as well as Federal Pre-emption, prevent State records disclosure from releasing Federal Records.  But frequently State investigations will be subsumed in a Federal Investigations (give example of </a:t>
            </a:r>
            <a:r>
              <a:rPr lang="en-US" baseline="0" dirty="0" err="1"/>
              <a:t>WeCount</a:t>
            </a:r>
            <a:r>
              <a:rPr lang="en-US" baseline="0" dirty="0"/>
              <a:t>! V. DHS).  </a:t>
            </a:r>
          </a:p>
          <a:p>
            <a:endParaRPr lang="en-US" baseline="0" dirty="0"/>
          </a:p>
          <a:p>
            <a:r>
              <a:rPr lang="en-US" baseline="0" dirty="0"/>
              <a:t>Issue with Interoperability agreement with University for NMFS records.  Wanted to disclose pursuant to State records request to the University.</a:t>
            </a:r>
          </a:p>
          <a:p>
            <a:endParaRPr lang="en-US" baseline="0" dirty="0"/>
          </a:p>
          <a:p>
            <a:endParaRPr dirty="0"/>
          </a:p>
        </p:txBody>
      </p:sp>
      <p:sp>
        <p:nvSpPr>
          <p:cNvPr id="107" name="Shape 107"/>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Had an argument in NDLON v. DHS as to “metadata” being a record, and most Courts</a:t>
            </a:r>
            <a:r>
              <a:rPr lang="en-US" baseline="0" dirty="0"/>
              <a:t> agree that if it is created or controlled by the agency, and the format sought can be “readily reproduced” it must be processed in the FOIA.</a:t>
            </a:r>
          </a:p>
          <a:p>
            <a:br>
              <a:rPr lang="en-US" baseline="0" dirty="0"/>
            </a:br>
            <a:r>
              <a:rPr lang="en-US" baseline="0" dirty="0"/>
              <a:t>Proper FOIA Requesters—many opportunities to deny fugitives, including several that were administratively appealed.  </a:t>
            </a:r>
          </a:p>
          <a:p>
            <a:endParaRPr lang="en-US" baseline="0" dirty="0"/>
          </a:p>
          <a:p>
            <a:r>
              <a:rPr lang="en-US" b="1" baseline="0" dirty="0"/>
              <a:t>DISTINGUISH “Agency Record” (NDLON v. DHS) from record for purposes of </a:t>
            </a:r>
            <a:r>
              <a:rPr lang="en-US" b="1" baseline="0" dirty="0" err="1"/>
              <a:t>segregability</a:t>
            </a:r>
            <a:r>
              <a:rPr lang="en-US" b="1" baseline="0" dirty="0"/>
              <a:t> (AILA).  Read the transcript of the JW v. DOS case.  Reference Competitive Enterprise Institute v. OST.  Reversed District Court.  DC Cir. Court (15-1258) (Jul. </a:t>
            </a:r>
            <a:r>
              <a:rPr lang="en-US" b="1" baseline="0"/>
              <a:t>5, )2016 said </a:t>
            </a:r>
            <a:r>
              <a:rPr lang="en-US" b="1" baseline="0" dirty="0"/>
              <a:t>private email used to conduct business can be accessed in FOIA.</a:t>
            </a:r>
          </a:p>
        </p:txBody>
      </p:sp>
      <p:sp>
        <p:nvSpPr>
          <p:cNvPr id="114" name="Shape 114"/>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Several Exemptions, such as Exemption 4, have complex case histories, and could equally have robust discussions on Exemption applications. But</a:t>
            </a:r>
            <a:r>
              <a:rPr lang="en-US" baseline="0" dirty="0"/>
              <a:t> today the discussion is on Exemption 7.  Many immigrants at ICE tried to argue that the breadth of Exemption 7 did not apply to their A-files, since removal proceedings are administrative.  The precursor agency to ICE addressed this directly, and DDC came down clearly including administrative enforcement activities, which were premised on federal immigration laws.  Ctr. For Nat’l Sec. Studies v. INS, No. 87-2068, 190 WL 236133, at 6 (DDC Dec. 19 1990).  Why would Immigration NGO’s want their records to not be considered “law enforcement” records?  Reference Dent v. Holder—being at ICE when it was adjudicated.  </a:t>
            </a:r>
            <a:endParaRPr dirty="0"/>
          </a:p>
        </p:txBody>
      </p:sp>
      <p:sp>
        <p:nvSpPr>
          <p:cNvPr id="121" name="Shape 121"/>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i="1" dirty="0"/>
              <a:t>Weisberg v. DOJ</a:t>
            </a:r>
            <a:r>
              <a:rPr lang="en-US" dirty="0"/>
              <a:t>,</a:t>
            </a:r>
            <a:r>
              <a:rPr lang="en-US" baseline="0" dirty="0"/>
              <a:t> 705 F.2d 1344, 1351 (D.C. Cir. 1983).  </a:t>
            </a:r>
            <a:endParaRPr dirty="0"/>
          </a:p>
        </p:txBody>
      </p:sp>
      <p:sp>
        <p:nvSpPr>
          <p:cNvPr id="121" name="Shape 121"/>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975361" y="4560570"/>
            <a:ext cx="5364479" cy="4320540"/>
          </a:xfrm>
          <a:prstGeom prst="rect">
            <a:avLst/>
          </a:prstGeom>
        </p:spPr>
        <p:txBody>
          <a:bodyPr lIns="96645" tIns="96645" rIns="96645" bIns="96645" anchor="ctr" anchorCtr="0">
            <a:noAutofit/>
          </a:bodyPr>
          <a:lstStyle/>
          <a:p>
            <a:r>
              <a:rPr lang="en-US" dirty="0"/>
              <a:t>-Unreasonable</a:t>
            </a:r>
            <a:r>
              <a:rPr lang="en-US" baseline="0" dirty="0"/>
              <a:t> not to find known records:  </a:t>
            </a:r>
            <a:r>
              <a:rPr lang="en-US" dirty="0"/>
              <a:t>Campbell</a:t>
            </a:r>
            <a:r>
              <a:rPr lang="en-US" baseline="0" dirty="0"/>
              <a:t> v. DOJ, 164 F.3d 20, 27 (D.C. Cir. 1998).</a:t>
            </a:r>
          </a:p>
          <a:p>
            <a:endParaRPr lang="en-US" baseline="0" dirty="0"/>
          </a:p>
          <a:p>
            <a:r>
              <a:rPr lang="en-US" baseline="0" dirty="0"/>
              <a:t>-Reasonable even if not every record in existence is located:  Hoff v. DOJ, No. 07-4499, slip op. at 4 (6</a:t>
            </a:r>
            <a:r>
              <a:rPr lang="en-US" baseline="30000" dirty="0"/>
              <a:t>th</a:t>
            </a:r>
            <a:r>
              <a:rPr lang="en-US" baseline="0" dirty="0"/>
              <a:t> Cir. July 23, 2008).</a:t>
            </a:r>
          </a:p>
          <a:p>
            <a:endParaRPr lang="en-US" baseline="0" dirty="0"/>
          </a:p>
          <a:p>
            <a:r>
              <a:rPr lang="en-US" baseline="0" dirty="0"/>
              <a:t>-Not as extensive as litigation specific document request in discovery.  Comer v. IRS, No. 97-76329, 2000 WL 1566279 at *2 (E.D. Mich. Aug. 17, 2000).</a:t>
            </a:r>
            <a:endParaRPr dirty="0"/>
          </a:p>
        </p:txBody>
      </p:sp>
      <p:sp>
        <p:nvSpPr>
          <p:cNvPr id="121" name="Shape 121"/>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560"/>
              </a:spcBef>
              <a:spcAft>
                <a:spcPts val="0"/>
              </a:spcAft>
              <a:buClr>
                <a:schemeClr val="dk1"/>
              </a:buClr>
              <a:buFont typeface="Arial"/>
              <a:buNone/>
              <a:defRPr/>
            </a:lvl1pPr>
            <a:lvl2pPr marL="457200" marR="0" indent="0" algn="ctr" rtl="0">
              <a:spcBef>
                <a:spcPts val="480"/>
              </a:spcBef>
              <a:spcAft>
                <a:spcPts val="0"/>
              </a:spcAft>
              <a:buClr>
                <a:schemeClr val="dk1"/>
              </a:buClr>
              <a:buFont typeface="Arial"/>
              <a:buNone/>
              <a:defRPr/>
            </a:lvl2pPr>
            <a:lvl3pPr marL="914400" marR="0" indent="0" algn="ctr" rtl="0">
              <a:spcBef>
                <a:spcPts val="400"/>
              </a:spcBef>
              <a:spcAft>
                <a:spcPts val="0"/>
              </a:spcAft>
              <a:buClr>
                <a:schemeClr val="dk1"/>
              </a:buClr>
              <a:buFont typeface="Arial"/>
              <a:buNone/>
              <a:defRPr/>
            </a:lvl3pPr>
            <a:lvl4pPr marL="1371600" marR="0" indent="0" algn="ctr" rtl="0">
              <a:spcBef>
                <a:spcPts val="400"/>
              </a:spcBef>
              <a:spcAft>
                <a:spcPts val="0"/>
              </a:spcAft>
              <a:buClr>
                <a:schemeClr val="dk1"/>
              </a:buClr>
              <a:buFont typeface="Arial"/>
              <a:buNone/>
              <a:defRPr/>
            </a:lvl4pPr>
            <a:lvl5pPr marL="1828800" marR="0" indent="0" algn="ctr" rtl="0">
              <a:spcBef>
                <a:spcPts val="400"/>
              </a:spcBef>
              <a:spcAft>
                <a:spcPts val="0"/>
              </a:spcAft>
              <a:buClr>
                <a:schemeClr val="dk1"/>
              </a:buClr>
              <a:buFont typeface="Arial"/>
              <a:buNone/>
              <a:defRPr/>
            </a:lvl5pPr>
            <a:lvl6pPr marL="2286000" marR="0" indent="0" algn="ctr" rtl="0">
              <a:spcBef>
                <a:spcPts val="400"/>
              </a:spcBef>
              <a:spcAft>
                <a:spcPts val="0"/>
              </a:spcAft>
              <a:buClr>
                <a:schemeClr val="dk1"/>
              </a:buClr>
              <a:buFont typeface="Arial"/>
              <a:buNone/>
              <a:defRPr/>
            </a:lvl6pPr>
            <a:lvl7pPr marL="2743200" marR="0" indent="0" algn="ctr" rtl="0">
              <a:spcBef>
                <a:spcPts val="400"/>
              </a:spcBef>
              <a:spcAft>
                <a:spcPts val="0"/>
              </a:spcAft>
              <a:buClr>
                <a:schemeClr val="dk1"/>
              </a:buClr>
              <a:buFont typeface="Arial"/>
              <a:buNone/>
              <a:defRPr/>
            </a:lvl7pPr>
            <a:lvl8pPr marL="3200400" marR="0" indent="0" algn="ctr" rtl="0">
              <a:spcBef>
                <a:spcPts val="400"/>
              </a:spcBef>
              <a:spcAft>
                <a:spcPts val="0"/>
              </a:spcAft>
              <a:buClr>
                <a:schemeClr val="dk1"/>
              </a:buClr>
              <a:buFont typeface="Arial"/>
              <a:buNone/>
              <a:defRPr/>
            </a:lvl8pPr>
            <a:lvl9pPr marL="3657600" marR="0" indent="0" algn="ctr" rtl="0">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6" name="Shape 76"/>
          <p:cNvSpPr txBox="1">
            <a:spLocks noGrp="1"/>
          </p:cNvSpPr>
          <p:nvPr>
            <p:ph type="body" idx="1"/>
          </p:nvPr>
        </p:nvSpPr>
        <p:spPr>
          <a:xfrm>
            <a:off x="685800" y="1676400"/>
            <a:ext cx="3809999" cy="44195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2"/>
          </p:nvPr>
        </p:nvSpPr>
        <p:spPr>
          <a:xfrm>
            <a:off x="4648200" y="1676400"/>
            <a:ext cx="3809999" cy="44195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8" name="Shape 7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3" name="Shape 83"/>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84" name="Shape 8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165100" algn="l" rtl="0">
              <a:spcBef>
                <a:spcPts val="560"/>
              </a:spcBef>
              <a:spcAft>
                <a:spcPts val="0"/>
              </a:spcAft>
              <a:buClr>
                <a:schemeClr val="dk1"/>
              </a:buClr>
              <a:buFont typeface="Arial"/>
              <a:buChar char="•"/>
              <a:defRPr/>
            </a:lvl1pPr>
            <a:lvl2pPr marL="742950" indent="-133350" algn="l" rtl="0">
              <a:spcBef>
                <a:spcPts val="480"/>
              </a:spcBef>
              <a:spcAft>
                <a:spcPts val="0"/>
              </a:spcAft>
              <a:buClr>
                <a:schemeClr val="dk1"/>
              </a:buClr>
              <a:buFont typeface="Arial"/>
              <a:buChar char="–"/>
              <a:defRPr/>
            </a:lvl2pPr>
            <a:lvl3pPr marL="1143000" indent="-101600" algn="l" rtl="0">
              <a:spcBef>
                <a:spcPts val="400"/>
              </a:spcBef>
              <a:spcAft>
                <a:spcPts val="0"/>
              </a:spcAft>
              <a:buClr>
                <a:schemeClr val="dk1"/>
              </a:buClr>
              <a:buFont typeface="Arial"/>
              <a:buChar char="•"/>
              <a:defRPr/>
            </a:lvl3pPr>
            <a:lvl4pPr marL="1600200" indent="-101600" algn="l" rtl="0">
              <a:spcBef>
                <a:spcPts val="400"/>
              </a:spcBef>
              <a:spcAft>
                <a:spcPts val="0"/>
              </a:spcAft>
              <a:buClr>
                <a:schemeClr val="dk1"/>
              </a:buClr>
              <a:buFont typeface="Arial"/>
              <a:buChar char="–"/>
              <a:defRPr/>
            </a:lvl4pPr>
            <a:lvl5pPr marL="2057400" indent="-101600" algn="l" rtl="0">
              <a:spcBef>
                <a:spcPts val="400"/>
              </a:spcBef>
              <a:spcAft>
                <a:spcPts val="0"/>
              </a:spcAft>
              <a:buClr>
                <a:schemeClr val="dk1"/>
              </a:buClr>
              <a:buFont typeface="Arial"/>
              <a:buChar char="»"/>
              <a:defRPr/>
            </a:lvl5pPr>
            <a:lvl6pPr marL="2514600" indent="-101600" algn="l" rtl="0">
              <a:spcBef>
                <a:spcPts val="400"/>
              </a:spcBef>
              <a:spcAft>
                <a:spcPts val="0"/>
              </a:spcAft>
              <a:buClr>
                <a:schemeClr val="dk1"/>
              </a:buClr>
              <a:buFont typeface="Arial"/>
              <a:buChar char="»"/>
              <a:defRPr/>
            </a:lvl6pPr>
            <a:lvl7pPr marL="2971800" indent="-101600" algn="l" rtl="0">
              <a:spcBef>
                <a:spcPts val="400"/>
              </a:spcBef>
              <a:spcAft>
                <a:spcPts val="0"/>
              </a:spcAft>
              <a:buClr>
                <a:schemeClr val="dk1"/>
              </a:buClr>
              <a:buFont typeface="Arial"/>
              <a:buChar char="»"/>
              <a:defRPr/>
            </a:lvl7pPr>
            <a:lvl8pPr marL="3429000" indent="-101600" algn="l" rtl="0">
              <a:spcBef>
                <a:spcPts val="400"/>
              </a:spcBef>
              <a:spcAft>
                <a:spcPts val="0"/>
              </a:spcAft>
              <a:buClr>
                <a:schemeClr val="dk1"/>
              </a:buClr>
              <a:buFont typeface="Arial"/>
              <a:buChar char="»"/>
              <a:defRPr/>
            </a:lvl8pPr>
            <a:lvl9pPr marL="3886200" indent="-1016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2" name="Shape 32"/>
          <p:cNvSpPr txBox="1">
            <a:spLocks noGrp="1"/>
          </p:cNvSpPr>
          <p:nvPr>
            <p:ph type="body" idx="1"/>
          </p:nvPr>
        </p:nvSpPr>
        <p:spPr>
          <a:xfrm rot="5400000">
            <a:off x="590549" y="323850"/>
            <a:ext cx="5867400" cy="5676900"/>
          </a:xfrm>
          <a:prstGeom prst="rect">
            <a:avLst/>
          </a:prstGeom>
          <a:noFill/>
          <a:ln>
            <a:noFill/>
          </a:ln>
        </p:spPr>
        <p:txBody>
          <a:bodyPr lIns="91425" tIns="91425" rIns="91425" bIns="91425" anchor="t" anchorCtr="0"/>
          <a:lstStyle>
            <a:lvl1pPr marL="342900" indent="-165100" algn="l" rtl="0">
              <a:spcBef>
                <a:spcPts val="560"/>
              </a:spcBef>
              <a:spcAft>
                <a:spcPts val="0"/>
              </a:spcAft>
              <a:buClr>
                <a:schemeClr val="dk1"/>
              </a:buClr>
              <a:buFont typeface="Arial"/>
              <a:buChar char="•"/>
              <a:defRPr/>
            </a:lvl1pPr>
            <a:lvl2pPr marL="742950" indent="-133350" algn="l" rtl="0">
              <a:spcBef>
                <a:spcPts val="480"/>
              </a:spcBef>
              <a:spcAft>
                <a:spcPts val="0"/>
              </a:spcAft>
              <a:buClr>
                <a:schemeClr val="dk1"/>
              </a:buClr>
              <a:buFont typeface="Arial"/>
              <a:buChar char="–"/>
              <a:defRPr/>
            </a:lvl2pPr>
            <a:lvl3pPr marL="1143000" indent="-101600" algn="l" rtl="0">
              <a:spcBef>
                <a:spcPts val="400"/>
              </a:spcBef>
              <a:spcAft>
                <a:spcPts val="0"/>
              </a:spcAft>
              <a:buClr>
                <a:schemeClr val="dk1"/>
              </a:buClr>
              <a:buFont typeface="Arial"/>
              <a:buChar char="•"/>
              <a:defRPr/>
            </a:lvl3pPr>
            <a:lvl4pPr marL="1600200" indent="-101600" algn="l" rtl="0">
              <a:spcBef>
                <a:spcPts val="400"/>
              </a:spcBef>
              <a:spcAft>
                <a:spcPts val="0"/>
              </a:spcAft>
              <a:buClr>
                <a:schemeClr val="dk1"/>
              </a:buClr>
              <a:buFont typeface="Arial"/>
              <a:buChar char="–"/>
              <a:defRPr/>
            </a:lvl4pPr>
            <a:lvl5pPr marL="2057400" indent="-101600" algn="l" rtl="0">
              <a:spcBef>
                <a:spcPts val="400"/>
              </a:spcBef>
              <a:spcAft>
                <a:spcPts val="0"/>
              </a:spcAft>
              <a:buClr>
                <a:schemeClr val="dk1"/>
              </a:buClr>
              <a:buFont typeface="Arial"/>
              <a:buChar char="»"/>
              <a:defRPr/>
            </a:lvl5pPr>
            <a:lvl6pPr marL="2514600" indent="-101600" algn="l" rtl="0">
              <a:spcBef>
                <a:spcPts val="400"/>
              </a:spcBef>
              <a:spcAft>
                <a:spcPts val="0"/>
              </a:spcAft>
              <a:buClr>
                <a:schemeClr val="dk1"/>
              </a:buClr>
              <a:buFont typeface="Arial"/>
              <a:buChar char="»"/>
              <a:defRPr/>
            </a:lvl6pPr>
            <a:lvl7pPr marL="2971800" indent="-101600" algn="l" rtl="0">
              <a:spcBef>
                <a:spcPts val="400"/>
              </a:spcBef>
              <a:spcAft>
                <a:spcPts val="0"/>
              </a:spcAft>
              <a:buClr>
                <a:schemeClr val="dk1"/>
              </a:buClr>
              <a:buFont typeface="Arial"/>
              <a:buChar char="»"/>
              <a:defRPr/>
            </a:lvl7pPr>
            <a:lvl8pPr marL="3429000" indent="-101600" algn="l" rtl="0">
              <a:spcBef>
                <a:spcPts val="400"/>
              </a:spcBef>
              <a:spcAft>
                <a:spcPts val="0"/>
              </a:spcAft>
              <a:buClr>
                <a:schemeClr val="dk1"/>
              </a:buClr>
              <a:buFont typeface="Arial"/>
              <a:buChar char="»"/>
              <a:defRPr/>
            </a:lvl8pPr>
            <a:lvl9pPr marL="3886200" indent="-101600" algn="l" rtl="0">
              <a:spcBef>
                <a:spcPts val="400"/>
              </a:spcBef>
              <a:spcAft>
                <a:spcPts val="0"/>
              </a:spcAft>
              <a:buClr>
                <a:schemeClr val="dk1"/>
              </a:buClr>
              <a:buFont typeface="Arial"/>
              <a:buChar char="»"/>
              <a:defRPr/>
            </a:lvl9pPr>
          </a:lstStyle>
          <a:p>
            <a:endParaRPr/>
          </a:p>
        </p:txBody>
      </p:sp>
      <p:sp>
        <p:nvSpPr>
          <p:cNvPr id="33" name="Shape 3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rot="5400000">
            <a:off x="2362199" y="0"/>
            <a:ext cx="4419599" cy="7772400"/>
          </a:xfrm>
          <a:prstGeom prst="rect">
            <a:avLst/>
          </a:prstGeom>
          <a:noFill/>
          <a:ln>
            <a:noFill/>
          </a:ln>
        </p:spPr>
        <p:txBody>
          <a:bodyPr lIns="91425" tIns="91425" rIns="91425" bIns="91425" anchor="t" anchorCtr="0"/>
          <a:lstStyle>
            <a:lvl1pPr marL="342900" indent="-165100" algn="l" rtl="0">
              <a:spcBef>
                <a:spcPts val="560"/>
              </a:spcBef>
              <a:spcAft>
                <a:spcPts val="0"/>
              </a:spcAft>
              <a:buClr>
                <a:schemeClr val="dk1"/>
              </a:buClr>
              <a:buFont typeface="Arial"/>
              <a:buChar char="•"/>
              <a:defRPr/>
            </a:lvl1pPr>
            <a:lvl2pPr marL="742950" indent="-133350" algn="l" rtl="0">
              <a:spcBef>
                <a:spcPts val="480"/>
              </a:spcBef>
              <a:spcAft>
                <a:spcPts val="0"/>
              </a:spcAft>
              <a:buClr>
                <a:schemeClr val="dk1"/>
              </a:buClr>
              <a:buFont typeface="Arial"/>
              <a:buChar char="–"/>
              <a:defRPr/>
            </a:lvl2pPr>
            <a:lvl3pPr marL="1143000" indent="-101600" algn="l" rtl="0">
              <a:spcBef>
                <a:spcPts val="400"/>
              </a:spcBef>
              <a:spcAft>
                <a:spcPts val="0"/>
              </a:spcAft>
              <a:buClr>
                <a:schemeClr val="dk1"/>
              </a:buClr>
              <a:buFont typeface="Arial"/>
              <a:buChar char="•"/>
              <a:defRPr/>
            </a:lvl3pPr>
            <a:lvl4pPr marL="1600200" indent="-101600" algn="l" rtl="0">
              <a:spcBef>
                <a:spcPts val="400"/>
              </a:spcBef>
              <a:spcAft>
                <a:spcPts val="0"/>
              </a:spcAft>
              <a:buClr>
                <a:schemeClr val="dk1"/>
              </a:buClr>
              <a:buFont typeface="Arial"/>
              <a:buChar char="–"/>
              <a:defRPr/>
            </a:lvl4pPr>
            <a:lvl5pPr marL="2057400" indent="-101600" algn="l" rtl="0">
              <a:spcBef>
                <a:spcPts val="400"/>
              </a:spcBef>
              <a:spcAft>
                <a:spcPts val="0"/>
              </a:spcAft>
              <a:buClr>
                <a:schemeClr val="dk1"/>
              </a:buClr>
              <a:buFont typeface="Arial"/>
              <a:buChar char="»"/>
              <a:defRPr/>
            </a:lvl5pPr>
            <a:lvl6pPr marL="2514600" indent="-101600" algn="l" rtl="0">
              <a:spcBef>
                <a:spcPts val="400"/>
              </a:spcBef>
              <a:spcAft>
                <a:spcPts val="0"/>
              </a:spcAft>
              <a:buClr>
                <a:schemeClr val="dk1"/>
              </a:buClr>
              <a:buFont typeface="Arial"/>
              <a:buChar char="»"/>
              <a:defRPr/>
            </a:lvl6pPr>
            <a:lvl7pPr marL="2971800" indent="-101600" algn="l" rtl="0">
              <a:spcBef>
                <a:spcPts val="400"/>
              </a:spcBef>
              <a:spcAft>
                <a:spcPts val="0"/>
              </a:spcAft>
              <a:buClr>
                <a:schemeClr val="dk1"/>
              </a:buClr>
              <a:buFont typeface="Arial"/>
              <a:buChar char="»"/>
              <a:defRPr/>
            </a:lvl7pPr>
            <a:lvl8pPr marL="3429000" indent="-101600" algn="l" rtl="0">
              <a:spcBef>
                <a:spcPts val="400"/>
              </a:spcBef>
              <a:spcAft>
                <a:spcPts val="0"/>
              </a:spcAft>
              <a:buClr>
                <a:schemeClr val="dk1"/>
              </a:buClr>
              <a:buFont typeface="Arial"/>
              <a:buChar char="»"/>
              <a:defRPr/>
            </a:lvl8pPr>
            <a:lvl9pPr marL="3886200" indent="-101600" algn="l" rtl="0">
              <a:spcBef>
                <a:spcPts val="400"/>
              </a:spcBef>
              <a:spcAft>
                <a:spcPts val="0"/>
              </a:spcAft>
              <a:buClr>
                <a:schemeClr val="dk1"/>
              </a:buClr>
              <a:buFont typeface="Arial"/>
              <a:buChar char="»"/>
              <a:defRPr/>
            </a:lvl9pPr>
          </a:lstStyle>
          <a:p>
            <a:endParaRPr/>
          </a:p>
        </p:txBody>
      </p:sp>
      <p:sp>
        <p:nvSpPr>
          <p:cNvPr id="39" name="Shape 3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0" name="Shape 4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1" name="Shape 41"/>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4" name="Shape 44"/>
          <p:cNvSpPr>
            <a:spLocks noGrp="1"/>
          </p:cNvSpPr>
          <p:nvPr>
            <p:ph type="pic" idx="2"/>
          </p:nvPr>
        </p:nvSpPr>
        <p:spPr>
          <a:xfrm>
            <a:off x="1792288" y="612775"/>
            <a:ext cx="5486399" cy="4114800"/>
          </a:xfrm>
          <a:prstGeom prst="rect">
            <a:avLst/>
          </a:prstGeom>
          <a:noFill/>
          <a:ln>
            <a:noFill/>
          </a:ln>
        </p:spPr>
      </p:sp>
      <p:sp>
        <p:nvSpPr>
          <p:cNvPr id="45" name="Shape 45"/>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46" name="Shape 46"/>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8" name="Shape 48"/>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1" name="Shape 51"/>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2" name="Shape 52"/>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53" name="Shape 5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4" name="Shape 5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5" name="Shape 5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6"/>
        <p:cNvGrpSpPr/>
        <p:nvPr/>
      </p:nvGrpSpPr>
      <p:grpSpPr>
        <a:xfrm>
          <a:off x="0" y="0"/>
          <a:ext cx="0" cy="0"/>
          <a:chOff x="0" y="0"/>
          <a:chExt cx="0" cy="0"/>
        </a:xfrm>
      </p:grpSpPr>
      <p:sp>
        <p:nvSpPr>
          <p:cNvPr id="57" name="Shape 5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8" name="Shape 5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62" name="Shape 6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3" name="Shape 6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4" name="Shape 6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7" name="Shape 67"/>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68" name="Shape 68"/>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9" name="Shape 69"/>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70" name="Shape 70"/>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1" name="Shape 7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2" name="Shape 7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3" name="Shape 73"/>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165100" algn="l" rtl="0">
              <a:spcBef>
                <a:spcPts val="560"/>
              </a:spcBef>
              <a:spcAft>
                <a:spcPts val="0"/>
              </a:spcAft>
              <a:buClr>
                <a:schemeClr val="dk1"/>
              </a:buClr>
              <a:buFont typeface="Arial"/>
              <a:buChar char="•"/>
              <a:defRPr/>
            </a:lvl1pPr>
            <a:lvl2pPr marL="742950" marR="0" indent="-133350" algn="l" rtl="0">
              <a:spcBef>
                <a:spcPts val="480"/>
              </a:spcBef>
              <a:spcAft>
                <a:spcPts val="0"/>
              </a:spcAft>
              <a:buClr>
                <a:schemeClr val="dk1"/>
              </a:buClr>
              <a:buFont typeface="Arial"/>
              <a:buChar char="–"/>
              <a:defRPr/>
            </a:lvl2pPr>
            <a:lvl3pPr marL="1143000" marR="0" indent="-101600" algn="l" rtl="0">
              <a:spcBef>
                <a:spcPts val="400"/>
              </a:spcBef>
              <a:spcAft>
                <a:spcPts val="0"/>
              </a:spcAft>
              <a:buClr>
                <a:schemeClr val="dk1"/>
              </a:buClr>
              <a:buFont typeface="Arial"/>
              <a:buChar char="•"/>
              <a:defRPr/>
            </a:lvl3pPr>
            <a:lvl4pPr marL="1600200" marR="0" indent="-101600" algn="l" rtl="0">
              <a:spcBef>
                <a:spcPts val="400"/>
              </a:spcBef>
              <a:spcAft>
                <a:spcPts val="0"/>
              </a:spcAft>
              <a:buClr>
                <a:schemeClr val="dk1"/>
              </a:buClr>
              <a:buFont typeface="Arial"/>
              <a:buChar char="–"/>
              <a:defRPr/>
            </a:lvl4pPr>
            <a:lvl5pPr marL="2057400" marR="0" indent="-101600" algn="l" rtl="0">
              <a:spcBef>
                <a:spcPts val="400"/>
              </a:spcBef>
              <a:spcAft>
                <a:spcPts val="0"/>
              </a:spcAft>
              <a:buClr>
                <a:schemeClr val="dk1"/>
              </a:buClr>
              <a:buFont typeface="Arial"/>
              <a:buChar char="»"/>
              <a:defRPr/>
            </a:lvl5pPr>
            <a:lvl6pPr marL="2514600" marR="0" indent="-101600" algn="l" rtl="0">
              <a:spcBef>
                <a:spcPts val="400"/>
              </a:spcBef>
              <a:spcAft>
                <a:spcPts val="0"/>
              </a:spcAft>
              <a:buClr>
                <a:schemeClr val="dk1"/>
              </a:buClr>
              <a:buFont typeface="Arial"/>
              <a:buChar char="»"/>
              <a:defRPr/>
            </a:lvl6pPr>
            <a:lvl7pPr marL="2971800" marR="0" indent="-101600" algn="l" rtl="0">
              <a:spcBef>
                <a:spcPts val="400"/>
              </a:spcBef>
              <a:spcAft>
                <a:spcPts val="0"/>
              </a:spcAft>
              <a:buClr>
                <a:schemeClr val="dk1"/>
              </a:buClr>
              <a:buFont typeface="Arial"/>
              <a:buChar char="»"/>
              <a:defRPr/>
            </a:lvl7pPr>
            <a:lvl8pPr marL="3429000" marR="0" indent="-101600" algn="l" rtl="0">
              <a:spcBef>
                <a:spcPts val="400"/>
              </a:spcBef>
              <a:spcAft>
                <a:spcPts val="0"/>
              </a:spcAft>
              <a:buClr>
                <a:schemeClr val="dk1"/>
              </a:buClr>
              <a:buFont typeface="Arial"/>
              <a:buChar char="»"/>
              <a:defRPr/>
            </a:lvl8pPr>
            <a:lvl9pPr marL="3886200" marR="0" indent="-101600" algn="l" rtl="0">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a:t>
            </a:fld>
            <a:endParaRPr lang="en-US" sz="800" b="0" i="0" u="none" strike="noStrike" cap="none" baseline="0">
              <a:solidFill>
                <a:schemeClr val="dk1"/>
              </a:solidFill>
              <a:latin typeface="Arial"/>
              <a:ea typeface="Arial"/>
              <a:cs typeface="Arial"/>
              <a:sym typeface="Arial"/>
            </a:endParaRPr>
          </a:p>
        </p:txBody>
      </p:sp>
      <p:cxnSp>
        <p:nvCxnSpPr>
          <p:cNvPr id="14" name="Shape 14"/>
          <p:cNvCxnSpPr/>
          <p:nvPr/>
        </p:nvCxnSpPr>
        <p:spPr>
          <a:xfrm>
            <a:off x="228600" y="1524000"/>
            <a:ext cx="8686800" cy="0"/>
          </a:xfrm>
          <a:prstGeom prst="straightConnector1">
            <a:avLst/>
          </a:prstGeom>
          <a:noFill/>
          <a:ln w="57150" cap="flat" cmpd="sng">
            <a:solidFill>
              <a:srgbClr val="FF3300"/>
            </a:solidFill>
            <a:prstDash val="solid"/>
            <a:miter/>
            <a:headEnd type="none" w="med" len="med"/>
            <a:tailEnd type="none" w="med" len="med"/>
          </a:ln>
        </p:spPr>
      </p:cxnSp>
      <p:pic>
        <p:nvPicPr>
          <p:cNvPr id="15" name="Shape 15"/>
          <p:cNvPicPr preferRelativeResize="0"/>
          <p:nvPr/>
        </p:nvPicPr>
        <p:blipFill rotWithShape="1">
          <a:blip r:embed="rId13">
            <a:alphaModFix/>
          </a:blip>
          <a:srcRect/>
          <a:stretch/>
        </p:blipFill>
        <p:spPr>
          <a:xfrm>
            <a:off x="228600" y="228600"/>
            <a:ext cx="1176337" cy="1177924"/>
          </a:xfrm>
          <a:prstGeom prst="rect">
            <a:avLst/>
          </a:prstGeom>
          <a:noFill/>
          <a:ln>
            <a:noFill/>
          </a:ln>
        </p:spPr>
      </p:pic>
      <p:pic>
        <p:nvPicPr>
          <p:cNvPr id="16" name="Shape 16"/>
          <p:cNvPicPr preferRelativeResize="0"/>
          <p:nvPr/>
        </p:nvPicPr>
        <p:blipFill rotWithShape="1">
          <a:blip r:embed="rId14">
            <a:alphaModFix/>
          </a:blip>
          <a:srcRect/>
          <a:stretch/>
        </p:blipFill>
        <p:spPr>
          <a:xfrm>
            <a:off x="7696200" y="228600"/>
            <a:ext cx="1219199" cy="1212850"/>
          </a:xfrm>
          <a:prstGeom prst="rect">
            <a:avLst/>
          </a:prstGeom>
          <a:noFill/>
          <a:ln>
            <a:noFill/>
          </a:ln>
        </p:spPr>
      </p:pic>
      <p:sp>
        <p:nvSpPr>
          <p:cNvPr id="17" name="Shape 17"/>
          <p:cNvSpPr txBox="1"/>
          <p:nvPr/>
        </p:nvSpPr>
        <p:spPr>
          <a:xfrm rot="-2700000">
            <a:off x="6248399" y="5105399"/>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k.graff@noa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justice.gov/oip/sh"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justice.gov/opcl/individuals-right-access"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justice.gov/oip/foia-guide-2004-edition-fees-and-fee-waiver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685800" y="2286000"/>
            <a:ext cx="7772400"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4400" b="1" dirty="0">
                <a:solidFill>
                  <a:schemeClr val="dk2"/>
                </a:solidFill>
              </a:rPr>
              <a:t>OAR FOIA OVERVIEW </a:t>
            </a:r>
            <a:br>
              <a:rPr lang="en-US" sz="3600" b="1" dirty="0">
                <a:solidFill>
                  <a:schemeClr val="dk2"/>
                </a:solidFill>
              </a:rPr>
            </a:br>
            <a:endParaRPr lang="en-US" sz="3600" b="1" i="0" u="none" strike="noStrike" cap="none" baseline="0" dirty="0">
              <a:solidFill>
                <a:schemeClr val="dk2"/>
              </a:solidFill>
              <a:latin typeface="Arial"/>
              <a:ea typeface="Arial"/>
              <a:cs typeface="Arial"/>
              <a:sym typeface="Arial"/>
            </a:endParaRPr>
          </a:p>
        </p:txBody>
      </p:sp>
      <p:sp>
        <p:nvSpPr>
          <p:cNvPr id="89" name="Shape 89"/>
          <p:cNvSpPr txBox="1">
            <a:spLocks noGrp="1"/>
          </p:cNvSpPr>
          <p:nvPr>
            <p:ph type="subTitle" idx="1"/>
          </p:nvPr>
        </p:nvSpPr>
        <p:spPr>
          <a:xfrm>
            <a:off x="1409699" y="3886200"/>
            <a:ext cx="6400799" cy="1752600"/>
          </a:xfrm>
          <a:prstGeom prst="rect">
            <a:avLst/>
          </a:prstGeom>
          <a:noFill/>
          <a:ln>
            <a:noFill/>
          </a:ln>
        </p:spPr>
        <p:txBody>
          <a:bodyPr lIns="91425" tIns="45700" rIns="91425" bIns="45700" anchor="t" anchorCtr="0">
            <a:noAutofit/>
          </a:bodyPr>
          <a:lstStyle/>
          <a:p>
            <a:pPr lvl="0">
              <a:spcBef>
                <a:spcPts val="0"/>
              </a:spcBef>
              <a:buSzPct val="25000"/>
            </a:pPr>
            <a:r>
              <a:rPr lang="en-US" sz="2800" dirty="0">
                <a:solidFill>
                  <a:schemeClr val="dk1"/>
                </a:solidFill>
              </a:rPr>
              <a:t>Prepared by Mark H. Graff</a:t>
            </a:r>
          </a:p>
          <a:p>
            <a:pPr lvl="0">
              <a:spcBef>
                <a:spcPts val="0"/>
              </a:spcBef>
              <a:buSzPct val="25000"/>
            </a:pPr>
            <a:r>
              <a:rPr lang="en-US" sz="2800" dirty="0">
                <a:solidFill>
                  <a:schemeClr val="dk1"/>
                </a:solidFill>
              </a:rPr>
              <a:t>NOAA FOIA Officer/Bureau Chief Privacy Officer</a:t>
            </a:r>
          </a:p>
          <a:p>
            <a:pPr lvl="0">
              <a:spcBef>
                <a:spcPts val="0"/>
              </a:spcBef>
              <a:buSzPct val="25000"/>
            </a:pPr>
            <a:r>
              <a:rPr lang="en-US" sz="2800" dirty="0">
                <a:solidFill>
                  <a:schemeClr val="dk1"/>
                </a:solidFill>
              </a:rPr>
              <a:t>OCIO/NEDD</a:t>
            </a:r>
          </a:p>
          <a:p>
            <a:pPr lvl="0">
              <a:spcBef>
                <a:spcPts val="0"/>
              </a:spcBef>
              <a:buSzPct val="25000"/>
            </a:pPr>
            <a:r>
              <a:rPr lang="en-US" sz="2800" dirty="0">
                <a:solidFill>
                  <a:schemeClr val="dk1"/>
                </a:solidFill>
                <a:hlinkClick r:id="rId3"/>
              </a:rPr>
              <a:t>mark.graff@noaa.gov</a:t>
            </a:r>
            <a:r>
              <a:rPr lang="en-US" sz="2800" dirty="0">
                <a:solidFill>
                  <a:schemeClr val="dk1"/>
                </a:solidFill>
              </a:rPr>
              <a:t>; (301)-628-5658</a:t>
            </a:r>
          </a:p>
        </p:txBody>
      </p:sp>
      <p:sp>
        <p:nvSpPr>
          <p:cNvPr id="90" name="Shape 90"/>
          <p:cNvSpPr txBox="1"/>
          <p:nvPr/>
        </p:nvSpPr>
        <p:spPr>
          <a:xfrm>
            <a:off x="457200" y="6096000"/>
            <a:ext cx="8305799" cy="457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strike="noStrike" cap="none" baseline="0">
                <a:solidFill>
                  <a:schemeClr val="dk1"/>
                </a:solidFill>
                <a:latin typeface="Times New Roman"/>
                <a:ea typeface="Times New Roman"/>
                <a:cs typeface="Times New Roman"/>
                <a:sym typeface="Times New Roman"/>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10</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FOIA Improvement Act of 2016</a:t>
            </a: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3886200" cy="3505200"/>
          </a:xfrm>
          <a:prstGeom prst="rect">
            <a:avLst/>
          </a:prstGeom>
          <a:noFill/>
          <a:ln>
            <a:noFill/>
          </a:ln>
        </p:spPr>
        <p:txBody>
          <a:bodyPr lIns="91425" tIns="45700" rIns="91425" bIns="45700" anchor="t" anchorCtr="0">
            <a:noAutofit/>
          </a:bodyPr>
          <a:lstStyle/>
          <a:p>
            <a:pPr lvl="0" indent="-342900">
              <a:spcBef>
                <a:spcPts val="0"/>
              </a:spcBef>
              <a:buSzPct val="100000"/>
            </a:pPr>
            <a:r>
              <a:rPr lang="en-US" sz="2400" dirty="0">
                <a:solidFill>
                  <a:schemeClr val="dk1"/>
                </a:solidFill>
              </a:rPr>
              <a:t>Foreseeable Harm—now a statutory requirement and DOC’s possible direction in response</a:t>
            </a:r>
          </a:p>
          <a:p>
            <a:pPr lvl="0" indent="-342900">
              <a:spcBef>
                <a:spcPts val="0"/>
              </a:spcBef>
              <a:buSzPct val="100000"/>
            </a:pPr>
            <a:r>
              <a:rPr lang="en-US" sz="2400" dirty="0"/>
              <a:t>Even if an exemption can be applied, it should only be applied if the release can harm the agency's position.</a:t>
            </a:r>
            <a:endParaRPr lang="en-US" sz="2400" dirty="0">
              <a:solidFill>
                <a:schemeClr val="dk1"/>
              </a:solidFill>
            </a:endParaRPr>
          </a:p>
          <a:p>
            <a:pPr marL="800100" lvl="2" indent="0">
              <a:spcBef>
                <a:spcPts val="0"/>
              </a:spcBef>
              <a:buSzPct val="100000"/>
              <a:buNone/>
            </a:pPr>
            <a:endParaRPr lang="en-US" sz="2800" dirty="0">
              <a:solidFill>
                <a:schemeClr val="dk1"/>
              </a:solidFill>
            </a:endParaRPr>
          </a:p>
          <a:p>
            <a:pPr lvl="2" indent="-342900">
              <a:spcBef>
                <a:spcPts val="0"/>
              </a:spcBef>
              <a:buSzPct val="100000"/>
            </a:pPr>
            <a:endParaRPr lang="en-US" sz="2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752600"/>
            <a:ext cx="4149579" cy="3124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43546278"/>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11</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FOIA Improvement Act of 2016 (Cont’d)</a:t>
            </a: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8229600" cy="3505200"/>
          </a:xfrm>
          <a:prstGeom prst="rect">
            <a:avLst/>
          </a:prstGeom>
          <a:noFill/>
          <a:ln>
            <a:noFill/>
          </a:ln>
        </p:spPr>
        <p:txBody>
          <a:bodyPr lIns="91425" tIns="45700" rIns="91425" bIns="45700" anchor="t" anchorCtr="0">
            <a:noAutofit/>
          </a:bodyPr>
          <a:lstStyle/>
          <a:p>
            <a:pPr lvl="0" indent="-342900">
              <a:spcBef>
                <a:spcPts val="0"/>
              </a:spcBef>
              <a:buSzPct val="100000"/>
            </a:pPr>
            <a:r>
              <a:rPr lang="en-US" sz="2400" dirty="0">
                <a:solidFill>
                  <a:schemeClr val="dk1"/>
                </a:solidFill>
              </a:rPr>
              <a:t>Still to be addressed by DOJ and DOC:</a:t>
            </a:r>
          </a:p>
          <a:p>
            <a:pPr marL="0" lvl="0" indent="0">
              <a:spcBef>
                <a:spcPts val="0"/>
              </a:spcBef>
              <a:buSzPct val="100000"/>
              <a:buNone/>
            </a:pPr>
            <a:endParaRPr lang="en-US" sz="2400" dirty="0">
              <a:solidFill>
                <a:schemeClr val="dk1"/>
              </a:solidFill>
            </a:endParaRPr>
          </a:p>
          <a:p>
            <a:pPr marL="0" lvl="0" indent="0">
              <a:spcBef>
                <a:spcPts val="0"/>
              </a:spcBef>
              <a:buSzPct val="100000"/>
              <a:buNone/>
            </a:pPr>
            <a:r>
              <a:rPr lang="en-US" sz="2400" dirty="0">
                <a:solidFill>
                  <a:schemeClr val="dk1"/>
                </a:solidFill>
              </a:rPr>
              <a:t>	</a:t>
            </a:r>
            <a:r>
              <a:rPr lang="en-US" sz="2000" dirty="0">
                <a:solidFill>
                  <a:schemeClr val="dk1"/>
                </a:solidFill>
              </a:rPr>
              <a:t>-5000 page requirement for invoking unusual circumstances in 	charging a fee after the 	statutory time for response has passed</a:t>
            </a:r>
          </a:p>
          <a:p>
            <a:pPr marL="0" lvl="0" indent="0">
              <a:spcBef>
                <a:spcPts val="0"/>
              </a:spcBef>
              <a:buSzPct val="100000"/>
              <a:buNone/>
            </a:pPr>
            <a:r>
              <a:rPr lang="en-US" sz="2000" dirty="0">
                <a:solidFill>
                  <a:schemeClr val="dk1"/>
                </a:solidFill>
              </a:rPr>
              <a:t>	-25 year limit on the invocation of Ex. (5)DP</a:t>
            </a:r>
          </a:p>
          <a:p>
            <a:pPr marL="0" lvl="0" indent="0">
              <a:spcBef>
                <a:spcPts val="0"/>
              </a:spcBef>
              <a:buSzPct val="100000"/>
              <a:buNone/>
            </a:pPr>
            <a:endParaRPr lang="en-US" sz="2000" dirty="0">
              <a:solidFill>
                <a:schemeClr val="dk1"/>
              </a:solidFill>
            </a:endParaRPr>
          </a:p>
          <a:p>
            <a:pPr marL="0" lvl="0" indent="0">
              <a:spcBef>
                <a:spcPts val="0"/>
              </a:spcBef>
              <a:buSzPct val="100000"/>
              <a:buNone/>
            </a:pPr>
            <a:r>
              <a:rPr lang="en-US" sz="2000" dirty="0">
                <a:solidFill>
                  <a:schemeClr val="dk1"/>
                </a:solidFill>
              </a:rPr>
              <a:t>	-Universal Online FOIA Portal—</a:t>
            </a:r>
            <a:r>
              <a:rPr lang="en-US" sz="2000" dirty="0" err="1">
                <a:solidFill>
                  <a:schemeClr val="dk1"/>
                </a:solidFill>
              </a:rPr>
              <a:t>FOIAOnline</a:t>
            </a:r>
            <a:r>
              <a:rPr lang="en-US" sz="2000" dirty="0">
                <a:solidFill>
                  <a:schemeClr val="dk1"/>
                </a:solidFill>
              </a:rPr>
              <a:t> submitted to 	the White House a list of the needed upgrades if this 	system were to be adopted</a:t>
            </a:r>
          </a:p>
          <a:p>
            <a:pPr marL="400050" lvl="1" indent="0">
              <a:spcBef>
                <a:spcPts val="0"/>
              </a:spcBef>
              <a:buSzPct val="100000"/>
              <a:buNone/>
            </a:pPr>
            <a:endParaRPr lang="en-US" sz="2800" dirty="0">
              <a:solidFill>
                <a:schemeClr val="dk1"/>
              </a:solidFill>
            </a:endParaRPr>
          </a:p>
          <a:p>
            <a:pPr marL="800100" lvl="2" indent="0">
              <a:spcBef>
                <a:spcPts val="0"/>
              </a:spcBef>
              <a:buSzPct val="100000"/>
              <a:buNone/>
            </a:pPr>
            <a:endParaRPr lang="en-US" sz="2800" dirty="0">
              <a:solidFill>
                <a:schemeClr val="dk1"/>
              </a:solidFill>
            </a:endParaRPr>
          </a:p>
          <a:p>
            <a:pPr lvl="2" indent="-342900">
              <a:spcBef>
                <a:spcPts val="0"/>
              </a:spcBef>
              <a:buSzPct val="100000"/>
            </a:pPr>
            <a:endParaRPr lang="en-US" sz="2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00558741"/>
      </p:ext>
    </p:extLst>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12</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(b)(5) Deliberative Process</a:t>
            </a: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8382000" cy="3505200"/>
          </a:xfrm>
          <a:prstGeom prst="rect">
            <a:avLst/>
          </a:prstGeom>
          <a:noFill/>
          <a:ln>
            <a:noFill/>
          </a:ln>
        </p:spPr>
        <p:txBody>
          <a:bodyPr lIns="91425" tIns="45700" rIns="91425" bIns="45700" anchor="t" anchorCtr="0">
            <a:noAutofit/>
          </a:bodyPr>
          <a:lstStyle/>
          <a:p>
            <a:r>
              <a:rPr lang="en-US" sz="2400" b="1" dirty="0"/>
              <a:t>When (b)(5) Deliberative Process Applies:</a:t>
            </a:r>
            <a:endParaRPr lang="en-US" sz="2400" dirty="0"/>
          </a:p>
          <a:p>
            <a:pPr lvl="0"/>
            <a:r>
              <a:rPr lang="en-US" sz="2400" dirty="0"/>
              <a:t>(b)(5) Statute generally protects: “Inter and intra-agency” communications that would not be available by law to a party other than an agency in litigation with the agency”.  Courts define this as only documents that are normally privileged in civil discovery</a:t>
            </a:r>
            <a:endParaRPr lang="en-US" sz="24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03770047"/>
      </p:ext>
    </p:extLst>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13</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(b)(5) Deliberative Process (cont’d)</a:t>
            </a: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8382000" cy="3505200"/>
          </a:xfrm>
          <a:prstGeom prst="rect">
            <a:avLst/>
          </a:prstGeom>
          <a:noFill/>
          <a:ln>
            <a:noFill/>
          </a:ln>
        </p:spPr>
        <p:txBody>
          <a:bodyPr lIns="91425" tIns="45700" rIns="91425" bIns="45700" anchor="t" anchorCtr="0">
            <a:noAutofit/>
          </a:bodyPr>
          <a:lstStyle/>
          <a:p>
            <a:pPr lvl="0"/>
            <a:r>
              <a:rPr lang="en-US" sz="2400" dirty="0"/>
              <a:t>As to one of those privileges, Deliberative Process Privilege includes:</a:t>
            </a:r>
          </a:p>
          <a:p>
            <a:pPr lvl="1"/>
            <a:r>
              <a:rPr lang="en-US" sz="2400" dirty="0"/>
              <a:t>Inter-agency and Intra-agency communication requirement encompasses “consultant corollary”.  If the consultants, contractors, external advisors provided advice similar to what might have been received from an employee. Must ask—</a:t>
            </a:r>
          </a:p>
          <a:p>
            <a:pPr lvl="2"/>
            <a:r>
              <a:rPr lang="en-US" sz="2400" dirty="0"/>
              <a:t>Are they an interested party</a:t>
            </a:r>
          </a:p>
          <a:p>
            <a:pPr lvl="2"/>
            <a:r>
              <a:rPr lang="en-US" sz="2400" dirty="0"/>
              <a:t>Seeking benefit at the expense of other applicants.  If yes, no (b)(5) protection.</a:t>
            </a:r>
          </a:p>
          <a:p>
            <a:pPr lvl="2" indent="-342900">
              <a:spcBef>
                <a:spcPts val="0"/>
              </a:spcBef>
              <a:buSzPct val="100000"/>
            </a:pPr>
            <a:endParaRPr lang="en-US" sz="2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723154570"/>
      </p:ext>
    </p:extLst>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14</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(b)(5) Deliberative Process (cont’d)</a:t>
            </a: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7848600" cy="3505200"/>
          </a:xfrm>
          <a:prstGeom prst="rect">
            <a:avLst/>
          </a:prstGeom>
          <a:noFill/>
          <a:ln>
            <a:noFill/>
          </a:ln>
        </p:spPr>
        <p:txBody>
          <a:bodyPr lIns="91425" tIns="45700" rIns="91425" bIns="45700" anchor="t" anchorCtr="0">
            <a:noAutofit/>
          </a:bodyPr>
          <a:lstStyle/>
          <a:p>
            <a:pPr lvl="0"/>
            <a:r>
              <a:rPr lang="en-US" sz="2400" dirty="0"/>
              <a:t>Two Part Test:</a:t>
            </a:r>
          </a:p>
          <a:p>
            <a:pPr lvl="1"/>
            <a:r>
              <a:rPr lang="en-US" sz="2400" dirty="0"/>
              <a:t>Is the material pre-decisional, i.e., antecedent to the adoption of the agency policy? </a:t>
            </a:r>
            <a:r>
              <a:rPr lang="en-US" sz="2400" u="sng" dirty="0"/>
              <a:t>and</a:t>
            </a:r>
            <a:endParaRPr lang="en-US" sz="2400" dirty="0"/>
          </a:p>
          <a:p>
            <a:pPr lvl="1"/>
            <a:r>
              <a:rPr lang="en-US" sz="2400" dirty="0"/>
              <a:t>Is it deliberative (not factual)—making recommendations, expressing opinions on legal or policy matters.  </a:t>
            </a:r>
            <a:endParaRPr lang="en-US" sz="2400" dirty="0">
              <a:solidFill>
                <a:schemeClr val="dk1"/>
              </a:solidFill>
            </a:endParaRPr>
          </a:p>
          <a:p>
            <a:pPr lvl="2" indent="-342900">
              <a:spcBef>
                <a:spcPts val="0"/>
              </a:spcBef>
              <a:buSzPct val="100000"/>
            </a:pPr>
            <a:endParaRPr lang="en-US" sz="2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679298846"/>
      </p:ext>
    </p:extLst>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15</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(b)(5) Deliberative Process (cont’d)</a:t>
            </a: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8382000" cy="3505200"/>
          </a:xfrm>
          <a:prstGeom prst="rect">
            <a:avLst/>
          </a:prstGeom>
          <a:noFill/>
          <a:ln>
            <a:noFill/>
          </a:ln>
        </p:spPr>
        <p:txBody>
          <a:bodyPr lIns="91425" tIns="45700" rIns="91425" bIns="45700" anchor="t" anchorCtr="0">
            <a:noAutofit/>
          </a:bodyPr>
          <a:lstStyle/>
          <a:p>
            <a:pPr lvl="0"/>
            <a:r>
              <a:rPr lang="en-US" sz="2400" dirty="0"/>
              <a:t>Policy behind DPP:</a:t>
            </a:r>
          </a:p>
          <a:p>
            <a:pPr lvl="1"/>
            <a:r>
              <a:rPr lang="en-US" sz="2400" dirty="0"/>
              <a:t>Encourage open and frank discussions among employees and protect the decision making processes of the government</a:t>
            </a:r>
          </a:p>
          <a:p>
            <a:pPr lvl="1"/>
            <a:r>
              <a:rPr lang="en-US" sz="2400" dirty="0"/>
              <a:t>Protect against premature disclosure of proposed policies before adopted</a:t>
            </a:r>
          </a:p>
          <a:p>
            <a:pPr lvl="1"/>
            <a:r>
              <a:rPr lang="en-US" sz="2400" dirty="0"/>
              <a:t>Protect against public confusion </a:t>
            </a:r>
          </a:p>
          <a:p>
            <a:pPr marL="800100" lvl="2" indent="0">
              <a:spcBef>
                <a:spcPts val="0"/>
              </a:spcBef>
              <a:buSzPct val="100000"/>
              <a:buNone/>
            </a:pPr>
            <a:endParaRPr lang="en-US" sz="2800" dirty="0">
              <a:solidFill>
                <a:schemeClr val="dk1"/>
              </a:solidFill>
            </a:endParaRPr>
          </a:p>
          <a:p>
            <a:pPr lvl="2" indent="-342900">
              <a:spcBef>
                <a:spcPts val="0"/>
              </a:spcBef>
              <a:buSzPct val="100000"/>
            </a:pPr>
            <a:endParaRPr lang="en-US" sz="2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679298846"/>
      </p:ext>
    </p:extLst>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16</a:t>
            </a:fld>
            <a:endParaRPr lang="en-US" sz="800" b="0" i="0" u="none" strike="noStrike" cap="none" baseline="0">
              <a:solidFill>
                <a:schemeClr val="dk1"/>
              </a:solidFill>
              <a:latin typeface="Arial"/>
              <a:ea typeface="Arial"/>
              <a:cs typeface="Arial"/>
              <a:sym typeface="Arial"/>
            </a:endParaRPr>
          </a:p>
        </p:txBody>
      </p:sp>
      <p:sp>
        <p:nvSpPr>
          <p:cNvPr id="117" name="Shape 117"/>
          <p:cNvSpPr txBox="1">
            <a:spLocks noGrp="1"/>
          </p:cNvSpPr>
          <p:nvPr>
            <p:ph type="title"/>
          </p:nvPr>
        </p:nvSpPr>
        <p:spPr>
          <a:xfrm>
            <a:off x="15240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	Best Practices (Cont’d)</a:t>
            </a:r>
          </a:p>
        </p:txBody>
      </p:sp>
      <p:sp>
        <p:nvSpPr>
          <p:cNvPr id="118" name="Shape 118"/>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marL="0" lvl="0" indent="0" algn="ctr">
              <a:spcBef>
                <a:spcPts val="0"/>
              </a:spcBef>
              <a:buSzPct val="100000"/>
              <a:buNone/>
            </a:pPr>
            <a:r>
              <a:rPr lang="en-US" sz="2800" b="1" dirty="0">
                <a:solidFill>
                  <a:schemeClr val="dk1"/>
                </a:solidFill>
              </a:rPr>
              <a:t>NAO 205-14:  NOAA FOIA </a:t>
            </a:r>
            <a:r>
              <a:rPr lang="en-US" sz="2800" b="1" dirty="0" err="1">
                <a:solidFill>
                  <a:schemeClr val="dk1"/>
                </a:solidFill>
              </a:rPr>
              <a:t>Taskings</a:t>
            </a:r>
            <a:endParaRPr lang="en-US" sz="2800" b="1" dirty="0">
              <a:solidFill>
                <a:schemeClr val="dk1"/>
              </a:solidFill>
            </a:endParaRPr>
          </a:p>
          <a:p>
            <a:pPr marL="0" lvl="0" indent="0">
              <a:spcBef>
                <a:spcPts val="0"/>
              </a:spcBef>
              <a:buSzPct val="100000"/>
              <a:buNone/>
            </a:pPr>
            <a:r>
              <a:rPr lang="en-US" sz="2000" dirty="0">
                <a:solidFill>
                  <a:schemeClr val="dk1"/>
                </a:solidFill>
              </a:rPr>
              <a:t>There are at least 6 types of </a:t>
            </a:r>
            <a:r>
              <a:rPr lang="en-US" sz="2000" dirty="0" err="1">
                <a:solidFill>
                  <a:schemeClr val="dk1"/>
                </a:solidFill>
              </a:rPr>
              <a:t>taskings</a:t>
            </a:r>
            <a:r>
              <a:rPr lang="en-US" sz="2000" dirty="0">
                <a:solidFill>
                  <a:schemeClr val="dk1"/>
                </a:solidFill>
              </a:rPr>
              <a:t>—</a:t>
            </a:r>
            <a:r>
              <a:rPr lang="en-US" sz="2000" u="sng" dirty="0">
                <a:solidFill>
                  <a:schemeClr val="dk1"/>
                </a:solidFill>
              </a:rPr>
              <a:t>it must be clear which type you are being asked to review</a:t>
            </a:r>
            <a:r>
              <a:rPr lang="en-US" sz="2000" dirty="0">
                <a:solidFill>
                  <a:schemeClr val="dk1"/>
                </a:solidFill>
              </a:rPr>
              <a:t>:</a:t>
            </a:r>
          </a:p>
          <a:p>
            <a:pPr marL="400050" lvl="1" indent="0">
              <a:spcBef>
                <a:spcPts val="0"/>
              </a:spcBef>
              <a:buSzPct val="100000"/>
              <a:buNone/>
            </a:pPr>
            <a:r>
              <a:rPr lang="en-US" sz="2000" dirty="0">
                <a:solidFill>
                  <a:schemeClr val="dk1"/>
                </a:solidFill>
              </a:rPr>
              <a:t>-Conduct a search for responsive records (fees waived or non-billable)</a:t>
            </a:r>
          </a:p>
          <a:p>
            <a:pPr marL="400050" lvl="1" indent="0">
              <a:spcBef>
                <a:spcPts val="0"/>
              </a:spcBef>
              <a:buSzPct val="100000"/>
              <a:buNone/>
            </a:pPr>
            <a:r>
              <a:rPr lang="en-US" sz="2000" dirty="0">
                <a:solidFill>
                  <a:schemeClr val="dk1"/>
                </a:solidFill>
              </a:rPr>
              <a:t>-Prepare a fee estimate in a non-referral</a:t>
            </a:r>
          </a:p>
          <a:p>
            <a:pPr marL="400050" lvl="1" indent="0">
              <a:spcBef>
                <a:spcPts val="0"/>
              </a:spcBef>
              <a:buSzPct val="100000"/>
              <a:buNone/>
            </a:pPr>
            <a:r>
              <a:rPr lang="en-US" sz="2000" dirty="0">
                <a:solidFill>
                  <a:schemeClr val="dk1"/>
                </a:solidFill>
              </a:rPr>
              <a:t>-Prepare a fee estimate for a case being coordinated by DOC, and the aggregate threshold is not determined by NOAA</a:t>
            </a:r>
          </a:p>
          <a:p>
            <a:pPr marL="400050" lvl="1" indent="0">
              <a:spcBef>
                <a:spcPts val="0"/>
              </a:spcBef>
              <a:buSzPct val="100000"/>
              <a:buNone/>
            </a:pPr>
            <a:r>
              <a:rPr lang="en-US" sz="2000" dirty="0">
                <a:solidFill>
                  <a:schemeClr val="dk1"/>
                </a:solidFill>
              </a:rPr>
              <a:t>-Review referred records and provide release recommendations to the referring entity</a:t>
            </a:r>
          </a:p>
          <a:p>
            <a:pPr marL="400050" lvl="1" indent="0">
              <a:spcBef>
                <a:spcPts val="0"/>
              </a:spcBef>
              <a:buSzPct val="100000"/>
              <a:buNone/>
            </a:pPr>
            <a:r>
              <a:rPr lang="en-US" sz="2000" dirty="0">
                <a:solidFill>
                  <a:schemeClr val="dk1"/>
                </a:solidFill>
              </a:rPr>
              <a:t>-Review referred records, and respond directly to the requester, incorporating the referring entities exemptions and appeal language.</a:t>
            </a:r>
          </a:p>
          <a:p>
            <a:pPr marL="400050" lvl="1" indent="0">
              <a:spcBef>
                <a:spcPts val="0"/>
              </a:spcBef>
              <a:buSzPct val="100000"/>
              <a:buNone/>
            </a:pPr>
            <a:r>
              <a:rPr lang="en-US" sz="2000" dirty="0">
                <a:solidFill>
                  <a:schemeClr val="dk1"/>
                </a:solidFill>
              </a:rPr>
              <a:t>-Respond to an adjudication on appeal</a:t>
            </a:r>
          </a:p>
          <a:p>
            <a:pPr marL="400050" lvl="1" indent="0">
              <a:spcBef>
                <a:spcPts val="0"/>
              </a:spcBef>
              <a:buSzPct val="100000"/>
              <a:buNone/>
            </a:pPr>
            <a:endParaRPr lang="en-US" sz="2000" dirty="0">
              <a:solidFill>
                <a:schemeClr val="dk1"/>
              </a:solidFill>
            </a:endParaRPr>
          </a:p>
          <a:p>
            <a:pPr marL="400050" lvl="1" indent="0">
              <a:spcBef>
                <a:spcPts val="0"/>
              </a:spcBef>
              <a:buSzPct val="100000"/>
              <a:buNone/>
            </a:pPr>
            <a:endParaRPr lang="en-US" sz="2000" dirty="0">
              <a:solidFill>
                <a:schemeClr val="dk1"/>
              </a:solidFill>
            </a:endParaRPr>
          </a:p>
          <a:p>
            <a:pPr marL="400050" lvl="1" indent="0">
              <a:spcBef>
                <a:spcPts val="0"/>
              </a:spcBef>
              <a:buSzPct val="100000"/>
              <a:buNone/>
            </a:pPr>
            <a:endParaRPr lang="en-US" sz="2000" dirty="0">
              <a:solidFill>
                <a:schemeClr val="dk1"/>
              </a:solidFill>
            </a:endParaRPr>
          </a:p>
        </p:txBody>
      </p:sp>
    </p:spTree>
    <p:extLst>
      <p:ext uri="{BB962C8B-B14F-4D97-AF65-F5344CB8AC3E}">
        <p14:creationId xmlns:p14="http://schemas.microsoft.com/office/powerpoint/2010/main" val="301316524"/>
      </p:ext>
    </p:extLst>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17</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dirty="0">
                <a:solidFill>
                  <a:schemeClr val="dk2"/>
                </a:solidFill>
              </a:rPr>
            </a:br>
            <a:r>
              <a:rPr lang="en-US" sz="3200" b="1" dirty="0">
                <a:solidFill>
                  <a:schemeClr val="dk2"/>
                </a:solidFill>
              </a:rPr>
              <a:t>Best Practices</a:t>
            </a:r>
            <a:br>
              <a:rPr lang="en-US" sz="3200" b="1" dirty="0">
                <a:solidFill>
                  <a:schemeClr val="dk2"/>
                </a:solidFill>
              </a:rPr>
            </a:b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783430" y="1600200"/>
            <a:ext cx="7674770" cy="5029200"/>
          </a:xfrm>
          <a:prstGeom prst="rect">
            <a:avLst/>
          </a:prstGeom>
          <a:noFill/>
          <a:ln>
            <a:noFill/>
          </a:ln>
        </p:spPr>
        <p:txBody>
          <a:bodyPr lIns="91425" tIns="45700" rIns="91425" bIns="45700" anchor="t" anchorCtr="0">
            <a:noAutofit/>
          </a:bodyPr>
          <a:lstStyle/>
          <a:p>
            <a:pPr marL="177800" indent="0">
              <a:buNone/>
            </a:pPr>
            <a:endParaRPr lang="en-US" b="1" dirty="0"/>
          </a:p>
          <a:p>
            <a:pPr marL="177800" indent="0">
              <a:buNone/>
            </a:pPr>
            <a:endParaRPr lang="en-US" b="1" dirty="0"/>
          </a:p>
          <a:p>
            <a:pPr marL="177800" indent="0">
              <a:buNone/>
            </a:pPr>
            <a:endParaRPr lang="en-US" b="1" dirty="0"/>
          </a:p>
          <a:p>
            <a:pPr marL="177800" indent="0">
              <a:buNone/>
            </a:pPr>
            <a:endParaRPr lang="en-US" b="1" dirty="0"/>
          </a:p>
          <a:p>
            <a:pPr marL="177800" indent="0">
              <a:buNone/>
            </a:pPr>
            <a:endParaRPr lang="en-US" b="1" dirty="0"/>
          </a:p>
          <a:p>
            <a:pPr marL="177800" indent="0">
              <a:buNone/>
            </a:pPr>
            <a:endParaRPr lang="en-US" b="1" dirty="0"/>
          </a:p>
          <a:p>
            <a:pPr marL="177800" indent="0">
              <a:buNone/>
            </a:pPr>
            <a:endParaRPr lang="en-US" b="1" dirty="0"/>
          </a:p>
          <a:p>
            <a:pPr marL="177800" indent="0">
              <a:buNone/>
            </a:pPr>
            <a:endParaRPr lang="en-US" b="1" dirty="0"/>
          </a:p>
          <a:p>
            <a:pPr marL="177800" indent="0">
              <a:buNone/>
            </a:pPr>
            <a:r>
              <a:rPr lang="en-US" sz="1800" b="1" dirty="0"/>
              <a:t>Narrowing the Scope</a:t>
            </a:r>
            <a:endParaRPr lang="en-US" sz="1600" b="1" dirty="0"/>
          </a:p>
          <a:p>
            <a:pPr marL="177800" indent="0">
              <a:buNone/>
            </a:pPr>
            <a:r>
              <a:rPr lang="en-US" sz="1800" dirty="0"/>
              <a:t>The FOIA allows us to toll the twenty-day time period (i.e., stop the clock) under two circumstances: </a:t>
            </a:r>
          </a:p>
          <a:p>
            <a:pPr marL="177800" indent="0">
              <a:buNone/>
            </a:pPr>
            <a:r>
              <a:rPr lang="en-US" sz="1800" dirty="0"/>
              <a:t>(1) one time to obtain information from the requester.  Keep in mind—this by definition </a:t>
            </a:r>
            <a:r>
              <a:rPr lang="en-US" sz="1800" i="1" dirty="0"/>
              <a:t>does not include the amount of time it takes to make a decision based off of information already provided by the requester</a:t>
            </a:r>
            <a:r>
              <a:rPr lang="en-US" sz="1800" dirty="0"/>
              <a:t>); and </a:t>
            </a:r>
          </a:p>
          <a:p>
            <a:pPr marL="177800" indent="0">
              <a:buNone/>
            </a:pPr>
            <a:r>
              <a:rPr lang="en-US" sz="1800" dirty="0"/>
              <a:t>(2) as "necessary" to clarify fee-related issues with the requester. </a:t>
            </a:r>
            <a:br>
              <a:rPr lang="en-US" sz="1800" dirty="0">
                <a:solidFill>
                  <a:schemeClr val="dk1"/>
                </a:solidFill>
              </a:rPr>
            </a:br>
            <a:endParaRPr lang="en-US" sz="1800" dirty="0">
              <a:solidFill>
                <a:schemeClr val="dk1"/>
              </a:solidFill>
            </a:endParaRPr>
          </a:p>
          <a:p>
            <a:pPr lvl="1" indent="-342900">
              <a:spcBef>
                <a:spcPts val="560"/>
              </a:spcBef>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600200"/>
            <a:ext cx="3962400" cy="23181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1123988"/>
      </p:ext>
    </p:extLst>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18</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dirty="0">
                <a:solidFill>
                  <a:schemeClr val="dk2"/>
                </a:solidFill>
              </a:rPr>
            </a:br>
            <a:r>
              <a:rPr lang="en-US" sz="3200" b="1" dirty="0">
                <a:solidFill>
                  <a:schemeClr val="dk2"/>
                </a:solidFill>
              </a:rPr>
              <a:t>Best Practices</a:t>
            </a:r>
            <a:br>
              <a:rPr lang="en-US" sz="3200" b="1" dirty="0">
                <a:solidFill>
                  <a:schemeClr val="dk2"/>
                </a:solidFill>
              </a:rPr>
            </a:b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783429" y="1600200"/>
            <a:ext cx="8208169" cy="5029200"/>
          </a:xfrm>
          <a:prstGeom prst="rect">
            <a:avLst/>
          </a:prstGeom>
          <a:noFill/>
          <a:ln>
            <a:noFill/>
          </a:ln>
        </p:spPr>
        <p:txBody>
          <a:bodyPr lIns="91425" tIns="45700" rIns="91425" bIns="45700" anchor="t" anchorCtr="0">
            <a:noAutofit/>
          </a:bodyPr>
          <a:lstStyle/>
          <a:p>
            <a:pPr marL="177800" indent="0">
              <a:buNone/>
            </a:pPr>
            <a:r>
              <a:rPr lang="en-US" sz="1800" b="1" dirty="0"/>
              <a:t>Extend the Due Date for Unusual Circumstances</a:t>
            </a:r>
          </a:p>
          <a:p>
            <a:pPr marL="177800" indent="0">
              <a:buNone/>
            </a:pPr>
            <a:r>
              <a:rPr lang="en-US" sz="1800" i="1" dirty="0"/>
              <a:t>Unusual circumstances</a:t>
            </a:r>
            <a:r>
              <a:rPr lang="en-US" sz="1800" dirty="0"/>
              <a:t> include:</a:t>
            </a:r>
          </a:p>
          <a:p>
            <a:pPr marL="177800" indent="0">
              <a:buNone/>
            </a:pPr>
            <a:r>
              <a:rPr lang="en-US" sz="1800" b="1" dirty="0"/>
              <a:t>(</a:t>
            </a:r>
            <a:r>
              <a:rPr lang="en-US" sz="1800" b="1" dirty="0" err="1"/>
              <a:t>i</a:t>
            </a:r>
            <a:r>
              <a:rPr lang="en-US" sz="1800" b="1" dirty="0"/>
              <a:t>)</a:t>
            </a:r>
            <a:r>
              <a:rPr lang="en-US" sz="1800" dirty="0"/>
              <a:t> The need to search for and collect the requested agency records from field facilities or other establishments that are separate from the office processing the request;</a:t>
            </a:r>
          </a:p>
          <a:p>
            <a:pPr marL="177800" indent="0">
              <a:buNone/>
            </a:pPr>
            <a:r>
              <a:rPr lang="en-US" sz="1800" b="1" dirty="0"/>
              <a:t>(ii)</a:t>
            </a:r>
            <a:r>
              <a:rPr lang="en-US" sz="1800" dirty="0"/>
              <a:t> The need to search for, collect, and appropriately examine a voluminous amount of separate and distinct records that are the subject of a single request; or</a:t>
            </a:r>
          </a:p>
          <a:p>
            <a:pPr marL="177800" indent="0">
              <a:buNone/>
            </a:pPr>
            <a:r>
              <a:rPr lang="en-US" sz="1800" b="1" dirty="0"/>
              <a:t>(iii)</a:t>
            </a:r>
            <a:r>
              <a:rPr lang="en-US" sz="1800" dirty="0"/>
              <a:t> The need to consult with another Federal agency having a substantial interest in the determination of the FOIA request or among two or more components of the Department having substantial subject-matter interest in the determination of the request.</a:t>
            </a:r>
          </a:p>
          <a:p>
            <a:pPr marL="177800" indent="0">
              <a:buNone/>
            </a:pPr>
            <a:br>
              <a:rPr lang="en-US" sz="1800" dirty="0">
                <a:solidFill>
                  <a:schemeClr val="dk1"/>
                </a:solidFill>
              </a:rPr>
            </a:br>
            <a:r>
              <a:rPr lang="en-US" sz="1800" dirty="0">
                <a:solidFill>
                  <a:schemeClr val="dk1"/>
                </a:solidFill>
              </a:rPr>
              <a:t>*Include the notification to the requester in the acknowledgment letter </a:t>
            </a: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p:txBody>
      </p:sp>
    </p:spTree>
    <p:extLst>
      <p:ext uri="{BB962C8B-B14F-4D97-AF65-F5344CB8AC3E}">
        <p14:creationId xmlns:p14="http://schemas.microsoft.com/office/powerpoint/2010/main" val="1423148694"/>
      </p:ext>
    </p:extLst>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19</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dirty="0">
                <a:solidFill>
                  <a:schemeClr val="dk2"/>
                </a:solidFill>
              </a:rPr>
            </a:br>
            <a:r>
              <a:rPr lang="en-US" sz="3200" b="1" dirty="0">
                <a:solidFill>
                  <a:schemeClr val="dk2"/>
                </a:solidFill>
              </a:rPr>
              <a:t>Best Practices</a:t>
            </a:r>
            <a:br>
              <a:rPr lang="en-US" sz="3200" b="1" dirty="0">
                <a:solidFill>
                  <a:schemeClr val="dk2"/>
                </a:solidFill>
              </a:rPr>
            </a:b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783429" y="1600200"/>
            <a:ext cx="8208169" cy="5029200"/>
          </a:xfrm>
          <a:prstGeom prst="rect">
            <a:avLst/>
          </a:prstGeom>
          <a:noFill/>
          <a:ln>
            <a:noFill/>
          </a:ln>
        </p:spPr>
        <p:txBody>
          <a:bodyPr lIns="91425" tIns="45700" rIns="91425" bIns="45700" anchor="t" anchorCtr="0">
            <a:noAutofit/>
          </a:bodyPr>
          <a:lstStyle/>
          <a:p>
            <a:pPr marL="177800" indent="0">
              <a:buNone/>
            </a:pPr>
            <a:r>
              <a:rPr lang="en-US" sz="2400" b="1" dirty="0"/>
              <a:t>Issuing a Fee Estimate</a:t>
            </a:r>
            <a:endParaRPr lang="en-US" sz="2400" dirty="0"/>
          </a:p>
          <a:p>
            <a:pPr marL="177800" indent="0">
              <a:buNone/>
            </a:pPr>
            <a:r>
              <a:rPr lang="en-US" sz="2000" b="1" dirty="0"/>
              <a:t>Follow fee regulations at 15 CFR 4.11.</a:t>
            </a:r>
            <a:endParaRPr lang="en-US" sz="2000" dirty="0"/>
          </a:p>
          <a:p>
            <a:pPr lvl="1"/>
            <a:r>
              <a:rPr lang="en-US" sz="2000" dirty="0"/>
              <a:t>If the request has been tasked to your office, check FOIA Online to determine if fees have been waived in full or in part.</a:t>
            </a:r>
          </a:p>
          <a:p>
            <a:pPr lvl="1"/>
            <a:r>
              <a:rPr lang="en-US" sz="2000" dirty="0"/>
              <a:t>Everyone should be doing this anyway to be compliant with the requirements for 15 CFR 4.7(a) anyway.  (The acknowledgment letter should be confirming if the requester is willing to pay fees).</a:t>
            </a:r>
          </a:p>
          <a:p>
            <a:pPr lvl="1"/>
            <a:r>
              <a:rPr lang="en-US" sz="2000" dirty="0"/>
              <a:t>If fees have been waived in full, the tasking under 15 CFR 4.5(a) is for a search to commence immediately.  Remember that if fees are waived, the fee category is moot—and will likely not be assigned in </a:t>
            </a:r>
            <a:r>
              <a:rPr lang="en-US" sz="2000" dirty="0" err="1"/>
              <a:t>FOIAOnline</a:t>
            </a:r>
            <a:r>
              <a:rPr lang="en-US" sz="2000" dirty="0"/>
              <a:t>.</a:t>
            </a: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p:txBody>
      </p:sp>
    </p:spTree>
    <p:extLst>
      <p:ext uri="{BB962C8B-B14F-4D97-AF65-F5344CB8AC3E}">
        <p14:creationId xmlns:p14="http://schemas.microsoft.com/office/powerpoint/2010/main" val="428228452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Freedom of Information Act </a:t>
            </a:r>
            <a:br>
              <a:rPr lang="en-US" sz="3200" b="1" dirty="0">
                <a:solidFill>
                  <a:schemeClr val="dk2"/>
                </a:solidFill>
              </a:rPr>
            </a:br>
            <a:r>
              <a:rPr lang="en-US" sz="3600" b="1" dirty="0">
                <a:solidFill>
                  <a:schemeClr val="dk2"/>
                </a:solidFill>
              </a:rPr>
              <a:t>(5 USC 552)</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marL="342900" marR="0" lvl="0" indent="-165100" algn="ctr" rtl="0">
              <a:spcBef>
                <a:spcPts val="560"/>
              </a:spcBef>
              <a:spcAft>
                <a:spcPts val="0"/>
              </a:spcAft>
              <a:buClr>
                <a:schemeClr val="dk1"/>
              </a:buClr>
              <a:buFont typeface="Arial"/>
              <a:buNone/>
            </a:pPr>
            <a:r>
              <a:rPr lang="en-US" sz="2800" b="1" dirty="0">
                <a:solidFill>
                  <a:schemeClr val="dk1"/>
                </a:solidFill>
              </a:rPr>
              <a:t>Outline</a:t>
            </a:r>
          </a:p>
          <a:p>
            <a:pPr marL="342900" marR="0" lvl="0" indent="-165100" algn="ctr" rtl="0">
              <a:spcBef>
                <a:spcPts val="560"/>
              </a:spcBef>
              <a:spcAft>
                <a:spcPts val="0"/>
              </a:spcAft>
              <a:buClr>
                <a:schemeClr val="dk1"/>
              </a:buClr>
              <a:buFont typeface="Arial"/>
              <a:buNone/>
            </a:pPr>
            <a:endParaRPr lang="en-US" sz="2800" dirty="0">
              <a:solidFill>
                <a:schemeClr val="dk1"/>
              </a:solidFill>
            </a:endParaRPr>
          </a:p>
          <a:p>
            <a:pPr marL="692150" marR="0" lvl="0" indent="-514350" rtl="0">
              <a:spcBef>
                <a:spcPts val="560"/>
              </a:spcBef>
              <a:spcAft>
                <a:spcPts val="0"/>
              </a:spcAft>
              <a:buClr>
                <a:schemeClr val="dk1"/>
              </a:buClr>
              <a:buFont typeface="+mj-lt"/>
              <a:buAutoNum type="arabicPeriod"/>
            </a:pPr>
            <a:r>
              <a:rPr lang="en-US" sz="2800" dirty="0">
                <a:solidFill>
                  <a:schemeClr val="dk1"/>
                </a:solidFill>
              </a:rPr>
              <a:t>General Background</a:t>
            </a:r>
          </a:p>
          <a:p>
            <a:pPr marL="692150" marR="0" lvl="0" indent="-514350" rtl="0">
              <a:spcBef>
                <a:spcPts val="560"/>
              </a:spcBef>
              <a:spcAft>
                <a:spcPts val="0"/>
              </a:spcAft>
              <a:buClr>
                <a:schemeClr val="dk1"/>
              </a:buClr>
              <a:buFont typeface="+mj-lt"/>
              <a:buAutoNum type="arabicPeriod"/>
            </a:pPr>
            <a:r>
              <a:rPr lang="en-US" sz="2800" dirty="0">
                <a:solidFill>
                  <a:schemeClr val="dk1"/>
                </a:solidFill>
              </a:rPr>
              <a:t>Search Adequacy</a:t>
            </a:r>
          </a:p>
          <a:p>
            <a:pPr marL="692150" indent="-514350">
              <a:buFont typeface="+mj-lt"/>
              <a:buAutoNum type="arabicPeriod"/>
            </a:pPr>
            <a:r>
              <a:rPr lang="en-US" sz="2800" dirty="0">
                <a:solidFill>
                  <a:schemeClr val="dk1"/>
                </a:solidFill>
              </a:rPr>
              <a:t>Recent Case Holdings on Key Issues</a:t>
            </a:r>
          </a:p>
          <a:p>
            <a:pPr marL="692150" marR="0" lvl="0" indent="-514350" rtl="0">
              <a:spcBef>
                <a:spcPts val="560"/>
              </a:spcBef>
              <a:spcAft>
                <a:spcPts val="0"/>
              </a:spcAft>
              <a:buClr>
                <a:schemeClr val="dk1"/>
              </a:buClr>
              <a:buFont typeface="+mj-lt"/>
              <a:buAutoNum type="arabicPeriod"/>
            </a:pPr>
            <a:r>
              <a:rPr lang="en-US" sz="2800" b="0" i="0" u="none" strike="noStrike" cap="none" dirty="0">
                <a:solidFill>
                  <a:schemeClr val="dk1"/>
                </a:solidFill>
                <a:latin typeface="Arial"/>
                <a:ea typeface="Arial"/>
                <a:cs typeface="Arial"/>
                <a:sym typeface="Arial"/>
              </a:rPr>
              <a:t>FOIA Improvement Act</a:t>
            </a:r>
          </a:p>
          <a:p>
            <a:pPr marL="692150" marR="0" lvl="0" indent="-514350" rtl="0">
              <a:spcBef>
                <a:spcPts val="560"/>
              </a:spcBef>
              <a:spcAft>
                <a:spcPts val="0"/>
              </a:spcAft>
              <a:buClr>
                <a:schemeClr val="dk1"/>
              </a:buClr>
              <a:buFont typeface="+mj-lt"/>
              <a:buAutoNum type="arabicPeriod"/>
            </a:pPr>
            <a:r>
              <a:rPr lang="en-US" sz="2800" baseline="0" dirty="0">
                <a:solidFill>
                  <a:schemeClr val="dk1"/>
                </a:solidFill>
              </a:rPr>
              <a:t>Best</a:t>
            </a:r>
            <a:r>
              <a:rPr lang="en-US" sz="2800" dirty="0">
                <a:solidFill>
                  <a:schemeClr val="dk1"/>
                </a:solidFill>
              </a:rPr>
              <a:t> Practices</a:t>
            </a:r>
          </a:p>
          <a:p>
            <a:pPr marL="692150" marR="0" lvl="0" indent="-514350" rtl="0">
              <a:spcBef>
                <a:spcPts val="560"/>
              </a:spcBef>
              <a:spcAft>
                <a:spcPts val="0"/>
              </a:spcAft>
              <a:buClr>
                <a:schemeClr val="dk1"/>
              </a:buClr>
              <a:buFont typeface="+mj-lt"/>
              <a:buAutoNum type="arabicPeriod"/>
            </a:pPr>
            <a:r>
              <a:rPr lang="en-US" sz="2800" b="0" i="0" u="none" strike="noStrike" cap="none" baseline="0" dirty="0">
                <a:solidFill>
                  <a:schemeClr val="dk1"/>
                </a:solidFill>
                <a:latin typeface="Arial"/>
                <a:ea typeface="Arial"/>
                <a:cs typeface="Arial"/>
                <a:sym typeface="Arial"/>
              </a:rPr>
              <a:t>Questions</a:t>
            </a:r>
            <a:endParaRPr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024453105"/>
      </p:ext>
    </p:extLst>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20</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dirty="0">
                <a:solidFill>
                  <a:schemeClr val="dk2"/>
                </a:solidFill>
              </a:rPr>
            </a:br>
            <a:r>
              <a:rPr lang="en-US" sz="3200" b="1" dirty="0">
                <a:solidFill>
                  <a:schemeClr val="dk2"/>
                </a:solidFill>
              </a:rPr>
              <a:t>Best Practices</a:t>
            </a:r>
            <a:br>
              <a:rPr lang="en-US" sz="3200" b="1" dirty="0">
                <a:solidFill>
                  <a:schemeClr val="dk2"/>
                </a:solidFill>
              </a:rPr>
            </a:b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783430" y="1600200"/>
            <a:ext cx="5388770" cy="5029200"/>
          </a:xfrm>
          <a:prstGeom prst="rect">
            <a:avLst/>
          </a:prstGeom>
          <a:noFill/>
          <a:ln>
            <a:noFill/>
          </a:ln>
        </p:spPr>
        <p:txBody>
          <a:bodyPr lIns="91425" tIns="45700" rIns="91425" bIns="45700" anchor="t" anchorCtr="0">
            <a:noAutofit/>
          </a:bodyPr>
          <a:lstStyle/>
          <a:p>
            <a:pPr marL="177800" indent="0">
              <a:buNone/>
            </a:pPr>
            <a:r>
              <a:rPr lang="en-US" sz="2000" b="1" dirty="0"/>
              <a:t>Search vs. Review fees</a:t>
            </a:r>
            <a:endParaRPr lang="en-US" sz="2000" dirty="0"/>
          </a:p>
          <a:p>
            <a:r>
              <a:rPr lang="en-US" sz="1600" dirty="0"/>
              <a:t>In the context of hybrid searches (databases extractions and formatting conversions): "Search" and "review" were defined before any hybrid record collection activities were required</a:t>
            </a:r>
          </a:p>
          <a:p>
            <a:r>
              <a:rPr lang="en-US" sz="1600" dirty="0"/>
              <a:t>Review is "direct costs incurred during the initial examination of a document for the purposes of determining whether [it] must be disclosed [under the FOIA]." Review time thus includes processing the documents for disclosure, i.e., doing all that is necessary to prepare them for release".  </a:t>
            </a:r>
          </a:p>
          <a:p>
            <a:r>
              <a:rPr lang="en-US" sz="1600" dirty="0"/>
              <a:t>Search fees are more inclusive, and encompass “all the time spent looking for responsive material, including page-by-page or line-by-line identification of material within documents.” </a:t>
            </a:r>
          </a:p>
          <a:p>
            <a:r>
              <a:rPr lang="en-US" sz="1600" dirty="0"/>
              <a:t>Search fees also are ordinarily the only recoverable fee in non-commercial requests. </a:t>
            </a:r>
            <a:br>
              <a:rPr lang="en-US" sz="1000" dirty="0"/>
            </a:br>
            <a:br>
              <a:rPr lang="en-US" dirty="0">
                <a:solidFill>
                  <a:schemeClr val="dk1"/>
                </a:solidFill>
              </a:rPr>
            </a:br>
            <a:endParaRPr lang="en-US" dirty="0">
              <a:solidFill>
                <a:schemeClr val="dk1"/>
              </a:solidFill>
            </a:endParaRPr>
          </a:p>
          <a:p>
            <a:pPr lvl="1" indent="-342900">
              <a:spcBef>
                <a:spcPts val="560"/>
              </a:spcBef>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p:txBody>
      </p:sp>
      <p:sp>
        <p:nvSpPr>
          <p:cNvPr id="2" name="AutoShape 2" descr="Image result for Fe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9" y="2209800"/>
            <a:ext cx="2895599"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00626260"/>
      </p:ext>
    </p:extLst>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21</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dirty="0">
                <a:solidFill>
                  <a:schemeClr val="dk2"/>
                </a:solidFill>
              </a:rPr>
            </a:br>
            <a:r>
              <a:rPr lang="en-US" sz="3200" b="1" dirty="0">
                <a:solidFill>
                  <a:schemeClr val="dk2"/>
                </a:solidFill>
              </a:rPr>
              <a:t>Best Practices</a:t>
            </a:r>
            <a:br>
              <a:rPr lang="en-US" sz="3200" b="1" dirty="0">
                <a:solidFill>
                  <a:schemeClr val="dk2"/>
                </a:solidFill>
              </a:rPr>
            </a:b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783429" y="1600200"/>
            <a:ext cx="8208169" cy="5029200"/>
          </a:xfrm>
          <a:prstGeom prst="rect">
            <a:avLst/>
          </a:prstGeom>
          <a:noFill/>
          <a:ln>
            <a:noFill/>
          </a:ln>
        </p:spPr>
        <p:txBody>
          <a:bodyPr lIns="91425" tIns="45700" rIns="91425" bIns="45700" anchor="t" anchorCtr="0">
            <a:noAutofit/>
          </a:bodyPr>
          <a:lstStyle/>
          <a:p>
            <a:pPr marL="177800" indent="0">
              <a:buNone/>
            </a:pPr>
            <a:r>
              <a:rPr lang="en-US" sz="1800" b="1" dirty="0"/>
              <a:t>First Person Access Requests</a:t>
            </a:r>
            <a:endParaRPr lang="en-US" dirty="0"/>
          </a:p>
          <a:p>
            <a:pPr lvl="1"/>
            <a:r>
              <a:rPr lang="en-US" sz="1800" dirty="0"/>
              <a:t>First Person requests for someone’s own records fall under the Privacy Act.</a:t>
            </a:r>
            <a:endParaRPr lang="en-US" sz="2400" dirty="0"/>
          </a:p>
          <a:p>
            <a:pPr lvl="1"/>
            <a:r>
              <a:rPr lang="en-US" sz="1800" dirty="0"/>
              <a:t>If a Privacy Act Exemption applies, then the records are subject to ordinary FOIA procedures—except the release is only made to the requester.</a:t>
            </a:r>
            <a:endParaRPr lang="en-US" sz="2400" dirty="0"/>
          </a:p>
          <a:p>
            <a:pPr lvl="1"/>
            <a:r>
              <a:rPr lang="en-US" sz="1800" dirty="0"/>
              <a:t>If no Privacy Act Exemption applies, the records are released in their entirety without a FOIA review.</a:t>
            </a:r>
            <a:endParaRPr lang="en-US" sz="2400" dirty="0"/>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0" marR="0" lvl="0" indent="0" algn="l" rtl="0">
              <a:lnSpc>
                <a:spcPct val="100000"/>
              </a:lnSpc>
              <a:spcBef>
                <a:spcPts val="560"/>
              </a:spcBef>
              <a:spcAft>
                <a:spcPts val="0"/>
              </a:spcAft>
              <a:buClr>
                <a:schemeClr val="dk1"/>
              </a:buClr>
              <a:buSzPct val="100000"/>
              <a:buNone/>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000" dirty="0">
              <a:solidFill>
                <a:schemeClr val="dk1"/>
              </a:solidFill>
            </a:endParaRPr>
          </a:p>
        </p:txBody>
      </p:sp>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4100512"/>
            <a:ext cx="6553200" cy="2709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1343357"/>
      </p:ext>
    </p:extLst>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22</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algn="ctr">
              <a:buClr>
                <a:schemeClr val="dk2"/>
              </a:buClr>
              <a:buSzPct val="25000"/>
            </a:pPr>
            <a:br>
              <a:rPr lang="en-US" sz="3200" b="1" dirty="0">
                <a:solidFill>
                  <a:schemeClr val="dk2"/>
                </a:solidFill>
              </a:rPr>
            </a:br>
            <a:r>
              <a:rPr lang="en-US" sz="3200" b="1" dirty="0">
                <a:solidFill>
                  <a:schemeClr val="dk2"/>
                </a:solidFill>
              </a:rPr>
              <a:t>RECENT CASE HOLDINGS ON KEY ISSUES</a:t>
            </a:r>
            <a:br>
              <a:rPr lang="en-US" sz="3200" b="1" i="0" u="none" strike="noStrike" cap="none" dirty="0">
                <a:solidFill>
                  <a:schemeClr val="dk2"/>
                </a:solidFill>
                <a:latin typeface="Arial"/>
                <a:ea typeface="Arial"/>
                <a:cs typeface="Arial"/>
                <a:sym typeface="Aria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228600" y="1600200"/>
            <a:ext cx="8686800" cy="4038600"/>
          </a:xfrm>
          <a:prstGeom prst="rect">
            <a:avLst/>
          </a:prstGeom>
          <a:noFill/>
          <a:ln>
            <a:noFill/>
          </a:ln>
        </p:spPr>
        <p:txBody>
          <a:bodyPr lIns="91425" tIns="45700" rIns="91425" bIns="45700" anchor="t" anchorCtr="0">
            <a:noAutofit/>
          </a:bodyPr>
          <a:lstStyle/>
          <a:p>
            <a:pPr marL="0" lvl="0" indent="0">
              <a:buSzPct val="100000"/>
              <a:buNone/>
            </a:pPr>
            <a:endParaRPr lang="en-US" sz="2000" b="1" dirty="0"/>
          </a:p>
          <a:p>
            <a:pPr marL="0" lvl="0" indent="0">
              <a:buSzPct val="100000"/>
              <a:buNone/>
            </a:pPr>
            <a:endParaRPr lang="en-US" sz="2000" b="1" dirty="0"/>
          </a:p>
          <a:p>
            <a:pPr marL="0" lvl="0" indent="0">
              <a:buSzPct val="100000"/>
              <a:buNone/>
            </a:pPr>
            <a:r>
              <a:rPr lang="en-US" sz="2400" b="1" dirty="0"/>
              <a:t>Exemption 4</a:t>
            </a:r>
          </a:p>
          <a:p>
            <a:pPr marL="0" lvl="0" indent="0">
              <a:buSzPct val="100000"/>
              <a:buNone/>
            </a:pPr>
            <a:r>
              <a:rPr lang="en-US" sz="2400" i="1" dirty="0"/>
              <a:t>Food Marketing Institute v. Argus Leader Media, </a:t>
            </a:r>
            <a:r>
              <a:rPr lang="en-US" sz="2400" dirty="0"/>
              <a:t>139 S. Ct. 2356 (2019).</a:t>
            </a:r>
          </a:p>
          <a:p>
            <a:pPr marL="0" lvl="0" indent="0">
              <a:buSzPct val="100000"/>
              <a:buNone/>
            </a:pPr>
            <a:r>
              <a:rPr lang="en-US" sz="2400" i="0" u="none" strike="noStrike" cap="none" baseline="0" dirty="0">
                <a:solidFill>
                  <a:schemeClr val="dk1"/>
                </a:solidFill>
                <a:sym typeface="Arial"/>
              </a:rPr>
              <a:t>-</a:t>
            </a:r>
            <a:r>
              <a:rPr lang="en-US" sz="2400" i="1" u="none" strike="noStrike" cap="none" baseline="0" dirty="0">
                <a:solidFill>
                  <a:schemeClr val="dk1"/>
                </a:solidFill>
                <a:sym typeface="Arial"/>
              </a:rPr>
              <a:t>National Parks </a:t>
            </a:r>
            <a:r>
              <a:rPr lang="en-US" sz="2400" i="0" u="none" strike="noStrike" cap="none" baseline="0" dirty="0">
                <a:solidFill>
                  <a:schemeClr val="dk1"/>
                </a:solidFill>
                <a:sym typeface="Arial"/>
              </a:rPr>
              <a:t>is overturned, and no “competitive harm” is needed.  There is a two-part test now, regardless of “voluntary” or “involuntary submission”.  Confidentiality is based on th</a:t>
            </a:r>
            <a:r>
              <a:rPr lang="en-US" sz="2400" dirty="0">
                <a:solidFill>
                  <a:schemeClr val="dk1"/>
                </a:solidFill>
              </a:rPr>
              <a:t>e ordinary term.  (1) Submitter’s Treatment of the Information, and (2) Assurance of Confidentiality.  </a:t>
            </a:r>
            <a:endParaRPr lang="en-US" sz="2400" i="0" u="none" strike="noStrike" cap="none" dirty="0">
              <a:solidFill>
                <a:schemeClr val="dk1"/>
              </a:solidFill>
              <a:sym typeface="Arial"/>
            </a:endParaRPr>
          </a:p>
          <a:p>
            <a:pPr marL="0" lvl="0" indent="0">
              <a:buSzPct val="100000"/>
              <a:buNone/>
            </a:pPr>
            <a:endParaRPr lang="en-US" sz="2000" i="0" u="none" strike="noStrike" cap="none" dirty="0">
              <a:solidFill>
                <a:schemeClr val="dk1"/>
              </a:solidFill>
              <a:sym typeface="Arial"/>
            </a:endParaRPr>
          </a:p>
          <a:p>
            <a:pPr marL="0" lvl="0" indent="0">
              <a:buSzPct val="100000"/>
              <a:buNone/>
            </a:pPr>
            <a:endParaRPr lang="en-US" sz="2000" i="0" u="none" strike="noStrike" cap="none" baseline="0" dirty="0">
              <a:solidFill>
                <a:schemeClr val="dk1"/>
              </a:solidFill>
              <a:sym typeface="Arial"/>
            </a:endParaRPr>
          </a:p>
        </p:txBody>
      </p:sp>
    </p:spTree>
    <p:extLst>
      <p:ext uri="{BB962C8B-B14F-4D97-AF65-F5344CB8AC3E}">
        <p14:creationId xmlns:p14="http://schemas.microsoft.com/office/powerpoint/2010/main" val="4205428"/>
      </p:ext>
    </p:extLst>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23</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algn="ctr">
              <a:buClr>
                <a:schemeClr val="dk2"/>
              </a:buClr>
              <a:buSzPct val="25000"/>
            </a:pPr>
            <a:br>
              <a:rPr lang="en-US" sz="3200" b="1" dirty="0">
                <a:solidFill>
                  <a:schemeClr val="dk2"/>
                </a:solidFill>
              </a:rPr>
            </a:br>
            <a:r>
              <a:rPr lang="en-US" sz="3200" b="1" dirty="0">
                <a:solidFill>
                  <a:schemeClr val="dk2"/>
                </a:solidFill>
              </a:rPr>
              <a:t>RECENT CASE HOLDINGS ON KEY ISSUES</a:t>
            </a:r>
            <a:br>
              <a:rPr lang="en-US" sz="3200" b="1" i="0" u="none" strike="noStrike" cap="none" dirty="0">
                <a:solidFill>
                  <a:schemeClr val="dk2"/>
                </a:solidFill>
                <a:latin typeface="Arial"/>
                <a:ea typeface="Arial"/>
                <a:cs typeface="Arial"/>
                <a:sym typeface="Aria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228600" y="1600200"/>
            <a:ext cx="8686800" cy="4038600"/>
          </a:xfrm>
          <a:prstGeom prst="rect">
            <a:avLst/>
          </a:prstGeom>
          <a:noFill/>
          <a:ln>
            <a:noFill/>
          </a:ln>
        </p:spPr>
        <p:txBody>
          <a:bodyPr lIns="91425" tIns="45700" rIns="91425" bIns="45700" anchor="t" anchorCtr="0">
            <a:noAutofit/>
          </a:bodyPr>
          <a:lstStyle/>
          <a:p>
            <a:pPr marL="0" lvl="0" indent="0">
              <a:buSzPct val="100000"/>
              <a:buNone/>
            </a:pPr>
            <a:endParaRPr lang="en-US" sz="2000" b="1" dirty="0"/>
          </a:p>
          <a:p>
            <a:pPr marL="0" lvl="0" indent="0">
              <a:buSzPct val="100000"/>
              <a:buNone/>
            </a:pPr>
            <a:endParaRPr lang="en-US" sz="2000" b="1" dirty="0"/>
          </a:p>
          <a:p>
            <a:pPr marL="0" lvl="0" indent="0">
              <a:buSzPct val="100000"/>
              <a:buNone/>
            </a:pPr>
            <a:r>
              <a:rPr lang="en-US" sz="2400" b="1" dirty="0"/>
              <a:t>Exemption 4</a:t>
            </a:r>
          </a:p>
          <a:p>
            <a:pPr marL="0" lvl="0" indent="0">
              <a:buSzPct val="100000"/>
              <a:buNone/>
            </a:pPr>
            <a:r>
              <a:rPr lang="en-US" sz="2400" i="1" dirty="0" err="1"/>
              <a:t>Loper</a:t>
            </a:r>
            <a:r>
              <a:rPr lang="en-US" sz="2400" i="1" dirty="0"/>
              <a:t> Bright v. Raimondo, 603 U.S. 369 (2024)</a:t>
            </a:r>
            <a:r>
              <a:rPr lang="en-US" sz="2400" dirty="0"/>
              <a:t>.</a:t>
            </a:r>
          </a:p>
          <a:p>
            <a:pPr marL="0" lvl="0" indent="0">
              <a:buSzPct val="100000"/>
              <a:buNone/>
            </a:pPr>
            <a:r>
              <a:rPr lang="en-US" sz="2400" i="0" u="none" strike="noStrike" cap="none" baseline="0" dirty="0">
                <a:solidFill>
                  <a:schemeClr val="dk1"/>
                </a:solidFill>
                <a:sym typeface="Arial"/>
              </a:rPr>
              <a:t>-</a:t>
            </a:r>
            <a:r>
              <a:rPr lang="en-US" sz="2400" i="1" u="none" strike="noStrike" cap="none" baseline="0" dirty="0">
                <a:solidFill>
                  <a:schemeClr val="dk1"/>
                </a:solidFill>
                <a:sym typeface="Arial"/>
              </a:rPr>
              <a:t>Chevron </a:t>
            </a:r>
            <a:r>
              <a:rPr lang="en-US" sz="2400" i="0" u="none" strike="noStrike" cap="none" baseline="0" dirty="0">
                <a:solidFill>
                  <a:schemeClr val="dk1"/>
                </a:solidFill>
                <a:sym typeface="Arial"/>
              </a:rPr>
              <a:t>is overturned, and no agency deference in Rulemaking.  Although this is not a FOIA case, it will significantly impact FOIA case volume as more requesters seek the Administrative Record to challenge rulemaking actions</a:t>
            </a:r>
            <a:r>
              <a:rPr lang="en-US" sz="2400" dirty="0">
                <a:solidFill>
                  <a:schemeClr val="dk1"/>
                </a:solidFill>
              </a:rPr>
              <a:t>.  </a:t>
            </a:r>
            <a:endParaRPr lang="en-US" sz="2400" i="0" u="none" strike="noStrike" cap="none" dirty="0">
              <a:solidFill>
                <a:schemeClr val="dk1"/>
              </a:solidFill>
              <a:sym typeface="Arial"/>
            </a:endParaRPr>
          </a:p>
          <a:p>
            <a:pPr marL="0" lvl="0" indent="0">
              <a:buSzPct val="100000"/>
              <a:buNone/>
            </a:pPr>
            <a:endParaRPr lang="en-US" sz="2000" i="0" u="none" strike="noStrike" cap="none" dirty="0">
              <a:solidFill>
                <a:schemeClr val="dk1"/>
              </a:solidFill>
              <a:sym typeface="Arial"/>
            </a:endParaRPr>
          </a:p>
          <a:p>
            <a:pPr marL="0" lvl="0" indent="0">
              <a:buSzPct val="100000"/>
              <a:buNone/>
            </a:pPr>
            <a:endParaRPr lang="en-US" sz="2000" i="0" u="none" strike="noStrike" cap="none" baseline="0" dirty="0">
              <a:solidFill>
                <a:schemeClr val="dk1"/>
              </a:solidFill>
              <a:sym typeface="Arial"/>
            </a:endParaRPr>
          </a:p>
        </p:txBody>
      </p:sp>
    </p:spTree>
    <p:extLst>
      <p:ext uri="{BB962C8B-B14F-4D97-AF65-F5344CB8AC3E}">
        <p14:creationId xmlns:p14="http://schemas.microsoft.com/office/powerpoint/2010/main" val="4261068690"/>
      </p:ext>
    </p:extLst>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24</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algn="ctr">
              <a:buClr>
                <a:schemeClr val="dk2"/>
              </a:buClr>
              <a:buSzPct val="25000"/>
            </a:pPr>
            <a:br>
              <a:rPr lang="en-US" sz="3200" b="1" dirty="0">
                <a:solidFill>
                  <a:schemeClr val="dk2"/>
                </a:solidFill>
              </a:rPr>
            </a:br>
            <a:br>
              <a:rPr lang="en-US" sz="3200" b="1" dirty="0">
                <a:solidFill>
                  <a:schemeClr val="dk2"/>
                </a:solidFill>
              </a:rPr>
            </a:br>
            <a:r>
              <a:rPr lang="en-US" sz="3200" b="1" dirty="0">
                <a:solidFill>
                  <a:schemeClr val="dk2"/>
                </a:solidFill>
              </a:rPr>
              <a:t>RECENT CASE HOLDINGS ON KEY ISSUES (Cont’d)</a:t>
            </a:r>
            <a:br>
              <a:rPr lang="en-US" sz="3200" b="1" dirty="0">
                <a:solidFill>
                  <a:schemeClr val="dk2"/>
                </a:solidFill>
              </a:rPr>
            </a:br>
            <a:br>
              <a:rPr lang="en-US" sz="3200" b="1" i="0" u="none" strike="noStrike" cap="none" dirty="0">
                <a:solidFill>
                  <a:schemeClr val="dk2"/>
                </a:solidFill>
                <a:latin typeface="Arial"/>
                <a:ea typeface="Arial"/>
                <a:cs typeface="Arial"/>
                <a:sym typeface="Aria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228600" y="1600200"/>
            <a:ext cx="8686800" cy="4038600"/>
          </a:xfrm>
          <a:prstGeom prst="rect">
            <a:avLst/>
          </a:prstGeom>
          <a:noFill/>
          <a:ln>
            <a:noFill/>
          </a:ln>
        </p:spPr>
        <p:txBody>
          <a:bodyPr lIns="91425" tIns="45700" rIns="91425" bIns="45700" anchor="t" anchorCtr="0">
            <a:noAutofit/>
          </a:bodyPr>
          <a:lstStyle/>
          <a:p>
            <a:pPr marL="0" lvl="0" indent="0">
              <a:buSzPct val="100000"/>
              <a:buNone/>
            </a:pPr>
            <a:endParaRPr lang="en-US" sz="2000" b="1" dirty="0"/>
          </a:p>
          <a:p>
            <a:pPr marL="0" lvl="0" indent="0">
              <a:buSzPct val="100000"/>
              <a:buNone/>
            </a:pPr>
            <a:endParaRPr lang="en-US" sz="2000" b="1" dirty="0"/>
          </a:p>
          <a:p>
            <a:pPr marL="0" lvl="0" indent="0">
              <a:buSzPct val="100000"/>
              <a:buNone/>
            </a:pPr>
            <a:r>
              <a:rPr lang="en-US" sz="2400" b="1" dirty="0"/>
              <a:t>Constructive Denial</a:t>
            </a:r>
          </a:p>
          <a:p>
            <a:pPr marL="0" lvl="0" indent="0">
              <a:buSzPct val="100000"/>
              <a:buNone/>
            </a:pPr>
            <a:r>
              <a:rPr lang="en-US" sz="2400" i="1" dirty="0"/>
              <a:t>Shah v. DOJ, </a:t>
            </a:r>
            <a:r>
              <a:rPr lang="en-US" sz="2400" dirty="0"/>
              <a:t>No. 15-00044, 2016 U.S. Dist. LEXIS 88048 (E.D. Ark. July 7, 2016).</a:t>
            </a:r>
          </a:p>
          <a:p>
            <a:pPr marL="0" lvl="0" indent="0">
              <a:buSzPct val="100000"/>
              <a:buNone/>
            </a:pPr>
            <a:r>
              <a:rPr lang="en-US" sz="2400" i="0" u="none" strike="noStrike" cap="none" baseline="0" dirty="0">
                <a:solidFill>
                  <a:schemeClr val="dk1"/>
                </a:solidFill>
                <a:sym typeface="Arial"/>
              </a:rPr>
              <a:t>-Requester tried</a:t>
            </a:r>
            <a:r>
              <a:rPr lang="en-US" sz="2400" i="0" u="none" strike="noStrike" cap="none" dirty="0">
                <a:solidFill>
                  <a:schemeClr val="dk1"/>
                </a:solidFill>
                <a:sym typeface="Arial"/>
              </a:rPr>
              <a:t> to assert “constructive denial” immediately after 20 days.  However the Defendant had issued the 10 day unusual circumstances letter before the expiration of the 20 days, and as such, no constructive denial coul</a:t>
            </a:r>
            <a:r>
              <a:rPr lang="en-US" sz="2400" dirty="0">
                <a:solidFill>
                  <a:schemeClr val="dk1"/>
                </a:solidFill>
              </a:rPr>
              <a:t>d have occurred before 30 days passed.</a:t>
            </a:r>
            <a:endParaRPr lang="en-US" sz="2400" i="0" u="none" strike="noStrike" cap="none" dirty="0">
              <a:solidFill>
                <a:schemeClr val="dk1"/>
              </a:solidFill>
              <a:sym typeface="Arial"/>
            </a:endParaRPr>
          </a:p>
          <a:p>
            <a:pPr marL="0" lvl="0" indent="0">
              <a:buSzPct val="100000"/>
              <a:buNone/>
            </a:pPr>
            <a:endParaRPr lang="en-US" sz="2000" i="0" u="none" strike="noStrike" cap="none" dirty="0">
              <a:solidFill>
                <a:schemeClr val="dk1"/>
              </a:solidFill>
              <a:sym typeface="Arial"/>
            </a:endParaRPr>
          </a:p>
          <a:p>
            <a:pPr marL="0" lvl="0" indent="0">
              <a:buSzPct val="100000"/>
              <a:buNone/>
            </a:pPr>
            <a:endParaRPr lang="en-US" sz="2000" i="0" u="none" strike="noStrike" cap="none" baseline="0" dirty="0">
              <a:solidFill>
                <a:schemeClr val="dk1"/>
              </a:solidFill>
              <a:sym typeface="Arial"/>
            </a:endParaRPr>
          </a:p>
        </p:txBody>
      </p:sp>
    </p:spTree>
    <p:extLst>
      <p:ext uri="{BB962C8B-B14F-4D97-AF65-F5344CB8AC3E}">
        <p14:creationId xmlns:p14="http://schemas.microsoft.com/office/powerpoint/2010/main" val="1047824480"/>
      </p:ext>
    </p:extLst>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110046"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25</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lvl="0" algn="ctr">
              <a:buClr>
                <a:schemeClr val="dk2"/>
              </a:buClr>
              <a:buSzPct val="25000"/>
            </a:pPr>
            <a:br>
              <a:rPr lang="en-US" sz="3200" b="1" dirty="0">
                <a:solidFill>
                  <a:schemeClr val="dk2"/>
                </a:solidFill>
              </a:rPr>
            </a:br>
            <a:r>
              <a:rPr lang="en-US" sz="3200" b="1" dirty="0">
                <a:solidFill>
                  <a:schemeClr val="dk2"/>
                </a:solidFill>
              </a:rPr>
              <a:t>RECENT CASE HOLDINGS ON KEY ISSUES (Cont’d)</a:t>
            </a: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905000"/>
            <a:ext cx="8001000" cy="3505200"/>
          </a:xfrm>
          <a:prstGeom prst="rect">
            <a:avLst/>
          </a:prstGeom>
          <a:noFill/>
          <a:ln>
            <a:noFill/>
          </a:ln>
        </p:spPr>
        <p:txBody>
          <a:bodyPr lIns="91425" tIns="45700" rIns="91425" bIns="45700" anchor="t" anchorCtr="0">
            <a:noAutofit/>
          </a:bodyPr>
          <a:lstStyle/>
          <a:p>
            <a:pPr marL="400050" lvl="1" indent="0">
              <a:spcBef>
                <a:spcPts val="0"/>
              </a:spcBef>
              <a:buSzPct val="100000"/>
              <a:buNone/>
            </a:pPr>
            <a:r>
              <a:rPr lang="en-US" sz="2000" b="1" cap="all" dirty="0"/>
              <a:t>SEARCH Declarations IN LITIGATION</a:t>
            </a:r>
          </a:p>
          <a:p>
            <a:pPr marL="400050" lvl="1" indent="0">
              <a:spcBef>
                <a:spcPts val="0"/>
              </a:spcBef>
              <a:buSzPct val="100000"/>
              <a:buNone/>
            </a:pPr>
            <a:r>
              <a:rPr lang="en-US" sz="2000" i="1" cap="all" dirty="0"/>
              <a:t>P</a:t>
            </a:r>
            <a:r>
              <a:rPr lang="en-US" sz="2000" i="1" dirty="0">
                <a:solidFill>
                  <a:schemeClr val="dk1"/>
                </a:solidFill>
              </a:rPr>
              <a:t>inson</a:t>
            </a:r>
            <a:r>
              <a:rPr lang="en-US" sz="2000" dirty="0">
                <a:solidFill>
                  <a:schemeClr val="dk1"/>
                </a:solidFill>
              </a:rPr>
              <a:t> v. </a:t>
            </a:r>
            <a:r>
              <a:rPr lang="en-US" sz="2000" i="1" cap="all" dirty="0"/>
              <a:t>DOJ</a:t>
            </a:r>
            <a:r>
              <a:rPr lang="en-US" sz="2000" cap="all" dirty="0"/>
              <a:t>, NO. 12-1872, 2016 WL 3093368 (D.D.C. </a:t>
            </a:r>
            <a:r>
              <a:rPr lang="en-US" sz="2000" dirty="0">
                <a:solidFill>
                  <a:schemeClr val="dk1"/>
                </a:solidFill>
              </a:rPr>
              <a:t>June</a:t>
            </a:r>
            <a:r>
              <a:rPr lang="en-US" sz="2000" cap="all" dirty="0"/>
              <a:t> 1, 2016)</a:t>
            </a:r>
          </a:p>
          <a:p>
            <a:pPr marL="400050" lvl="1" indent="0">
              <a:spcBef>
                <a:spcPts val="0"/>
              </a:spcBef>
              <a:buSzPct val="100000"/>
              <a:buNone/>
            </a:pPr>
            <a:endParaRPr lang="en-US" sz="2000" cap="all" dirty="0"/>
          </a:p>
          <a:p>
            <a:pPr marL="400050" lvl="1" indent="0">
              <a:spcBef>
                <a:spcPts val="0"/>
              </a:spcBef>
              <a:buSzPct val="100000"/>
              <a:buNone/>
            </a:pPr>
            <a:r>
              <a:rPr lang="en-US" sz="2000" cap="all" dirty="0"/>
              <a:t>D.D.C.</a:t>
            </a:r>
            <a:r>
              <a:rPr lang="en-US" sz="2000" dirty="0">
                <a:solidFill>
                  <a:schemeClr val="dk1"/>
                </a:solidFill>
              </a:rPr>
              <a:t> outlined succinctly what it considered to be a declaration of a search reasonably calculated to uncover relevant documents:</a:t>
            </a:r>
          </a:p>
          <a:p>
            <a:pPr marL="400050" lvl="1" indent="0">
              <a:spcBef>
                <a:spcPts val="0"/>
              </a:spcBef>
              <a:buSzPct val="100000"/>
              <a:buNone/>
            </a:pPr>
            <a:endParaRPr lang="en-US" sz="2000" dirty="0">
              <a:solidFill>
                <a:schemeClr val="dk1"/>
              </a:solidFill>
            </a:endParaRPr>
          </a:p>
          <a:p>
            <a:pPr marL="400050" lvl="1" indent="0">
              <a:spcBef>
                <a:spcPts val="0"/>
              </a:spcBef>
              <a:buSzPct val="100000"/>
              <a:buNone/>
            </a:pPr>
            <a:r>
              <a:rPr lang="en-US" sz="2000" cap="all" dirty="0"/>
              <a:t>“</a:t>
            </a:r>
            <a:r>
              <a:rPr lang="en-US" sz="2000" dirty="0"/>
              <a:t>The declarations describe to whom the request was forwarded, which specific databases were searched, how those databases store information, how that information is searchable, and, where appropriate, the declarations identify the specific search terms used to locate documents with respect to each of [plaintiff's] requests.”</a:t>
            </a:r>
            <a:endParaRPr lang="en-US" sz="2000" cap="all" dirty="0"/>
          </a:p>
          <a:p>
            <a:pPr marL="800100" lvl="2" indent="0">
              <a:spcBef>
                <a:spcPts val="0"/>
              </a:spcBef>
              <a:buSzPct val="100000"/>
              <a:buNone/>
            </a:pPr>
            <a:endParaRPr lang="en-US" sz="2800" dirty="0">
              <a:solidFill>
                <a:schemeClr val="dk1"/>
              </a:solidFill>
            </a:endParaRPr>
          </a:p>
          <a:p>
            <a:pPr lvl="2" indent="-342900">
              <a:spcBef>
                <a:spcPts val="0"/>
              </a:spcBef>
              <a:buSzPct val="100000"/>
            </a:pPr>
            <a:endParaRPr lang="en-US" sz="2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377367130"/>
      </p:ext>
    </p:extLst>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26</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lvl="0" algn="ctr">
              <a:buClr>
                <a:schemeClr val="dk2"/>
              </a:buClr>
              <a:buSzPct val="25000"/>
            </a:pPr>
            <a:br>
              <a:rPr lang="en-US" sz="3200" b="1" dirty="0">
                <a:solidFill>
                  <a:schemeClr val="dk2"/>
                </a:solidFill>
              </a:rPr>
            </a:br>
            <a:r>
              <a:rPr lang="en-US" sz="3200" b="1" dirty="0">
                <a:solidFill>
                  <a:schemeClr val="dk2"/>
                </a:solidFill>
              </a:rPr>
              <a:t>RECENT CASE HOLDINGS ON KEY ISSUES (Cont’d)</a:t>
            </a: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457200" y="1600200"/>
            <a:ext cx="8001000" cy="3048000"/>
          </a:xfrm>
          <a:prstGeom prst="rect">
            <a:avLst/>
          </a:prstGeom>
          <a:noFill/>
          <a:ln>
            <a:noFill/>
          </a:ln>
        </p:spPr>
        <p:txBody>
          <a:bodyPr lIns="91425" tIns="45700" rIns="91425" bIns="45700" anchor="t" anchorCtr="0">
            <a:noAutofit/>
          </a:bodyPr>
          <a:lstStyle/>
          <a:p>
            <a:pPr marL="0" indent="0">
              <a:spcBef>
                <a:spcPts val="0"/>
              </a:spcBef>
              <a:buSzPct val="100000"/>
              <a:buNone/>
            </a:pPr>
            <a:r>
              <a:rPr lang="en-US" sz="2000" b="1" dirty="0"/>
              <a:t>EXEMPTIONS RAISED IN LITIGATION</a:t>
            </a:r>
          </a:p>
          <a:p>
            <a:pPr marL="0" indent="0">
              <a:spcBef>
                <a:spcPts val="0"/>
              </a:spcBef>
              <a:buSzPct val="100000"/>
              <a:buNone/>
            </a:pPr>
            <a:r>
              <a:rPr lang="en-US" sz="2000" i="1" dirty="0"/>
              <a:t>Shapiro v. DOJ</a:t>
            </a:r>
            <a:r>
              <a:rPr lang="en-US" sz="2000" dirty="0"/>
              <a:t>, No. 13-555, 2016 WL 3023980 (D.D.C. May 25, 2016).</a:t>
            </a:r>
          </a:p>
          <a:p>
            <a:pPr marL="0" indent="0">
              <a:spcBef>
                <a:spcPts val="0"/>
              </a:spcBef>
              <a:buSzPct val="100000"/>
              <a:buNone/>
            </a:pPr>
            <a:r>
              <a:rPr lang="en-US" sz="2000" cap="all" dirty="0"/>
              <a:t>D.D.C.</a:t>
            </a:r>
            <a:r>
              <a:rPr lang="en-US" sz="2000" dirty="0">
                <a:solidFill>
                  <a:schemeClr val="dk1"/>
                </a:solidFill>
              </a:rPr>
              <a:t> carved out exceptions to the rule that Exemptions can be asserted for the first time in litigation:</a:t>
            </a:r>
          </a:p>
          <a:p>
            <a:pPr marL="0" indent="0">
              <a:spcBef>
                <a:spcPts val="0"/>
              </a:spcBef>
              <a:buSzPct val="100000"/>
              <a:buNone/>
            </a:pPr>
            <a:endParaRPr lang="en-US" sz="2000" dirty="0">
              <a:solidFill>
                <a:schemeClr val="dk1"/>
              </a:solidFill>
            </a:endParaRPr>
          </a:p>
          <a:p>
            <a:pPr marL="400050" lvl="1" indent="0">
              <a:spcBef>
                <a:spcPts val="0"/>
              </a:spcBef>
              <a:buSzPct val="100000"/>
              <a:buNone/>
            </a:pPr>
            <a:r>
              <a:rPr lang="en-US" sz="2000" dirty="0"/>
              <a:t>"Basic principles of fairness, efficiency, and finality, moreover – principles inherent in the rules of civil procedure that apply with extra force in the context of FOIA litigation – counsel in favor of requiring the government to make some threshold showing of good cause to avoid a finding of forfeiture." </a:t>
            </a:r>
            <a:endParaRPr lang="en-US" sz="2800" dirty="0">
              <a:solidFill>
                <a:schemeClr val="dk1"/>
              </a:solidFill>
            </a:endParaRPr>
          </a:p>
          <a:p>
            <a:pPr marL="0" marR="0" lvl="0" indent="0" algn="l" rtl="0">
              <a:lnSpc>
                <a:spcPct val="100000"/>
              </a:lnSpc>
              <a:spcBef>
                <a:spcPts val="560"/>
              </a:spcBef>
              <a:spcAft>
                <a:spcPts val="0"/>
              </a:spcAft>
              <a:buClr>
                <a:schemeClr val="dk1"/>
              </a:buClr>
              <a:buSzPct val="100000"/>
              <a:buNone/>
            </a:pPr>
            <a:endParaRPr lang="en-US"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81993323"/>
      </p:ext>
    </p:extLst>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27</a:t>
            </a:fld>
            <a:endParaRPr lang="en-US" sz="800" b="0" i="0" u="none" strike="noStrike" cap="none" baseline="0">
              <a:solidFill>
                <a:schemeClr val="dk1"/>
              </a:solidFill>
              <a:latin typeface="Arial"/>
              <a:ea typeface="Arial"/>
              <a:cs typeface="Arial"/>
              <a:sym typeface="Arial"/>
            </a:endParaRPr>
          </a:p>
        </p:txBody>
      </p:sp>
      <p:sp>
        <p:nvSpPr>
          <p:cNvPr id="138" name="Shape 138"/>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dirty="0">
                <a:solidFill>
                  <a:schemeClr val="dk2"/>
                </a:solidFill>
              </a:rPr>
            </a:br>
            <a:r>
              <a:rPr lang="en-US" sz="3200" b="1" dirty="0">
                <a:solidFill>
                  <a:schemeClr val="dk2"/>
                </a:solidFill>
              </a:rPr>
              <a:t>Questions</a:t>
            </a:r>
            <a:br>
              <a:rPr lang="en-US" sz="3200" b="1" dirty="0">
                <a:solidFill>
                  <a:schemeClr val="dk2"/>
                </a:solidFill>
              </a:rPr>
            </a:br>
            <a:br>
              <a:rPr lang="en-US" sz="3200" b="1" dirty="0">
                <a:solidFill>
                  <a:schemeClr val="dk2"/>
                </a:solidFill>
              </a:rPr>
            </a:br>
            <a:endParaRPr lang="en-US" sz="3200" b="1" i="0" u="none" strike="noStrike" cap="none" baseline="0"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609600" y="1600200"/>
            <a:ext cx="8208169" cy="5029200"/>
          </a:xfrm>
          <a:prstGeom prst="rect">
            <a:avLst/>
          </a:prstGeom>
          <a:noFill/>
          <a:ln>
            <a:noFill/>
          </a:ln>
        </p:spPr>
        <p:txBody>
          <a:bodyPr lIns="91425" tIns="45700" rIns="91425" bIns="45700" anchor="t" anchorCtr="0">
            <a:noAutofit/>
          </a:bodyPr>
          <a:lstStyle/>
          <a:p>
            <a:pPr marL="0" marR="0" lvl="0" indent="0" algn="ctr" rtl="0">
              <a:lnSpc>
                <a:spcPct val="100000"/>
              </a:lnSpc>
              <a:spcBef>
                <a:spcPts val="560"/>
              </a:spcBef>
              <a:spcAft>
                <a:spcPts val="0"/>
              </a:spcAft>
              <a:buClr>
                <a:schemeClr val="dk1"/>
              </a:buClr>
              <a:buSzPct val="100000"/>
              <a:buNone/>
            </a:pPr>
            <a:endParaRPr lang="en-US" sz="8800" dirty="0">
              <a:solidFill>
                <a:schemeClr val="dk1"/>
              </a:solidFill>
            </a:endParaRPr>
          </a:p>
          <a:p>
            <a:pPr marL="0" marR="0" lvl="0" indent="0" algn="ctr" rtl="0">
              <a:lnSpc>
                <a:spcPct val="100000"/>
              </a:lnSpc>
              <a:spcBef>
                <a:spcPts val="560"/>
              </a:spcBef>
              <a:spcAft>
                <a:spcPts val="0"/>
              </a:spcAft>
              <a:buClr>
                <a:schemeClr val="dk1"/>
              </a:buClr>
              <a:buSzPct val="100000"/>
              <a:buNone/>
            </a:pPr>
            <a:r>
              <a:rPr lang="en-US" sz="8800" dirty="0">
                <a:solidFill>
                  <a:schemeClr val="dk1"/>
                </a:solidFill>
              </a:rPr>
              <a:t>QUESTIONS?</a:t>
            </a:r>
          </a:p>
          <a:p>
            <a:pPr marL="0" marR="0" lvl="0" indent="0" algn="l" rtl="0">
              <a:lnSpc>
                <a:spcPct val="100000"/>
              </a:lnSpc>
              <a:spcBef>
                <a:spcPts val="560"/>
              </a:spcBef>
              <a:spcAft>
                <a:spcPts val="0"/>
              </a:spcAft>
              <a:buClr>
                <a:schemeClr val="dk1"/>
              </a:buClr>
              <a:buSzPct val="100000"/>
              <a:buNone/>
            </a:pPr>
            <a:endParaRPr lang="en-US" sz="8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a:solidFill>
                <a:schemeClr val="dk1"/>
              </a:solidFill>
            </a:endParaRPr>
          </a:p>
          <a:p>
            <a:pPr marL="342900" marR="0" lvl="0" indent="-342900" algn="l" rtl="0">
              <a:lnSpc>
                <a:spcPct val="100000"/>
              </a:lnSpc>
              <a:spcBef>
                <a:spcPts val="560"/>
              </a:spcBef>
              <a:spcAft>
                <a:spcPts val="0"/>
              </a:spcAft>
              <a:buClr>
                <a:schemeClr val="dk1"/>
              </a:buClr>
              <a:buSzPct val="100000"/>
              <a:buFont typeface="Arial"/>
              <a:buChar char="•"/>
            </a:pPr>
            <a:endParaRPr lang="en-US" sz="8800" dirty="0">
              <a:solidFill>
                <a:schemeClr val="dk1"/>
              </a:solidFill>
            </a:endParaRPr>
          </a:p>
        </p:txBody>
      </p:sp>
    </p:spTree>
    <p:extLst>
      <p:ext uri="{BB962C8B-B14F-4D97-AF65-F5344CB8AC3E}">
        <p14:creationId xmlns:p14="http://schemas.microsoft.com/office/powerpoint/2010/main" val="2197005925"/>
      </p:ext>
    </p:extLst>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28</a:t>
            </a:fld>
            <a:endParaRPr lang="en-US" sz="800" b="0" i="0" u="none" strike="noStrike" cap="none" baseline="0">
              <a:solidFill>
                <a:schemeClr val="dk1"/>
              </a:solidFill>
              <a:latin typeface="Arial"/>
              <a:ea typeface="Arial"/>
              <a:cs typeface="Arial"/>
              <a:sym typeface="Arial"/>
            </a:endParaRPr>
          </a:p>
        </p:txBody>
      </p:sp>
      <p:sp>
        <p:nvSpPr>
          <p:cNvPr id="145" name="Shape 145"/>
          <p:cNvSpPr txBox="1">
            <a:spLocks noGrp="1"/>
          </p:cNvSpPr>
          <p:nvPr>
            <p:ph type="title"/>
          </p:nvPr>
        </p:nvSpPr>
        <p:spPr>
          <a:xfrm>
            <a:off x="2209800" y="228600"/>
            <a:ext cx="44195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References</a:t>
            </a:r>
          </a:p>
        </p:txBody>
      </p:sp>
      <p:sp>
        <p:nvSpPr>
          <p:cNvPr id="146" name="Shape 146"/>
          <p:cNvSpPr txBox="1">
            <a:spLocks noGrp="1"/>
          </p:cNvSpPr>
          <p:nvPr>
            <p:ph type="body" idx="1"/>
          </p:nvPr>
        </p:nvSpPr>
        <p:spPr>
          <a:xfrm>
            <a:off x="762000" y="1676400"/>
            <a:ext cx="7543800" cy="4571999"/>
          </a:xfrm>
          <a:prstGeom prst="rect">
            <a:avLst/>
          </a:prstGeom>
          <a:noFill/>
          <a:ln>
            <a:noFill/>
          </a:ln>
        </p:spPr>
        <p:txBody>
          <a:bodyPr lIns="91425" tIns="45700" rIns="91425" bIns="45700" anchor="t" anchorCtr="0">
            <a:noAutofit/>
          </a:bodyPr>
          <a:lstStyle/>
          <a:p>
            <a:pPr indent="-342900">
              <a:buSzPct val="100000"/>
            </a:pPr>
            <a:r>
              <a:rPr lang="en-US" sz="1600" i="1" dirty="0"/>
              <a:t>Oglesby v. Dep’t of the Army, </a:t>
            </a:r>
            <a:r>
              <a:rPr lang="en-US" sz="1600" dirty="0"/>
              <a:t>79 F.3d 1172, 1185 (D. C. Cir. 1996).</a:t>
            </a:r>
          </a:p>
          <a:p>
            <a:pPr lvl="1" indent="-342900">
              <a:buSzPct val="100000"/>
            </a:pPr>
            <a:r>
              <a:rPr lang="en-US" sz="1600" dirty="0"/>
              <a:t>Exhaustion required as jurisprudential requirement</a:t>
            </a:r>
          </a:p>
          <a:p>
            <a:pPr marL="400050" lvl="1" indent="0">
              <a:buSzPct val="100000"/>
              <a:buNone/>
            </a:pPr>
            <a:endParaRPr lang="en-US" sz="1600" dirty="0"/>
          </a:p>
          <a:p>
            <a:pPr indent="-342900">
              <a:buSzPct val="100000"/>
            </a:pPr>
            <a:r>
              <a:rPr lang="en-US" sz="1600" dirty="0"/>
              <a:t>Weisberg v. DOJ, 705 F.2d 1344, 1351 (D.C. Cir. 1983).</a:t>
            </a:r>
          </a:p>
          <a:p>
            <a:pPr lvl="1" indent="-342900">
              <a:buSzPct val="100000"/>
            </a:pPr>
            <a:r>
              <a:rPr lang="en-US" sz="1600" dirty="0"/>
              <a:t>Reasonably Calculated Search</a:t>
            </a:r>
          </a:p>
          <a:p>
            <a:pPr marL="400050" lvl="1" indent="0">
              <a:buSzPct val="100000"/>
              <a:buNone/>
            </a:pPr>
            <a:endParaRPr lang="en-US" sz="1600" dirty="0"/>
          </a:p>
          <a:p>
            <a:pPr indent="-342900">
              <a:buSzPct val="100000"/>
            </a:pPr>
            <a:r>
              <a:rPr lang="en-US" sz="1600" dirty="0"/>
              <a:t> Campbell v. DOJ, 164 F.3d 20, 27 (D.C. Cir. 1998).</a:t>
            </a:r>
          </a:p>
          <a:p>
            <a:pPr lvl="1" indent="-342900">
              <a:buSzPct val="100000"/>
            </a:pPr>
            <a:r>
              <a:rPr lang="en-US" sz="1600" dirty="0"/>
              <a:t>Unreasonable not to find records known to exist</a:t>
            </a:r>
          </a:p>
          <a:p>
            <a:pPr marL="400050" lvl="1" indent="0">
              <a:buSzPct val="100000"/>
              <a:buNone/>
            </a:pPr>
            <a:endParaRPr lang="en-US" sz="1600" dirty="0"/>
          </a:p>
          <a:p>
            <a:pPr indent="-342900">
              <a:buSzPct val="100000"/>
            </a:pPr>
            <a:r>
              <a:rPr lang="en-US" sz="1600" dirty="0"/>
              <a:t>Comer v. IRS, No. 97-76329, 2000 WL 1566279 at *2 (E.D. Mich. Aug. 17, 2000).</a:t>
            </a:r>
          </a:p>
          <a:p>
            <a:pPr lvl="1" indent="-342900">
              <a:buSzPct val="100000"/>
            </a:pPr>
            <a:r>
              <a:rPr lang="en-US" sz="1600" dirty="0"/>
              <a:t>Not as extensive as litigation specific document request in discovery.  </a:t>
            </a:r>
          </a:p>
          <a:p>
            <a:pPr marL="400050" lvl="1" indent="0">
              <a:buSzPct val="100000"/>
              <a:buNone/>
            </a:pPr>
            <a:endParaRPr lang="en-US" sz="1600" dirty="0"/>
          </a:p>
          <a:p>
            <a:pPr marL="800100" lvl="3" indent="-342900">
              <a:spcBef>
                <a:spcPts val="560"/>
              </a:spcBef>
              <a:buSzPct val="100000"/>
            </a:pPr>
            <a:endParaRPr lang="en-US" sz="1600" cap="all" dirty="0"/>
          </a:p>
          <a:p>
            <a:pPr indent="-342900">
              <a:buSzPct val="100000"/>
            </a:pPr>
            <a:endParaRPr lang="en-US" sz="1600" cap="all" dirty="0"/>
          </a:p>
          <a:p>
            <a:pPr lvl="0" indent="-342900">
              <a:buSzPct val="100000"/>
            </a:pPr>
            <a:endParaRPr lang="en-US" sz="1600" dirty="0"/>
          </a:p>
          <a:p>
            <a:pPr indent="-342900">
              <a:buSzPct val="100000"/>
            </a:pPr>
            <a:endParaRPr lang="en-US" sz="1600" dirty="0"/>
          </a:p>
          <a:p>
            <a:pPr lvl="0" indent="-342900">
              <a:buSzPct val="100000"/>
            </a:pPr>
            <a:endParaRPr lang="en-US" sz="1600" dirty="0">
              <a:solidFill>
                <a:schemeClr val="dk1"/>
              </a:solidFill>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29</a:t>
            </a:fld>
            <a:endParaRPr lang="en-US" sz="800" b="0" i="0" u="none" strike="noStrike" cap="none" baseline="0">
              <a:solidFill>
                <a:schemeClr val="dk1"/>
              </a:solidFill>
              <a:latin typeface="Arial"/>
              <a:ea typeface="Arial"/>
              <a:cs typeface="Arial"/>
              <a:sym typeface="Arial"/>
            </a:endParaRPr>
          </a:p>
        </p:txBody>
      </p:sp>
      <p:sp>
        <p:nvSpPr>
          <p:cNvPr id="145" name="Shape 145"/>
          <p:cNvSpPr txBox="1">
            <a:spLocks noGrp="1"/>
          </p:cNvSpPr>
          <p:nvPr>
            <p:ph type="title"/>
          </p:nvPr>
        </p:nvSpPr>
        <p:spPr>
          <a:xfrm>
            <a:off x="2209800" y="228600"/>
            <a:ext cx="44195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References (Cont’d)</a:t>
            </a:r>
          </a:p>
        </p:txBody>
      </p:sp>
      <p:sp>
        <p:nvSpPr>
          <p:cNvPr id="146" name="Shape 146"/>
          <p:cNvSpPr txBox="1">
            <a:spLocks noGrp="1"/>
          </p:cNvSpPr>
          <p:nvPr>
            <p:ph type="body" idx="1"/>
          </p:nvPr>
        </p:nvSpPr>
        <p:spPr>
          <a:xfrm>
            <a:off x="762000" y="1676400"/>
            <a:ext cx="7543800" cy="4571999"/>
          </a:xfrm>
          <a:prstGeom prst="rect">
            <a:avLst/>
          </a:prstGeom>
          <a:noFill/>
          <a:ln>
            <a:noFill/>
          </a:ln>
        </p:spPr>
        <p:txBody>
          <a:bodyPr lIns="91425" tIns="45700" rIns="91425" bIns="45700" anchor="t" anchorCtr="0">
            <a:noAutofit/>
          </a:bodyPr>
          <a:lstStyle/>
          <a:p>
            <a:pPr indent="-342900">
              <a:buSzPct val="100000"/>
            </a:pPr>
            <a:r>
              <a:rPr lang="en-US" sz="1600" i="1" dirty="0"/>
              <a:t>AILA v. EOIR</a:t>
            </a:r>
            <a:r>
              <a:rPr lang="en-US" sz="1600" dirty="0"/>
              <a:t>, (Not Yet Reported), No. 15-5201 (D.C. Cir., July 29, 2016).</a:t>
            </a:r>
          </a:p>
          <a:p>
            <a:pPr lvl="1" indent="-342900">
              <a:buSzPct val="100000"/>
            </a:pPr>
            <a:r>
              <a:rPr lang="en-US" sz="1600" dirty="0"/>
              <a:t>DOJ Petition for Certiorari not filed </a:t>
            </a:r>
          </a:p>
          <a:p>
            <a:pPr marL="400050" lvl="1" indent="0">
              <a:buSzPct val="100000"/>
              <a:buNone/>
            </a:pPr>
            <a:endParaRPr lang="en-US" sz="1600" dirty="0"/>
          </a:p>
          <a:p>
            <a:pPr marL="342900" lvl="2" indent="-342900">
              <a:spcBef>
                <a:spcPts val="560"/>
              </a:spcBef>
              <a:buSzPct val="100000"/>
            </a:pPr>
            <a:r>
              <a:rPr lang="en-US" sz="1600" i="1" dirty="0"/>
              <a:t>Shapiro v. DOJ</a:t>
            </a:r>
            <a:r>
              <a:rPr lang="en-US" sz="1600" dirty="0"/>
              <a:t>, No. 13-555, 2016 WL 3023980 (D.D.C. May 25, 2016).</a:t>
            </a:r>
          </a:p>
          <a:p>
            <a:pPr marL="800100" lvl="3" indent="-342900">
              <a:spcBef>
                <a:spcPts val="560"/>
              </a:spcBef>
              <a:buSzPct val="100000"/>
            </a:pPr>
            <a:r>
              <a:rPr lang="en-US" sz="1600" dirty="0"/>
              <a:t>DOJ OIP Summary and Litigation Considerations:  https://www.justice.gov/oip/shapiro-v-doj-no-13-555-2016-wl-3023980- ddc-may-25-2016-moss-j</a:t>
            </a:r>
          </a:p>
          <a:p>
            <a:pPr marL="342900" lvl="2" indent="-342900">
              <a:spcBef>
                <a:spcPts val="560"/>
              </a:spcBef>
              <a:buSzPct val="100000"/>
            </a:pPr>
            <a:r>
              <a:rPr lang="en-US" sz="1600" i="1" dirty="0"/>
              <a:t>Shah v. DOJ, </a:t>
            </a:r>
            <a:r>
              <a:rPr lang="en-US" sz="1600" dirty="0"/>
              <a:t>No. 15-00044, 2016 U.S. Dist. LEXIS 88048 (E.D. Ark. July 7, 2016)</a:t>
            </a:r>
          </a:p>
          <a:p>
            <a:pPr marL="0" lvl="2" indent="0">
              <a:spcBef>
                <a:spcPts val="560"/>
              </a:spcBef>
              <a:buSzPct val="100000"/>
              <a:buNone/>
            </a:pPr>
            <a:endParaRPr lang="en-US" sz="1600" cap="all" dirty="0"/>
          </a:p>
          <a:p>
            <a:pPr lvl="0" indent="-342900">
              <a:buSzPct val="100000"/>
            </a:pPr>
            <a:r>
              <a:rPr lang="en-US" sz="1600" i="1" dirty="0"/>
              <a:t>Sack v. DOD</a:t>
            </a:r>
            <a:r>
              <a:rPr lang="en-US" sz="1600" dirty="0"/>
              <a:t>, No. 14-5039, 2016 WL 2941942 (D.C. Cir. May 20, 2016).</a:t>
            </a:r>
          </a:p>
          <a:p>
            <a:pPr lvl="1" indent="-342900">
              <a:buSzPct val="100000"/>
            </a:pPr>
            <a:r>
              <a:rPr lang="en-US" sz="1600" dirty="0"/>
              <a:t>DOJ OIP Summary and Litigation Considerations: https://www.justice.gov/oip/sack-v-dod-no-14-5039-2016-wl-2941942-dc-cir-may-20-2016-kavanaugh-j</a:t>
            </a:r>
          </a:p>
          <a:p>
            <a:pPr indent="-342900">
              <a:buSzPct val="100000"/>
            </a:pPr>
            <a:endParaRPr lang="en-US" sz="1600" cap="all" dirty="0"/>
          </a:p>
          <a:p>
            <a:pPr lvl="0" indent="-342900">
              <a:buSzPct val="100000"/>
            </a:pPr>
            <a:endParaRPr lang="en-US" sz="1600" dirty="0"/>
          </a:p>
          <a:p>
            <a:pPr indent="-342900">
              <a:buSzPct val="100000"/>
            </a:pPr>
            <a:endParaRPr lang="en-US" sz="1600" dirty="0"/>
          </a:p>
          <a:p>
            <a:pPr lvl="0" indent="-342900">
              <a:buSzPct val="100000"/>
            </a:pPr>
            <a:endParaRPr lang="en-US" sz="1600" dirty="0">
              <a:solidFill>
                <a:schemeClr val="dk1"/>
              </a:solidFill>
            </a:endParaRPr>
          </a:p>
        </p:txBody>
      </p:sp>
    </p:spTree>
    <p:extLst>
      <p:ext uri="{BB962C8B-B14F-4D97-AF65-F5344CB8AC3E}">
        <p14:creationId xmlns:p14="http://schemas.microsoft.com/office/powerpoint/2010/main" val="1343063967"/>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3</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General Background</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marL="365760" indent="-256032">
              <a:buFont typeface="Arial" pitchFamily="34" charset="0"/>
              <a:buChar char="•"/>
              <a:defRPr/>
            </a:pPr>
            <a:r>
              <a:rPr lang="en-US" sz="2400" dirty="0"/>
              <a:t>Enacted in 1966. </a:t>
            </a:r>
          </a:p>
          <a:p>
            <a:pPr marL="109728" indent="0">
              <a:buNone/>
              <a:defRPr/>
            </a:pPr>
            <a:endParaRPr lang="en-US" sz="2400" dirty="0"/>
          </a:p>
          <a:p>
            <a:pPr marL="365760" indent="-256032">
              <a:buFont typeface="Arial" pitchFamily="34" charset="0"/>
              <a:buChar char="•"/>
              <a:defRPr/>
            </a:pPr>
            <a:r>
              <a:rPr lang="en-US" sz="2400" dirty="0"/>
              <a:t>FOIA provides that any person has a right to obtain access to federal agency records, except to the extent that such records (or portions of them) are protected from public disclosure by one of nine FOIA exemptions or by one of three special law enforcement record exclusions. </a:t>
            </a:r>
          </a:p>
          <a:p>
            <a:pPr marL="109728" indent="0">
              <a:buNone/>
              <a:defRPr/>
            </a:pPr>
            <a:endParaRPr lang="en-US" sz="2400" dirty="0"/>
          </a:p>
          <a:p>
            <a:pPr marL="365760" indent="-256032">
              <a:buFont typeface="Arial" pitchFamily="34" charset="0"/>
              <a:buChar char="•"/>
              <a:defRPr/>
            </a:pPr>
            <a:r>
              <a:rPr lang="en-US" sz="2400" dirty="0"/>
              <a:t>This right is judicially enforceable, and attorneys fees can be assessed if the Plaintiff substantially prevails. </a:t>
            </a:r>
          </a:p>
          <a:p>
            <a:pPr marL="342900" marR="0" lvl="0" indent="-165100" algn="l" rtl="0">
              <a:spcBef>
                <a:spcPts val="560"/>
              </a:spcBef>
              <a:spcAft>
                <a:spcPts val="0"/>
              </a:spcAft>
              <a:buClr>
                <a:schemeClr val="dk1"/>
              </a:buClr>
              <a:buFont typeface="Arial"/>
              <a:buNone/>
            </a:pPr>
            <a:endParaRPr sz="2800" b="0" i="0" u="none" strike="noStrike" cap="none" baseline="0" dirty="0">
              <a:solidFill>
                <a:schemeClr val="dk1"/>
              </a:solidFill>
              <a:latin typeface="Arial"/>
              <a:ea typeface="Arial"/>
              <a:cs typeface="Arial"/>
              <a:sym typeface="Arial"/>
            </a:endParaRP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30</a:t>
            </a:fld>
            <a:endParaRPr lang="en-US" sz="800" b="0" i="0" u="none" strike="noStrike" cap="none" baseline="0">
              <a:solidFill>
                <a:schemeClr val="dk1"/>
              </a:solidFill>
              <a:latin typeface="Arial"/>
              <a:ea typeface="Arial"/>
              <a:cs typeface="Arial"/>
              <a:sym typeface="Arial"/>
            </a:endParaRPr>
          </a:p>
        </p:txBody>
      </p:sp>
      <p:sp>
        <p:nvSpPr>
          <p:cNvPr id="145" name="Shape 145"/>
          <p:cNvSpPr txBox="1">
            <a:spLocks noGrp="1"/>
          </p:cNvSpPr>
          <p:nvPr>
            <p:ph type="title"/>
          </p:nvPr>
        </p:nvSpPr>
        <p:spPr>
          <a:xfrm>
            <a:off x="2209800" y="228600"/>
            <a:ext cx="44195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References</a:t>
            </a:r>
            <a:br>
              <a:rPr lang="en-US" sz="3600" b="1" i="0" u="none" strike="noStrike" cap="none" baseline="0" dirty="0">
                <a:solidFill>
                  <a:schemeClr val="dk2"/>
                </a:solidFill>
                <a:latin typeface="Arial"/>
                <a:ea typeface="Arial"/>
                <a:cs typeface="Arial"/>
                <a:sym typeface="Arial"/>
              </a:rPr>
            </a:br>
            <a:r>
              <a:rPr lang="en-US" sz="3600" b="1" dirty="0">
                <a:solidFill>
                  <a:schemeClr val="dk2"/>
                </a:solidFill>
              </a:rPr>
              <a:t>(Cont’d)</a:t>
            </a:r>
            <a:endParaRPr lang="en-US" sz="3600" b="1" i="0" u="none" strike="noStrike" cap="none" baseline="0" dirty="0">
              <a:solidFill>
                <a:schemeClr val="dk2"/>
              </a:solidFill>
              <a:latin typeface="Arial"/>
              <a:ea typeface="Arial"/>
              <a:cs typeface="Arial"/>
              <a:sym typeface="Arial"/>
            </a:endParaRPr>
          </a:p>
        </p:txBody>
      </p:sp>
      <p:sp>
        <p:nvSpPr>
          <p:cNvPr id="146" name="Shape 146"/>
          <p:cNvSpPr txBox="1">
            <a:spLocks noGrp="1"/>
          </p:cNvSpPr>
          <p:nvPr>
            <p:ph type="body" idx="1"/>
          </p:nvPr>
        </p:nvSpPr>
        <p:spPr>
          <a:xfrm>
            <a:off x="762000" y="1676400"/>
            <a:ext cx="7543800" cy="4571999"/>
          </a:xfrm>
          <a:prstGeom prst="rect">
            <a:avLst/>
          </a:prstGeom>
          <a:noFill/>
          <a:ln>
            <a:noFill/>
          </a:ln>
        </p:spPr>
        <p:txBody>
          <a:bodyPr lIns="91425" tIns="45700" rIns="91425" bIns="45700" anchor="t" anchorCtr="0">
            <a:noAutofit/>
          </a:bodyPr>
          <a:lstStyle/>
          <a:p>
            <a:pPr indent="-342900">
              <a:buSzPct val="100000"/>
            </a:pPr>
            <a:r>
              <a:rPr lang="en-US" sz="1600" i="1" cap="all" dirty="0"/>
              <a:t>P</a:t>
            </a:r>
            <a:r>
              <a:rPr lang="en-US" sz="1600" i="1" dirty="0">
                <a:solidFill>
                  <a:schemeClr val="dk1"/>
                </a:solidFill>
              </a:rPr>
              <a:t>inson</a:t>
            </a:r>
            <a:r>
              <a:rPr lang="en-US" sz="1600" dirty="0">
                <a:solidFill>
                  <a:schemeClr val="dk1"/>
                </a:solidFill>
              </a:rPr>
              <a:t> v. </a:t>
            </a:r>
            <a:r>
              <a:rPr lang="en-US" sz="1600" i="1" cap="all" dirty="0"/>
              <a:t>DOJ</a:t>
            </a:r>
            <a:r>
              <a:rPr lang="en-US" sz="1600" cap="all" dirty="0"/>
              <a:t>, NO. 12-1872, 2016 WL 3093368 (D.D.C. </a:t>
            </a:r>
            <a:r>
              <a:rPr lang="en-US" sz="1600" dirty="0">
                <a:solidFill>
                  <a:schemeClr val="dk1"/>
                </a:solidFill>
              </a:rPr>
              <a:t>June</a:t>
            </a:r>
            <a:r>
              <a:rPr lang="en-US" sz="1600" cap="all" dirty="0"/>
              <a:t> 1, 2016)</a:t>
            </a:r>
          </a:p>
          <a:p>
            <a:pPr lvl="1" indent="-342900">
              <a:buSzPct val="100000"/>
            </a:pPr>
            <a:r>
              <a:rPr lang="en-US" sz="1600" dirty="0"/>
              <a:t>   DOJ OIP Summary and Litigation Considerations:    	</a:t>
            </a:r>
            <a:r>
              <a:rPr lang="en-US" sz="1600" dirty="0">
                <a:hlinkClick r:id="rId3"/>
              </a:rPr>
              <a:t>https://www.justice.gov/oip/sh</a:t>
            </a:r>
            <a:endParaRPr lang="en-US" sz="1600" dirty="0"/>
          </a:p>
          <a:p>
            <a:pPr marL="400050" lvl="1" indent="0">
              <a:buSzPct val="100000"/>
              <a:buNone/>
            </a:pPr>
            <a:endParaRPr lang="en-US" sz="1600" dirty="0"/>
          </a:p>
          <a:p>
            <a:pPr indent="-342900">
              <a:buSzPct val="100000"/>
            </a:pPr>
            <a:r>
              <a:rPr lang="en-US" sz="1600" i="1" dirty="0" err="1"/>
              <a:t>Maydak</a:t>
            </a:r>
            <a:r>
              <a:rPr lang="en-US" sz="1600" i="1" dirty="0"/>
              <a:t> v. United States Dep't of Justice</a:t>
            </a:r>
            <a:r>
              <a:rPr lang="en-US" sz="1600" dirty="0"/>
              <a:t>, 218 F.3d 760 (D.C. Cir. 2000), </a:t>
            </a:r>
            <a:r>
              <a:rPr lang="en-US" sz="1600" dirty="0" err="1"/>
              <a:t>reh'g</a:t>
            </a:r>
            <a:r>
              <a:rPr lang="en-US" sz="1600" dirty="0"/>
              <a:t> </a:t>
            </a:r>
            <a:r>
              <a:rPr lang="en-US" sz="1600" dirty="0" err="1"/>
              <a:t>en</a:t>
            </a:r>
            <a:r>
              <a:rPr lang="en-US" sz="1600" dirty="0"/>
              <a:t> banc denied, No. 98-5492 (D.C. Cir. Oct. 30, 2000) </a:t>
            </a:r>
            <a:r>
              <a:rPr lang="en-US" sz="1600" i="1" dirty="0"/>
              <a:t>Cert Denied</a:t>
            </a:r>
            <a:r>
              <a:rPr lang="en-US" sz="1600" dirty="0"/>
              <a:t>. </a:t>
            </a:r>
          </a:p>
          <a:p>
            <a:pPr lvl="1" indent="-342900">
              <a:buSzPct val="100000"/>
            </a:pPr>
            <a:r>
              <a:rPr lang="en-US" sz="1600" dirty="0"/>
              <a:t>   DOJ OIP Summary on refusal to review order to release grand jury material and Litigation Consideration:</a:t>
            </a:r>
          </a:p>
          <a:p>
            <a:pPr marL="400050" lvl="1" indent="0">
              <a:buSzPct val="100000"/>
              <a:buNone/>
            </a:pPr>
            <a:r>
              <a:rPr lang="en-US" sz="1600" dirty="0"/>
              <a:t>	https://www.justice.gov/oip/blog/foia-post-2001-supreme-court-	declines-review-waiver-case </a:t>
            </a:r>
          </a:p>
          <a:p>
            <a:pPr marL="400050" lvl="1" indent="0">
              <a:buSzPct val="100000"/>
              <a:buNone/>
            </a:pPr>
            <a:endParaRPr lang="en-US" sz="1600" dirty="0"/>
          </a:p>
          <a:p>
            <a:pPr marL="285750" indent="-285750">
              <a:buSzPct val="100000"/>
            </a:pPr>
            <a:r>
              <a:rPr lang="en-US" sz="1600" dirty="0"/>
              <a:t>FOIA Improvement Act of 2016, Pub. L. 114-185 (June 30, 2016).</a:t>
            </a:r>
            <a:endParaRPr lang="en-US" sz="1600" cap="all" dirty="0"/>
          </a:p>
          <a:p>
            <a:pPr marL="0" indent="0">
              <a:buSzPct val="100000"/>
              <a:buNone/>
            </a:pPr>
            <a:endParaRPr lang="en-US" sz="1600" cap="all" dirty="0"/>
          </a:p>
          <a:p>
            <a:pPr marL="0" indent="0">
              <a:buSzPct val="100000"/>
              <a:buNone/>
            </a:pPr>
            <a:endParaRPr lang="en-US" sz="1600" cap="all" dirty="0"/>
          </a:p>
          <a:p>
            <a:pPr lvl="0" indent="-342900">
              <a:buSzPct val="100000"/>
            </a:pPr>
            <a:endParaRPr lang="en-US" sz="1600" dirty="0"/>
          </a:p>
          <a:p>
            <a:pPr indent="-342900">
              <a:buSzPct val="100000"/>
            </a:pPr>
            <a:endParaRPr lang="en-US" sz="1600" dirty="0"/>
          </a:p>
          <a:p>
            <a:pPr lvl="0" indent="-342900">
              <a:buSzPct val="100000"/>
            </a:pPr>
            <a:endParaRPr lang="en-US" sz="1600" dirty="0">
              <a:solidFill>
                <a:schemeClr val="dk1"/>
              </a:solidFill>
            </a:endParaRPr>
          </a:p>
        </p:txBody>
      </p:sp>
    </p:spTree>
    <p:extLst>
      <p:ext uri="{BB962C8B-B14F-4D97-AF65-F5344CB8AC3E}">
        <p14:creationId xmlns:p14="http://schemas.microsoft.com/office/powerpoint/2010/main" val="1603235271"/>
      </p:ext>
    </p:extLst>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31</a:t>
            </a:fld>
            <a:endParaRPr lang="en-US" sz="800" b="0" i="0" u="none" strike="noStrike" cap="none" baseline="0">
              <a:solidFill>
                <a:schemeClr val="dk1"/>
              </a:solidFill>
              <a:latin typeface="Arial"/>
              <a:ea typeface="Arial"/>
              <a:cs typeface="Arial"/>
              <a:sym typeface="Arial"/>
            </a:endParaRPr>
          </a:p>
        </p:txBody>
      </p:sp>
      <p:sp>
        <p:nvSpPr>
          <p:cNvPr id="145" name="Shape 145"/>
          <p:cNvSpPr txBox="1">
            <a:spLocks noGrp="1"/>
          </p:cNvSpPr>
          <p:nvPr>
            <p:ph type="title"/>
          </p:nvPr>
        </p:nvSpPr>
        <p:spPr>
          <a:xfrm>
            <a:off x="2209800" y="228600"/>
            <a:ext cx="44195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References (Cont’d)</a:t>
            </a:r>
          </a:p>
        </p:txBody>
      </p:sp>
      <p:sp>
        <p:nvSpPr>
          <p:cNvPr id="146" name="Shape 146"/>
          <p:cNvSpPr txBox="1">
            <a:spLocks noGrp="1"/>
          </p:cNvSpPr>
          <p:nvPr>
            <p:ph type="body" idx="1"/>
          </p:nvPr>
        </p:nvSpPr>
        <p:spPr>
          <a:xfrm>
            <a:off x="762000" y="1676400"/>
            <a:ext cx="7543800" cy="4571999"/>
          </a:xfrm>
          <a:prstGeom prst="rect">
            <a:avLst/>
          </a:prstGeom>
          <a:noFill/>
          <a:ln>
            <a:noFill/>
          </a:ln>
        </p:spPr>
        <p:txBody>
          <a:bodyPr lIns="91425" tIns="45700" rIns="91425" bIns="45700" anchor="t" anchorCtr="0">
            <a:noAutofit/>
          </a:bodyPr>
          <a:lstStyle/>
          <a:p>
            <a:pPr lvl="0" indent="-342900">
              <a:buSzPct val="100000"/>
            </a:pPr>
            <a:r>
              <a:rPr lang="en-US" sz="1600" b="1" dirty="0">
                <a:solidFill>
                  <a:schemeClr val="dk1"/>
                </a:solidFill>
              </a:rPr>
              <a:t>Best Practices</a:t>
            </a:r>
          </a:p>
          <a:p>
            <a:pPr marL="400050" lvl="1" indent="0">
              <a:buSzPct val="100000"/>
              <a:buNone/>
            </a:pPr>
            <a:r>
              <a:rPr lang="en-US" sz="1600" b="1" dirty="0">
                <a:solidFill>
                  <a:schemeClr val="dk1"/>
                </a:solidFill>
              </a:rPr>
              <a:t>Scope Narrowing:</a:t>
            </a:r>
            <a:r>
              <a:rPr lang="en-US" sz="1600" dirty="0"/>
              <a:t> </a:t>
            </a:r>
          </a:p>
          <a:p>
            <a:pPr marL="685800" lvl="1" indent="-285750">
              <a:buSzPct val="100000"/>
            </a:pPr>
            <a:r>
              <a:rPr lang="en-US" sz="1600" dirty="0"/>
              <a:t>One time for clarification 5 U.S.C. § 552(a)(6)(A)(ii)</a:t>
            </a:r>
          </a:p>
          <a:p>
            <a:pPr marL="685800" lvl="1" indent="-285750">
              <a:buSzPct val="100000"/>
            </a:pPr>
            <a:r>
              <a:rPr lang="en-US" sz="1600" dirty="0"/>
              <a:t>As many times as needed for fees:  5 U.S.C. § 552(a)(6)(A)(ii)(I)</a:t>
            </a:r>
          </a:p>
          <a:p>
            <a:pPr marL="400050" lvl="1" indent="0">
              <a:buSzPct val="100000"/>
              <a:buNone/>
            </a:pPr>
            <a:r>
              <a:rPr lang="en-US" sz="1600" b="1" dirty="0"/>
              <a:t>First Person Requests</a:t>
            </a:r>
            <a:r>
              <a:rPr lang="en-US" sz="1600" dirty="0"/>
              <a:t>:</a:t>
            </a:r>
          </a:p>
          <a:p>
            <a:pPr marL="400050" lvl="1" indent="0">
              <a:buSzPct val="100000"/>
              <a:buNone/>
            </a:pPr>
            <a:r>
              <a:rPr lang="en-US" sz="1600" dirty="0"/>
              <a:t>Access Requests:  5 U.S.C. 552a(d)(1)</a:t>
            </a:r>
          </a:p>
          <a:p>
            <a:pPr marL="400050" lvl="1" indent="0">
              <a:buSzPct val="100000"/>
              <a:buNone/>
            </a:pPr>
            <a:r>
              <a:rPr lang="en-US" sz="1600" dirty="0"/>
              <a:t>Guide to the Privacy Act/FOIA dual processing method:</a:t>
            </a:r>
          </a:p>
          <a:p>
            <a:pPr marL="400050" lvl="1" indent="0">
              <a:buSzPct val="100000"/>
              <a:buNone/>
            </a:pPr>
            <a:r>
              <a:rPr lang="en-US" sz="1600" u="sng" dirty="0">
                <a:hlinkClick r:id="rId3"/>
              </a:rPr>
              <a:t>https://www.justice.gov/opcl/individuals-right-access</a:t>
            </a:r>
            <a:endParaRPr lang="en-US" sz="1600" dirty="0"/>
          </a:p>
          <a:p>
            <a:pPr marL="685800" lvl="1" indent="-285750">
              <a:buSzPct val="100000"/>
            </a:pPr>
            <a:endParaRPr lang="en-US" sz="1600" dirty="0"/>
          </a:p>
          <a:p>
            <a:pPr marL="0" indent="0">
              <a:buSzPct val="100000"/>
              <a:buNone/>
            </a:pPr>
            <a:endParaRPr lang="en-US" sz="1600" dirty="0"/>
          </a:p>
          <a:p>
            <a:pPr marL="400050" lvl="1" indent="0">
              <a:buSzPct val="100000"/>
              <a:buNone/>
            </a:pPr>
            <a:endParaRPr lang="en-US" sz="1600" dirty="0"/>
          </a:p>
          <a:p>
            <a:pPr marL="685800" lvl="1" indent="-285750">
              <a:buSzPct val="100000"/>
            </a:pPr>
            <a:endParaRPr lang="en-US" sz="1600" dirty="0"/>
          </a:p>
          <a:p>
            <a:pPr marL="685800" lvl="1" indent="-285750">
              <a:buSzPct val="100000"/>
            </a:pPr>
            <a:endParaRPr lang="en-US" sz="1800" dirty="0">
              <a:solidFill>
                <a:schemeClr val="dk1"/>
              </a:solidFill>
            </a:endParaRPr>
          </a:p>
          <a:p>
            <a:pPr marL="400050" lvl="1" indent="0">
              <a:buSzPct val="100000"/>
              <a:buNone/>
            </a:pPr>
            <a:endParaRPr lang="en-US" sz="1800" dirty="0">
              <a:solidFill>
                <a:schemeClr val="dk1"/>
              </a:solidFill>
            </a:endParaRPr>
          </a:p>
          <a:p>
            <a:pPr lvl="1" indent="-342900">
              <a:buSzPct val="100000"/>
            </a:pPr>
            <a:endParaRPr lang="en-US" sz="1800" dirty="0">
              <a:solidFill>
                <a:schemeClr val="dk1"/>
              </a:solidFill>
            </a:endParaRPr>
          </a:p>
          <a:p>
            <a:pPr lvl="1" indent="-342900">
              <a:buSzPct val="100000"/>
            </a:pPr>
            <a:endParaRPr lang="en-US" sz="1800" dirty="0">
              <a:solidFill>
                <a:schemeClr val="dk1"/>
              </a:solidFill>
            </a:endParaRPr>
          </a:p>
          <a:p>
            <a:pPr lvl="1" indent="-342900">
              <a:buSzPct val="100000"/>
            </a:pPr>
            <a:endParaRPr lang="en-US" sz="1800" dirty="0">
              <a:solidFill>
                <a:schemeClr val="dk1"/>
              </a:solidFill>
            </a:endParaRPr>
          </a:p>
          <a:p>
            <a:pPr marL="400050" lvl="1" indent="0">
              <a:buSzPct val="100000"/>
              <a:buNone/>
            </a:pPr>
            <a:endParaRPr lang="en-US" sz="1800" dirty="0">
              <a:solidFill>
                <a:schemeClr val="dk1"/>
              </a:solidFill>
            </a:endParaRPr>
          </a:p>
          <a:p>
            <a:pPr lvl="2" indent="-342900">
              <a:buSzPct val="100000"/>
            </a:pPr>
            <a:endParaRPr lang="en-US" sz="1800" dirty="0">
              <a:solidFill>
                <a:schemeClr val="dk1"/>
              </a:solidFill>
            </a:endParaRPr>
          </a:p>
        </p:txBody>
      </p:sp>
    </p:spTree>
    <p:extLst>
      <p:ext uri="{BB962C8B-B14F-4D97-AF65-F5344CB8AC3E}">
        <p14:creationId xmlns:p14="http://schemas.microsoft.com/office/powerpoint/2010/main" val="3646803334"/>
      </p:ext>
    </p:extLst>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32</a:t>
            </a:fld>
            <a:endParaRPr lang="en-US" sz="800" b="0" i="0" u="none" strike="noStrike" cap="none" baseline="0">
              <a:solidFill>
                <a:schemeClr val="dk1"/>
              </a:solidFill>
              <a:latin typeface="Arial"/>
              <a:ea typeface="Arial"/>
              <a:cs typeface="Arial"/>
              <a:sym typeface="Arial"/>
            </a:endParaRPr>
          </a:p>
        </p:txBody>
      </p:sp>
      <p:sp>
        <p:nvSpPr>
          <p:cNvPr id="145" name="Shape 145"/>
          <p:cNvSpPr txBox="1">
            <a:spLocks noGrp="1"/>
          </p:cNvSpPr>
          <p:nvPr>
            <p:ph type="title"/>
          </p:nvPr>
        </p:nvSpPr>
        <p:spPr>
          <a:xfrm>
            <a:off x="2209800" y="228600"/>
            <a:ext cx="44195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References (Cont’d)</a:t>
            </a:r>
          </a:p>
        </p:txBody>
      </p:sp>
      <p:sp>
        <p:nvSpPr>
          <p:cNvPr id="146" name="Shape 146"/>
          <p:cNvSpPr txBox="1">
            <a:spLocks noGrp="1"/>
          </p:cNvSpPr>
          <p:nvPr>
            <p:ph type="body" idx="1"/>
          </p:nvPr>
        </p:nvSpPr>
        <p:spPr>
          <a:xfrm>
            <a:off x="762000" y="1676400"/>
            <a:ext cx="7543800" cy="4571999"/>
          </a:xfrm>
          <a:prstGeom prst="rect">
            <a:avLst/>
          </a:prstGeom>
          <a:noFill/>
          <a:ln>
            <a:noFill/>
          </a:ln>
        </p:spPr>
        <p:txBody>
          <a:bodyPr lIns="91425" tIns="45700" rIns="91425" bIns="45700" anchor="t" anchorCtr="0">
            <a:noAutofit/>
          </a:bodyPr>
          <a:lstStyle/>
          <a:p>
            <a:pPr indent="-342900">
              <a:buSzPct val="100000"/>
            </a:pPr>
            <a:r>
              <a:rPr lang="en-US" sz="1500" b="1" dirty="0">
                <a:solidFill>
                  <a:schemeClr val="dk1"/>
                </a:solidFill>
              </a:rPr>
              <a:t>Best Practices</a:t>
            </a:r>
          </a:p>
          <a:p>
            <a:pPr marL="685800" lvl="1" indent="-285750">
              <a:buSzPct val="100000"/>
            </a:pPr>
            <a:r>
              <a:rPr lang="en-US" sz="1500" b="1" dirty="0">
                <a:solidFill>
                  <a:schemeClr val="dk1"/>
                </a:solidFill>
              </a:rPr>
              <a:t>Search versus Review Fees</a:t>
            </a:r>
            <a:r>
              <a:rPr lang="en-US" sz="1500" dirty="0">
                <a:solidFill>
                  <a:schemeClr val="dk1"/>
                </a:solidFill>
              </a:rPr>
              <a:t>:  </a:t>
            </a:r>
            <a:r>
              <a:rPr lang="en-US" sz="1500" u="sng" dirty="0">
                <a:hlinkClick r:id="rId3"/>
              </a:rPr>
              <a:t>http://www.justice.gov/oip/foia-guide-2004-edition-fees-and-fee-waivers</a:t>
            </a:r>
            <a:r>
              <a:rPr lang="en-US" sz="1500" dirty="0"/>
              <a:t>; See also OMB Fee Guidelines, 52 Fed. Reg. at 10,017.</a:t>
            </a:r>
          </a:p>
          <a:p>
            <a:pPr marL="685800" lvl="1" indent="-285750">
              <a:buSzPct val="100000"/>
            </a:pPr>
            <a:r>
              <a:rPr lang="en-US" sz="1500" b="1" dirty="0"/>
              <a:t>Fee Estimates</a:t>
            </a:r>
            <a:r>
              <a:rPr lang="en-US" sz="1500" dirty="0"/>
              <a:t>:  15 CFR 4.11</a:t>
            </a:r>
          </a:p>
          <a:p>
            <a:pPr marL="685800" lvl="1" indent="-285750">
              <a:buSzPct val="100000"/>
            </a:pPr>
            <a:endParaRPr lang="en-US" sz="1600" dirty="0"/>
          </a:p>
          <a:p>
            <a:pPr marL="685800" lvl="1" indent="-285750">
              <a:buSzPct val="100000"/>
            </a:pPr>
            <a:endParaRPr lang="en-US" sz="1800" dirty="0">
              <a:solidFill>
                <a:schemeClr val="dk1"/>
              </a:solidFill>
            </a:endParaRPr>
          </a:p>
          <a:p>
            <a:pPr marL="400050" lvl="1" indent="0">
              <a:buSzPct val="100000"/>
              <a:buNone/>
            </a:pPr>
            <a:endParaRPr lang="en-US" sz="1800" dirty="0">
              <a:solidFill>
                <a:schemeClr val="dk1"/>
              </a:solidFill>
            </a:endParaRPr>
          </a:p>
          <a:p>
            <a:pPr lvl="1" indent="-342900">
              <a:buSzPct val="100000"/>
            </a:pPr>
            <a:endParaRPr lang="en-US" sz="1800" dirty="0">
              <a:solidFill>
                <a:schemeClr val="dk1"/>
              </a:solidFill>
            </a:endParaRPr>
          </a:p>
          <a:p>
            <a:pPr lvl="1" indent="-342900">
              <a:buSzPct val="100000"/>
            </a:pPr>
            <a:endParaRPr lang="en-US" sz="1800" dirty="0">
              <a:solidFill>
                <a:schemeClr val="dk1"/>
              </a:solidFill>
            </a:endParaRPr>
          </a:p>
          <a:p>
            <a:pPr lvl="1" indent="-342900">
              <a:buSzPct val="100000"/>
            </a:pPr>
            <a:endParaRPr lang="en-US" sz="1800" dirty="0">
              <a:solidFill>
                <a:schemeClr val="dk1"/>
              </a:solidFill>
            </a:endParaRPr>
          </a:p>
          <a:p>
            <a:pPr lvl="1" indent="-342900">
              <a:buSzPct val="100000"/>
            </a:pPr>
            <a:endParaRPr lang="en-US" sz="1800" dirty="0">
              <a:solidFill>
                <a:schemeClr val="dk1"/>
              </a:solidFill>
            </a:endParaRPr>
          </a:p>
          <a:p>
            <a:pPr lvl="2" indent="-342900">
              <a:buSzPct val="100000"/>
            </a:pPr>
            <a:endParaRPr lang="en-US" sz="1800" dirty="0">
              <a:solidFill>
                <a:schemeClr val="dk1"/>
              </a:solidFill>
            </a:endParaRPr>
          </a:p>
        </p:txBody>
      </p:sp>
    </p:spTree>
    <p:extLst>
      <p:ext uri="{BB962C8B-B14F-4D97-AF65-F5344CB8AC3E}">
        <p14:creationId xmlns:p14="http://schemas.microsoft.com/office/powerpoint/2010/main" val="148479236"/>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4</a:t>
            </a:fld>
            <a:endParaRPr lang="en-US" sz="800" b="0" i="0" u="none" strike="noStrike" cap="none" baseline="0">
              <a:solidFill>
                <a:schemeClr val="dk1"/>
              </a:solidFill>
              <a:latin typeface="Arial"/>
              <a:ea typeface="Arial"/>
              <a:cs typeface="Arial"/>
              <a:sym typeface="Arial"/>
            </a:endParaRPr>
          </a:p>
        </p:txBody>
      </p:sp>
      <p:sp>
        <p:nvSpPr>
          <p:cNvPr id="96" name="Shape 9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Freedom of Information Act </a:t>
            </a:r>
            <a:br>
              <a:rPr lang="en-US" sz="3200" b="1" dirty="0">
                <a:solidFill>
                  <a:schemeClr val="dk2"/>
                </a:solidFill>
              </a:rPr>
            </a:br>
            <a:r>
              <a:rPr lang="en-US" sz="3600" b="1" dirty="0">
                <a:solidFill>
                  <a:schemeClr val="dk2"/>
                </a:solidFill>
              </a:rPr>
              <a:t>(5 USC 552)</a:t>
            </a:r>
            <a:endParaRPr lang="en-US" sz="3600" b="1" i="0" u="none" strike="noStrike" cap="none" baseline="0" dirty="0">
              <a:solidFill>
                <a:schemeClr val="dk2"/>
              </a:solidFill>
              <a:latin typeface="Arial"/>
              <a:ea typeface="Arial"/>
              <a:cs typeface="Arial"/>
              <a:sym typeface="Arial"/>
            </a:endParaRPr>
          </a:p>
        </p:txBody>
      </p:sp>
      <p:sp>
        <p:nvSpPr>
          <p:cNvPr id="97" name="Shape 97"/>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marL="109728" indent="0">
              <a:buNone/>
              <a:defRPr/>
            </a:pPr>
            <a:r>
              <a:rPr lang="en-US" sz="2800" dirty="0"/>
              <a:t>Causes of Action Include	</a:t>
            </a:r>
          </a:p>
          <a:p>
            <a:pPr marL="566928" indent="-457200">
              <a:buFont typeface="Wingdings" panose="05000000000000000000" pitchFamily="2" charset="2"/>
              <a:buChar char="Ø"/>
              <a:defRPr/>
            </a:pPr>
            <a:r>
              <a:rPr lang="en-US" sz="2800" dirty="0"/>
              <a:t>Constructive Denial (No Exhaustion </a:t>
            </a:r>
            <a:r>
              <a:rPr lang="en-US" sz="2800" dirty="0" err="1"/>
              <a:t>req’d</a:t>
            </a:r>
            <a:r>
              <a:rPr lang="en-US" sz="2800" dirty="0"/>
              <a:t>)</a:t>
            </a:r>
          </a:p>
          <a:p>
            <a:pPr marL="566928" indent="-457200">
              <a:buFont typeface="Wingdings" panose="05000000000000000000" pitchFamily="2" charset="2"/>
              <a:buChar char="Ø"/>
              <a:defRPr/>
            </a:pPr>
            <a:r>
              <a:rPr lang="en-US" sz="2800" dirty="0"/>
              <a:t>Improper Withholding</a:t>
            </a:r>
          </a:p>
          <a:p>
            <a:pPr marL="566928" indent="-457200">
              <a:buFont typeface="Wingdings" panose="05000000000000000000" pitchFamily="2" charset="2"/>
              <a:buChar char="Ø"/>
              <a:defRPr/>
            </a:pPr>
            <a:r>
              <a:rPr lang="en-US" sz="2800" dirty="0"/>
              <a:t>Inadequate Search</a:t>
            </a:r>
          </a:p>
          <a:p>
            <a:pPr marL="566928" indent="-457200">
              <a:buFont typeface="Wingdings" panose="05000000000000000000" pitchFamily="2" charset="2"/>
              <a:buChar char="Ø"/>
              <a:defRPr/>
            </a:pPr>
            <a:r>
              <a:rPr lang="en-US" sz="2800" dirty="0"/>
              <a:t>Improper denial of </a:t>
            </a:r>
          </a:p>
          <a:p>
            <a:pPr marL="509778" lvl="1" indent="0">
              <a:buNone/>
              <a:defRPr/>
            </a:pPr>
            <a:r>
              <a:rPr lang="en-US" sz="2800" dirty="0"/>
              <a:t>-Fee waiver, expedited processing, fee   categorization</a:t>
            </a:r>
          </a:p>
          <a:p>
            <a:pPr marL="566928" indent="-457200">
              <a:buFont typeface="Wingdings" panose="05000000000000000000" pitchFamily="2" charset="2"/>
              <a:buChar char="Ø"/>
              <a:defRPr/>
            </a:pPr>
            <a:r>
              <a:rPr lang="en-US" sz="2800" dirty="0"/>
              <a:t>Pattern and Practice</a:t>
            </a:r>
          </a:p>
          <a:p>
            <a:pPr marL="765810" lvl="1" indent="-256032">
              <a:buFont typeface="Arial" pitchFamily="34" charset="0"/>
              <a:buChar char="•"/>
              <a:defRPr/>
            </a:pPr>
            <a:endParaRPr lang="en-US" sz="2800" dirty="0"/>
          </a:p>
          <a:p>
            <a:pPr marL="342900" marR="0" lvl="0" indent="-165100" algn="l" rtl="0">
              <a:spcBef>
                <a:spcPts val="560"/>
              </a:spcBef>
              <a:spcAft>
                <a:spcPts val="0"/>
              </a:spcAft>
              <a:buClr>
                <a:schemeClr val="dk1"/>
              </a:buClr>
              <a:buFont typeface="Arial"/>
              <a:buNone/>
            </a:pPr>
            <a:endParaRPr sz="2800" b="0" i="0" u="none" strike="noStrike" cap="none" baseline="0"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4108716744"/>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pic>
        <p:nvPicPr>
          <p:cNvPr id="3074" name="Picture 2"/>
          <p:cNvPicPr>
            <a:picLocks noChangeAspect="1" noChangeArrowheads="1"/>
          </p:cNvPicPr>
          <p:nvPr/>
        </p:nvPicPr>
        <p:blipFill>
          <a:blip r:embed="rId3">
            <a:duotone>
              <a:schemeClr val="accent5">
                <a:shade val="45000"/>
                <a:satMod val="135000"/>
              </a:schemeClr>
              <a:prstClr val="white"/>
            </a:duotone>
            <a:extLst>
              <a:ext uri="{BEBA8EAE-BF5A-486C-A8C5-ECC9F3942E4B}">
                <a14:imgProps xmlns:a14="http://schemas.microsoft.com/office/drawing/2010/main">
                  <a14:imgLayer r:embed="rId4">
                    <a14:imgEffect>
                      <a14:sharpenSoften amount="59000"/>
                    </a14:imgEffect>
                    <a14:imgEffect>
                      <a14:saturation sat="28000"/>
                    </a14:imgEffect>
                    <a14:imgEffect>
                      <a14:brightnessContrast bright="16000" contrast="20000"/>
                    </a14:imgEffect>
                  </a14:imgLayer>
                </a14:imgProps>
              </a:ext>
              <a:ext uri="{28A0092B-C50C-407E-A947-70E740481C1C}">
                <a14:useLocalDpi xmlns:a14="http://schemas.microsoft.com/office/drawing/2010/main" val="0"/>
              </a:ext>
            </a:extLst>
          </a:blip>
          <a:srcRect/>
          <a:stretch>
            <a:fillRect/>
          </a:stretch>
        </p:blipFill>
        <p:spPr bwMode="auto">
          <a:xfrm>
            <a:off x="1600200" y="1921668"/>
            <a:ext cx="6858000" cy="42591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 name="Shape 10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5</a:t>
            </a:fld>
            <a:endParaRPr lang="en-US" sz="800" b="0" i="0" u="none" strike="noStrike" cap="none" baseline="0">
              <a:solidFill>
                <a:schemeClr val="dk1"/>
              </a:solidFill>
              <a:latin typeface="Arial"/>
              <a:ea typeface="Arial"/>
              <a:cs typeface="Arial"/>
              <a:sym typeface="Arial"/>
            </a:endParaRPr>
          </a:p>
        </p:txBody>
      </p:sp>
      <p:sp>
        <p:nvSpPr>
          <p:cNvPr id="103" name="Shape 103"/>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Pr>
              <a:t>What About</a:t>
            </a:r>
            <a:r>
              <a:rPr lang="en-US" sz="3200" b="1" i="0" u="none" strike="noStrike" cap="none" dirty="0">
                <a:solidFill>
                  <a:schemeClr val="dk2"/>
                </a:solidFill>
                <a:latin typeface="Arial"/>
                <a:ea typeface="Arial"/>
                <a:cs typeface="Arial"/>
                <a:sym typeface="Arial"/>
              </a:rPr>
              <a:t> State Records?</a:t>
            </a:r>
            <a:endParaRPr lang="en-US" sz="3200" b="1" i="0" u="none" strike="noStrike" cap="none" baseline="0" dirty="0">
              <a:solidFill>
                <a:schemeClr val="dk2"/>
              </a:solidFill>
              <a:latin typeface="Arial"/>
              <a:ea typeface="Arial"/>
              <a:cs typeface="Arial"/>
              <a:sym typeface="Arial"/>
            </a:endParaRPr>
          </a:p>
        </p:txBody>
      </p:sp>
      <p:sp>
        <p:nvSpPr>
          <p:cNvPr id="104" name="Shape 104"/>
          <p:cNvSpPr txBox="1">
            <a:spLocks noGrp="1"/>
          </p:cNvSpPr>
          <p:nvPr>
            <p:ph type="body" idx="1"/>
          </p:nvPr>
        </p:nvSpPr>
        <p:spPr>
          <a:xfrm>
            <a:off x="1371600" y="1905000"/>
            <a:ext cx="6324600" cy="2743199"/>
          </a:xfrm>
          <a:prstGeom prst="rect">
            <a:avLst/>
          </a:prstGeom>
          <a:noFill/>
          <a:ln>
            <a:noFill/>
          </a:ln>
        </p:spPr>
        <p:txBody>
          <a:bodyPr lIns="91425" tIns="45700" rIns="91425" bIns="45700" anchor="t" anchorCtr="0">
            <a:noAutofit/>
          </a:bodyPr>
          <a:lstStyle/>
          <a:p>
            <a:pPr lvl="0" indent="-342900">
              <a:spcBef>
                <a:spcPts val="0"/>
              </a:spcBef>
              <a:buSzPct val="100000"/>
            </a:pPr>
            <a:r>
              <a:rPr lang="en-US" sz="2400" dirty="0">
                <a:solidFill>
                  <a:schemeClr val="dk1"/>
                </a:solidFill>
              </a:rPr>
              <a:t>The Federal FOIA does not provide access to records held by state or local government agencies, or by businesses or individuals. </a:t>
            </a:r>
          </a:p>
          <a:p>
            <a:pPr lvl="0" indent="-342900">
              <a:spcBef>
                <a:spcPts val="0"/>
              </a:spcBef>
              <a:buSzPct val="100000"/>
            </a:pPr>
            <a:r>
              <a:rPr lang="en-US" sz="2400" dirty="0">
                <a:solidFill>
                  <a:schemeClr val="dk1"/>
                </a:solidFill>
              </a:rPr>
              <a:t>States have their own statutes governing public access to state and local records and they should be consulted for further information about them.</a:t>
            </a:r>
          </a:p>
          <a:p>
            <a:pPr lvl="0" indent="-342900">
              <a:spcBef>
                <a:spcPts val="0"/>
              </a:spcBef>
              <a:buSzPct val="100000"/>
            </a:pPr>
            <a:r>
              <a:rPr lang="en-US" sz="2400" dirty="0">
                <a:solidFill>
                  <a:schemeClr val="dk1"/>
                </a:solidFill>
              </a:rPr>
              <a:t>However, State records may be disclosed in FOIA—subject to certain exemptions</a:t>
            </a:r>
          </a:p>
          <a:p>
            <a:pPr lvl="0" indent="-342900">
              <a:spcBef>
                <a:spcPts val="0"/>
              </a:spcBef>
              <a:buSzPct val="100000"/>
            </a:pPr>
            <a:endParaRPr lang="en-US" sz="2400" dirty="0">
              <a:solidFill>
                <a:schemeClr val="dk1"/>
              </a:solidFill>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6</a:t>
            </a:fld>
            <a:endParaRPr lang="en-US" sz="800" b="0" i="0" u="none" strike="noStrike" cap="none" baseline="0">
              <a:solidFill>
                <a:schemeClr val="dk1"/>
              </a:solidFill>
              <a:latin typeface="Arial"/>
              <a:ea typeface="Arial"/>
              <a:cs typeface="Arial"/>
              <a:sym typeface="Arial"/>
            </a:endParaRPr>
          </a:p>
        </p:txBody>
      </p:sp>
      <p:sp>
        <p:nvSpPr>
          <p:cNvPr id="110" name="Shape 110"/>
          <p:cNvSpPr txBox="1">
            <a:spLocks noGrp="1"/>
          </p:cNvSpPr>
          <p:nvPr>
            <p:ph type="title"/>
          </p:nvPr>
        </p:nvSpPr>
        <p:spPr>
          <a:xfrm>
            <a:off x="1981200" y="152400"/>
            <a:ext cx="4953000" cy="12192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What is</a:t>
            </a:r>
            <a:r>
              <a:rPr lang="en-US" sz="3600" b="1" i="0" u="none" strike="noStrike" cap="none" dirty="0">
                <a:solidFill>
                  <a:schemeClr val="dk2"/>
                </a:solidFill>
                <a:latin typeface="Arial"/>
                <a:ea typeface="Arial"/>
                <a:cs typeface="Arial"/>
                <a:sym typeface="Arial"/>
              </a:rPr>
              <a:t> a Record Under FOIA?</a:t>
            </a:r>
            <a:endParaRPr lang="en-US" sz="3600" b="1" i="0" u="none" strike="noStrike" cap="none" baseline="0" dirty="0">
              <a:solidFill>
                <a:schemeClr val="dk2"/>
              </a:solidFill>
              <a:latin typeface="Arial"/>
              <a:ea typeface="Arial"/>
              <a:cs typeface="Arial"/>
              <a:sym typeface="Arial"/>
            </a:endParaRPr>
          </a:p>
        </p:txBody>
      </p:sp>
      <p:sp>
        <p:nvSpPr>
          <p:cNvPr id="111" name="Shape 111"/>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lvl="0" indent="-342900">
              <a:spcBef>
                <a:spcPts val="0"/>
              </a:spcBef>
              <a:buSzPct val="100000"/>
            </a:pPr>
            <a:r>
              <a:rPr lang="en-US" sz="2800" dirty="0">
                <a:solidFill>
                  <a:schemeClr val="dk1"/>
                </a:solidFill>
              </a:rPr>
              <a:t>Any agency records are those created or obtained by NOAA and are, when the request is filed, in NOAA's possession and control  </a:t>
            </a:r>
          </a:p>
          <a:p>
            <a:pPr marL="0" lvl="0" indent="0">
              <a:spcBef>
                <a:spcPts val="0"/>
              </a:spcBef>
              <a:buSzPct val="100000"/>
              <a:buNone/>
            </a:pPr>
            <a:endParaRPr lang="en-US" sz="2800" dirty="0">
              <a:solidFill>
                <a:schemeClr val="dk1"/>
              </a:solidFill>
            </a:endParaRPr>
          </a:p>
          <a:p>
            <a:pPr lvl="0" indent="-342900">
              <a:spcBef>
                <a:spcPts val="0"/>
              </a:spcBef>
              <a:buSzPct val="100000"/>
            </a:pPr>
            <a:r>
              <a:rPr lang="en-US" sz="2800" dirty="0">
                <a:solidFill>
                  <a:schemeClr val="dk1"/>
                </a:solidFill>
              </a:rPr>
              <a:t>Includes off-site storage</a:t>
            </a:r>
          </a:p>
          <a:p>
            <a:pPr marL="0" lvl="0" indent="0">
              <a:spcBef>
                <a:spcPts val="0"/>
              </a:spcBef>
              <a:buSzPct val="100000"/>
              <a:buNone/>
            </a:pPr>
            <a:endParaRPr lang="en-US" sz="2800" dirty="0">
              <a:solidFill>
                <a:schemeClr val="dk1"/>
              </a:solidFill>
            </a:endParaRPr>
          </a:p>
          <a:p>
            <a:pPr lvl="0" indent="-342900">
              <a:spcBef>
                <a:spcPts val="0"/>
              </a:spcBef>
              <a:buSzPct val="100000"/>
            </a:pPr>
            <a:r>
              <a:rPr lang="en-US" sz="2800" dirty="0">
                <a:solidFill>
                  <a:schemeClr val="dk1"/>
                </a:solidFill>
              </a:rPr>
              <a:t>Agency records can be in any format like print documents, photographs, videos, maps, e-mail and electronic records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7</a:t>
            </a:fld>
            <a:endParaRPr lang="en-US" sz="800" b="0" i="0" u="none" strike="noStrike" cap="none" baseline="0">
              <a:solidFill>
                <a:schemeClr val="dk1"/>
              </a:solidFill>
              <a:latin typeface="Arial"/>
              <a:ea typeface="Arial"/>
              <a:cs typeface="Arial"/>
              <a:sym typeface="Arial"/>
            </a:endParaRPr>
          </a:p>
        </p:txBody>
      </p:sp>
      <p:sp>
        <p:nvSpPr>
          <p:cNvPr id="117" name="Shape 117"/>
          <p:cNvSpPr txBox="1">
            <a:spLocks noGrp="1"/>
          </p:cNvSpPr>
          <p:nvPr>
            <p:ph type="title"/>
          </p:nvPr>
        </p:nvSpPr>
        <p:spPr>
          <a:xfrm>
            <a:off x="15240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	EXEMPTIONS</a:t>
            </a:r>
          </a:p>
        </p:txBody>
      </p:sp>
      <p:sp>
        <p:nvSpPr>
          <p:cNvPr id="118" name="Shape 118"/>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marL="0" lvl="0" indent="0" algn="ctr">
              <a:spcBef>
                <a:spcPts val="0"/>
              </a:spcBef>
              <a:buSzPct val="100000"/>
              <a:buNone/>
            </a:pPr>
            <a:r>
              <a:rPr lang="en-US" sz="2800" b="1" dirty="0">
                <a:solidFill>
                  <a:schemeClr val="dk1"/>
                </a:solidFill>
              </a:rPr>
              <a:t>5 U.S.C. 552(b)(1-9)</a:t>
            </a:r>
          </a:p>
          <a:p>
            <a:pPr lvl="0" indent="-342900">
              <a:spcBef>
                <a:spcPts val="0"/>
              </a:spcBef>
              <a:buSzPct val="100000"/>
            </a:pPr>
            <a:r>
              <a:rPr lang="en-US" sz="2800" dirty="0">
                <a:solidFill>
                  <a:schemeClr val="dk1"/>
                </a:solidFill>
              </a:rPr>
              <a:t>Ex. 1:  National Security Information</a:t>
            </a:r>
          </a:p>
          <a:p>
            <a:pPr lvl="0" indent="-342900">
              <a:spcBef>
                <a:spcPts val="0"/>
              </a:spcBef>
              <a:buSzPct val="100000"/>
            </a:pPr>
            <a:r>
              <a:rPr lang="en-US" sz="2800" dirty="0">
                <a:solidFill>
                  <a:schemeClr val="dk1"/>
                </a:solidFill>
              </a:rPr>
              <a:t>Ex. 2:  Administrative and Personnel</a:t>
            </a:r>
          </a:p>
          <a:p>
            <a:pPr lvl="0" indent="-342900">
              <a:spcBef>
                <a:spcPts val="0"/>
              </a:spcBef>
              <a:buSzPct val="100000"/>
            </a:pPr>
            <a:r>
              <a:rPr lang="en-US" sz="2800" dirty="0">
                <a:solidFill>
                  <a:schemeClr val="dk1"/>
                </a:solidFill>
              </a:rPr>
              <a:t>Ex. 3:  Statutorily Prohibited from Disclosure</a:t>
            </a:r>
          </a:p>
          <a:p>
            <a:pPr lvl="0" indent="-342900">
              <a:spcBef>
                <a:spcPts val="0"/>
              </a:spcBef>
              <a:buSzPct val="100000"/>
            </a:pPr>
            <a:r>
              <a:rPr lang="en-US" sz="2800" dirty="0">
                <a:solidFill>
                  <a:schemeClr val="dk1"/>
                </a:solidFill>
              </a:rPr>
              <a:t>Ex. 4:  Confidential/Business Proprietary</a:t>
            </a:r>
          </a:p>
          <a:p>
            <a:pPr lvl="0" indent="-342900">
              <a:spcBef>
                <a:spcPts val="0"/>
              </a:spcBef>
              <a:buSzPct val="100000"/>
            </a:pPr>
            <a:r>
              <a:rPr lang="en-US" sz="2800" dirty="0">
                <a:solidFill>
                  <a:schemeClr val="dk1"/>
                </a:solidFill>
              </a:rPr>
              <a:t>Ex. 5:  Records Subject to a Privilege</a:t>
            </a:r>
          </a:p>
          <a:p>
            <a:pPr lvl="0" indent="-342900">
              <a:spcBef>
                <a:spcPts val="0"/>
              </a:spcBef>
              <a:buSzPct val="100000"/>
            </a:pPr>
            <a:r>
              <a:rPr lang="en-US" sz="2800" dirty="0">
                <a:solidFill>
                  <a:schemeClr val="dk1"/>
                </a:solidFill>
              </a:rPr>
              <a:t>Ex. 6:  Non-Law Enforcement Privacy</a:t>
            </a:r>
          </a:p>
          <a:p>
            <a:pPr lvl="0" indent="-342900">
              <a:spcBef>
                <a:spcPts val="0"/>
              </a:spcBef>
              <a:buSzPct val="100000"/>
            </a:pPr>
            <a:r>
              <a:rPr lang="en-US" sz="2800" dirty="0">
                <a:solidFill>
                  <a:schemeClr val="dk1"/>
                </a:solidFill>
              </a:rPr>
              <a:t>Ex. 7:  Law Enforcement Records</a:t>
            </a:r>
          </a:p>
          <a:p>
            <a:pPr lvl="0" indent="-342900">
              <a:spcBef>
                <a:spcPts val="0"/>
              </a:spcBef>
              <a:buSzPct val="100000"/>
            </a:pPr>
            <a:r>
              <a:rPr lang="en-US" sz="2800" dirty="0">
                <a:solidFill>
                  <a:schemeClr val="dk1"/>
                </a:solidFill>
              </a:rPr>
              <a:t>Ex. 8:  Reports for/by Financial Institutions</a:t>
            </a:r>
          </a:p>
          <a:p>
            <a:pPr lvl="0" indent="-342900">
              <a:spcBef>
                <a:spcPts val="0"/>
              </a:spcBef>
              <a:buSzPct val="100000"/>
            </a:pPr>
            <a:r>
              <a:rPr lang="en-US" sz="2800" dirty="0">
                <a:solidFill>
                  <a:schemeClr val="dk1"/>
                </a:solidFill>
              </a:rPr>
              <a:t>Ex. 9:  Geophysical data, oil well maps</a:t>
            </a:r>
          </a:p>
          <a:p>
            <a:pPr lvl="0" indent="-342900">
              <a:spcBef>
                <a:spcPts val="0"/>
              </a:spcBef>
              <a:buSzPct val="100000"/>
            </a:pPr>
            <a:endParaRPr lang="en-US" sz="2800" dirty="0">
              <a:solidFill>
                <a:schemeClr val="dk1"/>
              </a:solidFil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8</a:t>
            </a:fld>
            <a:endParaRPr lang="en-US" sz="800" b="0" i="0" u="none" strike="noStrike" cap="none" baseline="0">
              <a:solidFill>
                <a:schemeClr val="dk1"/>
              </a:solidFill>
              <a:latin typeface="Arial"/>
              <a:ea typeface="Arial"/>
              <a:cs typeface="Arial"/>
              <a:sym typeface="Arial"/>
            </a:endParaRPr>
          </a:p>
        </p:txBody>
      </p:sp>
      <p:sp>
        <p:nvSpPr>
          <p:cNvPr id="117" name="Shape 117"/>
          <p:cNvSpPr txBox="1">
            <a:spLocks noGrp="1"/>
          </p:cNvSpPr>
          <p:nvPr>
            <p:ph type="title"/>
          </p:nvPr>
        </p:nvSpPr>
        <p:spPr>
          <a:xfrm>
            <a:off x="15240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	Search Adequacy</a:t>
            </a:r>
          </a:p>
        </p:txBody>
      </p:sp>
      <p:sp>
        <p:nvSpPr>
          <p:cNvPr id="118" name="Shape 118"/>
          <p:cNvSpPr txBox="1">
            <a:spLocks noGrp="1"/>
          </p:cNvSpPr>
          <p:nvPr>
            <p:ph type="body" idx="1"/>
          </p:nvPr>
        </p:nvSpPr>
        <p:spPr>
          <a:xfrm>
            <a:off x="685800" y="1676400"/>
            <a:ext cx="7772400" cy="4419599"/>
          </a:xfrm>
          <a:prstGeom prst="rect">
            <a:avLst/>
          </a:prstGeom>
          <a:noFill/>
          <a:ln>
            <a:noFill/>
          </a:ln>
        </p:spPr>
        <p:txBody>
          <a:bodyPr lIns="91425" tIns="45700" rIns="91425" bIns="45700" anchor="t" anchorCtr="0">
            <a:noAutofit/>
          </a:bodyPr>
          <a:lstStyle/>
          <a:p>
            <a:pPr marL="0" lvl="0" indent="0" algn="ctr">
              <a:spcBef>
                <a:spcPts val="0"/>
              </a:spcBef>
              <a:buSzPct val="100000"/>
              <a:buNone/>
            </a:pPr>
            <a:r>
              <a:rPr lang="en-US" sz="2800" b="1" dirty="0">
                <a:solidFill>
                  <a:schemeClr val="dk1"/>
                </a:solidFill>
              </a:rPr>
              <a:t>DC Circuit:  Search must be “…reasonably Calculated to Uncover All Relevant Documents.”</a:t>
            </a:r>
          </a:p>
          <a:p>
            <a:pPr marL="400050" lvl="1" indent="0">
              <a:spcBef>
                <a:spcPts val="0"/>
              </a:spcBef>
              <a:buSzPct val="100000"/>
              <a:buNone/>
            </a:pPr>
            <a:endParaRPr lang="en-US" sz="2000" dirty="0">
              <a:solidFill>
                <a:schemeClr val="dk1"/>
              </a:solidFill>
            </a:endParaRPr>
          </a:p>
          <a:p>
            <a:pPr marL="400050" lvl="1" indent="0">
              <a:spcBef>
                <a:spcPts val="0"/>
              </a:spcBef>
              <a:buSzPct val="100000"/>
              <a:buNone/>
            </a:pPr>
            <a:r>
              <a:rPr lang="en-US" sz="2000" dirty="0">
                <a:solidFill>
                  <a:schemeClr val="dk1"/>
                </a:solidFill>
              </a:rPr>
              <a:t>This holding from the DC Circuit has become the universal standard recognized in FOIA Litigation to determine if a search is adequate.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108938"/>
            <a:ext cx="4114800" cy="2596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30133253"/>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baseline="0">
                <a:solidFill>
                  <a:schemeClr val="dk1"/>
                </a:solidFill>
                <a:latin typeface="Arial"/>
                <a:ea typeface="Arial"/>
                <a:cs typeface="Arial"/>
                <a:sym typeface="Arial"/>
              </a:rPr>
              <a:t>9</a:t>
            </a:fld>
            <a:endParaRPr lang="en-US" sz="800" b="0" i="0" u="none" strike="noStrike" cap="none" baseline="0">
              <a:solidFill>
                <a:schemeClr val="dk1"/>
              </a:solidFill>
              <a:latin typeface="Arial"/>
              <a:ea typeface="Arial"/>
              <a:cs typeface="Arial"/>
              <a:sym typeface="Arial"/>
            </a:endParaRPr>
          </a:p>
        </p:txBody>
      </p:sp>
      <p:sp>
        <p:nvSpPr>
          <p:cNvPr id="117" name="Shape 117"/>
          <p:cNvSpPr txBox="1">
            <a:spLocks noGrp="1"/>
          </p:cNvSpPr>
          <p:nvPr>
            <p:ph type="title"/>
          </p:nvPr>
        </p:nvSpPr>
        <p:spPr>
          <a:xfrm>
            <a:off x="15240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	Search Adequacy (Cont’d)</a:t>
            </a:r>
          </a:p>
        </p:txBody>
      </p:sp>
      <p:sp>
        <p:nvSpPr>
          <p:cNvPr id="118" name="Shape 118"/>
          <p:cNvSpPr txBox="1">
            <a:spLocks noGrp="1"/>
          </p:cNvSpPr>
          <p:nvPr>
            <p:ph type="body" idx="1"/>
          </p:nvPr>
        </p:nvSpPr>
        <p:spPr>
          <a:xfrm>
            <a:off x="304800" y="1676400"/>
            <a:ext cx="4953000" cy="4419599"/>
          </a:xfrm>
          <a:prstGeom prst="rect">
            <a:avLst/>
          </a:prstGeom>
          <a:noFill/>
          <a:ln>
            <a:noFill/>
          </a:ln>
        </p:spPr>
        <p:txBody>
          <a:bodyPr lIns="91425" tIns="45700" rIns="91425" bIns="45700" anchor="t" anchorCtr="0">
            <a:noAutofit/>
          </a:bodyPr>
          <a:lstStyle/>
          <a:p>
            <a:pPr marL="400050" lvl="1" indent="0">
              <a:spcBef>
                <a:spcPts val="0"/>
              </a:spcBef>
              <a:buSzPct val="100000"/>
              <a:buNone/>
            </a:pPr>
            <a:r>
              <a:rPr lang="en-US" sz="2000" u="sng" dirty="0">
                <a:solidFill>
                  <a:schemeClr val="dk1"/>
                </a:solidFill>
              </a:rPr>
              <a:t>On one hand</a:t>
            </a:r>
            <a:r>
              <a:rPr lang="en-US" sz="2000" dirty="0">
                <a:solidFill>
                  <a:schemeClr val="dk1"/>
                </a:solidFill>
              </a:rPr>
              <a:t>:  In looking to the four corners of the request for the scope, a search may be unreasonable if the agency fails to locate records that it has reason to know might well exist.</a:t>
            </a:r>
          </a:p>
          <a:p>
            <a:pPr marL="400050" lvl="1" indent="0">
              <a:spcBef>
                <a:spcPts val="0"/>
              </a:spcBef>
              <a:buSzPct val="100000"/>
              <a:buNone/>
            </a:pPr>
            <a:endParaRPr lang="en-US" sz="2000" dirty="0">
              <a:solidFill>
                <a:schemeClr val="dk1"/>
              </a:solidFill>
            </a:endParaRPr>
          </a:p>
          <a:p>
            <a:pPr marL="400050" lvl="1" indent="0">
              <a:spcBef>
                <a:spcPts val="0"/>
              </a:spcBef>
              <a:buSzPct val="100000"/>
              <a:buNone/>
            </a:pPr>
            <a:r>
              <a:rPr lang="en-US" sz="2000" u="sng" dirty="0">
                <a:solidFill>
                  <a:schemeClr val="dk1"/>
                </a:solidFill>
              </a:rPr>
              <a:t>On the other hand:</a:t>
            </a:r>
            <a:r>
              <a:rPr lang="en-US" sz="2000" dirty="0">
                <a:solidFill>
                  <a:schemeClr val="dk1"/>
                </a:solidFill>
              </a:rPr>
              <a:t>  Courts generally find that an agency’s inability to locate every single responsive record does not undermine an otherwise reasonable search.</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600200"/>
            <a:ext cx="3581399" cy="396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69723932"/>
      </p:ext>
    </p:extLst>
  </p:cSld>
  <p:clrMapOvr>
    <a:masterClrMapping/>
  </p:clrMapOvr>
  <p:transition spd="slow">
    <p:cut/>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12010</TotalTime>
  <Words>4964</Words>
  <Application>Microsoft Office PowerPoint</Application>
  <PresentationFormat>On-screen Show (4:3)</PresentationFormat>
  <Paragraphs>356</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Times New Roman</vt:lpstr>
      <vt:lpstr>Wingdings</vt:lpstr>
      <vt:lpstr>Default Design</vt:lpstr>
      <vt:lpstr>OAR FOIA OVERVIEW  </vt:lpstr>
      <vt:lpstr>Freedom of Information Act  (5 USC 552)</vt:lpstr>
      <vt:lpstr>General Background</vt:lpstr>
      <vt:lpstr>Freedom of Information Act  (5 USC 552)</vt:lpstr>
      <vt:lpstr>What About State Records?</vt:lpstr>
      <vt:lpstr>What is a Record Under FOIA?</vt:lpstr>
      <vt:lpstr> EXEMPTIONS</vt:lpstr>
      <vt:lpstr> Search Adequacy</vt:lpstr>
      <vt:lpstr> Search Adequacy (Cont’d)</vt:lpstr>
      <vt:lpstr>FOIA Improvement Act of 2016</vt:lpstr>
      <vt:lpstr>FOIA Improvement Act of 2016 (Cont’d)</vt:lpstr>
      <vt:lpstr>(b)(5) Deliberative Process</vt:lpstr>
      <vt:lpstr>(b)(5) Deliberative Process (cont’d)</vt:lpstr>
      <vt:lpstr>(b)(5) Deliberative Process (cont’d)</vt:lpstr>
      <vt:lpstr>(b)(5) Deliberative Process (cont’d)</vt:lpstr>
      <vt:lpstr> Best Practices (Cont’d)</vt:lpstr>
      <vt:lpstr> Best Practices  </vt:lpstr>
      <vt:lpstr> Best Practices  </vt:lpstr>
      <vt:lpstr> Best Practices  </vt:lpstr>
      <vt:lpstr> Best Practices  </vt:lpstr>
      <vt:lpstr> Best Practices  </vt:lpstr>
      <vt:lpstr> RECENT CASE HOLDINGS ON KEY ISSUES </vt:lpstr>
      <vt:lpstr> RECENT CASE HOLDINGS ON KEY ISSUES </vt:lpstr>
      <vt:lpstr>  RECENT CASE HOLDINGS ON KEY ISSUES (Cont’d)  </vt:lpstr>
      <vt:lpstr> RECENT CASE HOLDINGS ON KEY ISSUES (Cont’d) </vt:lpstr>
      <vt:lpstr> RECENT CASE HOLDINGS ON KEY ISSUES (Cont’d) </vt:lpstr>
      <vt:lpstr> Questions  </vt:lpstr>
      <vt:lpstr>References</vt:lpstr>
      <vt:lpstr>References (Cont’d)</vt:lpstr>
      <vt:lpstr>References (Cont’d)</vt:lpstr>
      <vt:lpstr>References (Cont’d)</vt:lpstr>
      <vt:lpstr>References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NOAA CIO Council  Informational Briefing Format</dc:title>
  <dc:creator>Mark Graff</dc:creator>
  <cp:lastModifiedBy>Mark Graff</cp:lastModifiedBy>
  <cp:revision>281</cp:revision>
  <cp:lastPrinted>2015-11-09T19:21:00Z</cp:lastPrinted>
  <dcterms:modified xsi:type="dcterms:W3CDTF">2025-01-16T14:58:12Z</dcterms:modified>
</cp:coreProperties>
</file>