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4"/>
  </p:notesMasterIdLst>
  <p:sldIdLst>
    <p:sldId id="256" r:id="rId2"/>
    <p:sldId id="257" r:id="rId3"/>
    <p:sldId id="258" r:id="rId4"/>
    <p:sldId id="305" r:id="rId5"/>
    <p:sldId id="360" r:id="rId6"/>
    <p:sldId id="353" r:id="rId7"/>
    <p:sldId id="354" r:id="rId8"/>
    <p:sldId id="355" r:id="rId9"/>
    <p:sldId id="356" r:id="rId10"/>
    <p:sldId id="357" r:id="rId11"/>
    <p:sldId id="358" r:id="rId12"/>
    <p:sldId id="282" r:id="rId13"/>
  </p:sldIdLst>
  <p:sldSz cx="9144000" cy="6858000" type="screen4x3"/>
  <p:notesSz cx="7010400" cy="923607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66" autoAdjust="0"/>
    <p:restoredTop sz="78870" autoAdjust="0"/>
  </p:normalViewPr>
  <p:slideViewPr>
    <p:cSldViewPr>
      <p:cViewPr varScale="1">
        <p:scale>
          <a:sx n="52" d="100"/>
          <a:sy n="52" d="100"/>
        </p:scale>
        <p:origin x="17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0266" cy="462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0132" y="0"/>
            <a:ext cx="3040266" cy="462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95387" y="692150"/>
            <a:ext cx="4619625" cy="3463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934720" y="4387767"/>
            <a:ext cx="5140958" cy="41559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773957"/>
            <a:ext cx="3040266" cy="462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0132" y="8773957"/>
            <a:ext cx="3040266" cy="462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56253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934720" y="4387767"/>
            <a:ext cx="5140958" cy="4155919"/>
          </a:xfrm>
          <a:prstGeom prst="rect">
            <a:avLst/>
          </a:prstGeom>
          <a:noFill/>
          <a:ln>
            <a:noFill/>
          </a:ln>
        </p:spPr>
        <p:txBody>
          <a:bodyPr lIns="92700" tIns="46350" rIns="92700" bIns="463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lang="en-US" sz="1800" dirty="0"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970132" y="8773957"/>
            <a:ext cx="3040266" cy="462118"/>
          </a:xfrm>
          <a:prstGeom prst="rect">
            <a:avLst/>
          </a:prstGeom>
          <a:noFill/>
          <a:ln>
            <a:noFill/>
          </a:ln>
        </p:spPr>
        <p:txBody>
          <a:bodyPr lIns="92700" tIns="46350" rIns="92700" bIns="463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38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68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934720" y="4387767"/>
            <a:ext cx="5141100" cy="415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endParaRPr lang="en-US" sz="1800" b="0" i="0" u="none" strike="noStrike" cap="none" baseline="0" dirty="0"/>
          </a:p>
        </p:txBody>
      </p:sp>
    </p:spTree>
    <p:extLst>
      <p:ext uri="{BB962C8B-B14F-4D97-AF65-F5344CB8AC3E}">
        <p14:creationId xmlns:p14="http://schemas.microsoft.com/office/powerpoint/2010/main" val="3688560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934720" y="4387767"/>
            <a:ext cx="5140958" cy="41559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34720" y="4387767"/>
            <a:ext cx="5140958" cy="4155919"/>
          </a:xfrm>
          <a:prstGeom prst="rect">
            <a:avLst/>
          </a:prstGeom>
          <a:noFill/>
          <a:ln>
            <a:noFill/>
          </a:ln>
        </p:spPr>
        <p:txBody>
          <a:bodyPr lIns="92700" tIns="46350" rIns="92700" bIns="46350" anchor="t" anchorCtr="0">
            <a:noAutofit/>
          </a:bodyPr>
          <a:lstStyle/>
          <a:p>
            <a:endParaRPr lang="en-US" sz="1800" dirty="0"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3970132" y="8773957"/>
            <a:ext cx="3040266" cy="462118"/>
          </a:xfrm>
          <a:prstGeom prst="rect">
            <a:avLst/>
          </a:prstGeom>
          <a:noFill/>
          <a:ln>
            <a:noFill/>
          </a:ln>
        </p:spPr>
        <p:txBody>
          <a:bodyPr lIns="92700" tIns="46350" rIns="92700" bIns="463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200" b="0" i="0" u="none" strike="noStrike" cap="none" baseline="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80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12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36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45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14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6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7620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447800" y="228600"/>
            <a:ext cx="6172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362198" y="0"/>
            <a:ext cx="4419599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63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44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indent="-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indent="-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-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indent="-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indent="-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indent="-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7620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4552949" y="2190750"/>
            <a:ext cx="5867400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590548" y="323850"/>
            <a:ext cx="5867400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63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44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indent="-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indent="-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-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indent="-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indent="-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indent="-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7620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228600"/>
            <a:ext cx="7772400" cy="586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63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44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indent="-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indent="-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-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indent="-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indent="-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indent="-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7620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AB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447800" y="228600"/>
            <a:ext cx="6172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7620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447800" y="228600"/>
            <a:ext cx="6172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7772400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63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444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indent="-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indent="-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-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indent="-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indent="-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indent="-25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7620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/>
            </a:lvl1pPr>
            <a:lvl2pPr marL="457200" indent="0" rtl="0">
              <a:buFont typeface="Arial"/>
              <a:buNone/>
              <a:defRPr/>
            </a:lvl2pPr>
            <a:lvl3pPr marL="914400" indent="0" rtl="0">
              <a:buFont typeface="Arial"/>
              <a:buNone/>
              <a:defRPr/>
            </a:lvl3pPr>
            <a:lvl4pPr marL="1371600" indent="0" rtl="0">
              <a:buFont typeface="Arial"/>
              <a:buNone/>
              <a:defRPr/>
            </a:lvl4pPr>
            <a:lvl5pPr marL="1828800" indent="0" rtl="0">
              <a:buFont typeface="Arial"/>
              <a:buNone/>
              <a:defRPr/>
            </a:lvl5pPr>
            <a:lvl6pPr marL="2286000" indent="0" rtl="0">
              <a:buFont typeface="Arial"/>
              <a:buNone/>
              <a:defRPr/>
            </a:lvl6pPr>
            <a:lvl7pPr marL="2743200" indent="0" rtl="0">
              <a:buFont typeface="Arial"/>
              <a:buNone/>
              <a:defRPr/>
            </a:lvl7pPr>
            <a:lvl8pPr marL="3200400" indent="0" rtl="0">
              <a:buFont typeface="Arial"/>
              <a:buNone/>
              <a:defRPr/>
            </a:lvl8pPr>
            <a:lvl9pPr marL="3657600" indent="0" rtl="0"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7620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447800" y="228600"/>
            <a:ext cx="6172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3809998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76400"/>
            <a:ext cx="3809998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7620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/>
            </a:lvl1pPr>
            <a:lvl2pPr marL="457200" indent="0" rtl="0">
              <a:buFont typeface="Arial"/>
              <a:buNone/>
              <a:defRPr/>
            </a:lvl2pPr>
            <a:lvl3pPr marL="914400" indent="0" rtl="0">
              <a:buFont typeface="Arial"/>
              <a:buNone/>
              <a:defRPr/>
            </a:lvl3pPr>
            <a:lvl4pPr marL="1371600" indent="0" rtl="0">
              <a:buFont typeface="Arial"/>
              <a:buNone/>
              <a:defRPr/>
            </a:lvl4pPr>
            <a:lvl5pPr marL="1828800" indent="0" rtl="0">
              <a:buFont typeface="Arial"/>
              <a:buNone/>
              <a:defRPr/>
            </a:lvl5pPr>
            <a:lvl6pPr marL="2286000" indent="0" rtl="0">
              <a:buFont typeface="Arial"/>
              <a:buNone/>
              <a:defRPr/>
            </a:lvl6pPr>
            <a:lvl7pPr marL="2743200" indent="0" rtl="0">
              <a:buFont typeface="Arial"/>
              <a:buNone/>
              <a:defRPr/>
            </a:lvl7pPr>
            <a:lvl8pPr marL="3200400" indent="0" rtl="0">
              <a:buFont typeface="Arial"/>
              <a:buNone/>
              <a:defRPr/>
            </a:lvl8pPr>
            <a:lvl9pPr marL="3657600" indent="0" rtl="0"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Arial"/>
              <a:buNone/>
              <a:defRPr/>
            </a:lvl1pPr>
            <a:lvl2pPr marL="457200" indent="0" rtl="0">
              <a:buFont typeface="Arial"/>
              <a:buNone/>
              <a:defRPr/>
            </a:lvl2pPr>
            <a:lvl3pPr marL="914400" indent="0" rtl="0">
              <a:buFont typeface="Arial"/>
              <a:buNone/>
              <a:defRPr/>
            </a:lvl3pPr>
            <a:lvl4pPr marL="1371600" indent="0" rtl="0">
              <a:buFont typeface="Arial"/>
              <a:buNone/>
              <a:defRPr/>
            </a:lvl4pPr>
            <a:lvl5pPr marL="1828800" indent="0" rtl="0">
              <a:buFont typeface="Arial"/>
              <a:buNone/>
              <a:defRPr/>
            </a:lvl5pPr>
            <a:lvl6pPr marL="2286000" indent="0" rtl="0">
              <a:buFont typeface="Arial"/>
              <a:buNone/>
              <a:defRPr/>
            </a:lvl6pPr>
            <a:lvl7pPr marL="2743200" indent="0" rtl="0">
              <a:buFont typeface="Arial"/>
              <a:buNone/>
              <a:defRPr/>
            </a:lvl7pPr>
            <a:lvl8pPr marL="3200400" indent="0" rtl="0">
              <a:buFont typeface="Arial"/>
              <a:buNone/>
              <a:defRPr/>
            </a:lvl8pPr>
            <a:lvl9pPr marL="3657600" indent="0" rtl="0"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7620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447800" y="228600"/>
            <a:ext cx="6172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7620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7620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/>
            </a:lvl1pPr>
            <a:lvl2pPr marL="457200" indent="0" rtl="0">
              <a:buFont typeface="Arial"/>
              <a:buNone/>
              <a:defRPr/>
            </a:lvl2pPr>
            <a:lvl3pPr marL="914400" indent="0" rtl="0">
              <a:buFont typeface="Arial"/>
              <a:buNone/>
              <a:defRPr/>
            </a:lvl3pPr>
            <a:lvl4pPr marL="1371600" indent="0" rtl="0">
              <a:buFont typeface="Arial"/>
              <a:buNone/>
              <a:defRPr/>
            </a:lvl4pPr>
            <a:lvl5pPr marL="1828800" indent="0" rtl="0">
              <a:buFont typeface="Arial"/>
              <a:buNone/>
              <a:defRPr/>
            </a:lvl5pPr>
            <a:lvl6pPr marL="2286000" indent="0" rtl="0">
              <a:buFont typeface="Arial"/>
              <a:buNone/>
              <a:defRPr/>
            </a:lvl6pPr>
            <a:lvl7pPr marL="2743200" indent="0" rtl="0">
              <a:buFont typeface="Arial"/>
              <a:buNone/>
              <a:defRPr/>
            </a:lvl7pPr>
            <a:lvl8pPr marL="3200400" indent="0" rtl="0">
              <a:buFont typeface="Arial"/>
              <a:buNone/>
              <a:defRPr/>
            </a:lvl8pPr>
            <a:lvl9pPr marL="3657600" indent="0" rtl="0"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7620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/>
            </a:lvl1pPr>
            <a:lvl2pPr marL="457200" indent="0" rtl="0">
              <a:buFont typeface="Arial"/>
              <a:buNone/>
              <a:defRPr/>
            </a:lvl2pPr>
            <a:lvl3pPr marL="914400" indent="0" rtl="0">
              <a:buFont typeface="Arial"/>
              <a:buNone/>
              <a:defRPr/>
            </a:lvl3pPr>
            <a:lvl4pPr marL="1371600" indent="0" rtl="0">
              <a:buFont typeface="Arial"/>
              <a:buNone/>
              <a:defRPr/>
            </a:lvl4pPr>
            <a:lvl5pPr marL="1828800" indent="0" rtl="0">
              <a:buFont typeface="Arial"/>
              <a:buNone/>
              <a:defRPr/>
            </a:lvl5pPr>
            <a:lvl6pPr marL="2286000" indent="0" rtl="0">
              <a:buFont typeface="Arial"/>
              <a:buNone/>
              <a:defRPr/>
            </a:lvl6pPr>
            <a:lvl7pPr marL="2743200" indent="0" rtl="0">
              <a:buFont typeface="Arial"/>
              <a:buNone/>
              <a:defRPr/>
            </a:lvl7pPr>
            <a:lvl8pPr marL="3200400" indent="0" rtl="0">
              <a:buFont typeface="Arial"/>
              <a:buNone/>
              <a:defRPr/>
            </a:lvl8pPr>
            <a:lvl9pPr marL="3657600" indent="0" rtl="0"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7620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1447800" y="228600"/>
            <a:ext cx="6172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7772400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63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444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marR="0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marR="0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marR="0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2971800" marR="0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3429000" marR="0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3886200" marR="0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7620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228600" y="1524000"/>
            <a:ext cx="8686800" cy="0"/>
          </a:xfrm>
          <a:prstGeom prst="straightConnector1">
            <a:avLst/>
          </a:prstGeom>
          <a:noFill/>
          <a:ln w="57150" cap="flat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" name="Shape 15"/>
          <p:cNvPicPr preferRelativeResize="0"/>
          <p:nvPr/>
        </p:nvPicPr>
        <p:blipFill>
          <a:blip r:embed="rId15"/>
          <a:stretch>
            <a:fillRect/>
          </a:stretch>
        </p:blipFill>
        <p:spPr>
          <a:xfrm>
            <a:off x="228600" y="228600"/>
            <a:ext cx="1176338" cy="1177923"/>
          </a:xfrm>
          <a:prstGeom prst="rect">
            <a:avLst/>
          </a:prstGeom>
        </p:spPr>
      </p:pic>
      <p:pic>
        <p:nvPicPr>
          <p:cNvPr id="16" name="Shape 16"/>
          <p:cNvPicPr preferRelativeResize="0"/>
          <p:nvPr/>
        </p:nvPicPr>
        <p:blipFill>
          <a:blip r:embed="rId16"/>
          <a:stretch>
            <a:fillRect/>
          </a:stretch>
        </p:blipFill>
        <p:spPr>
          <a:xfrm>
            <a:off x="7696200" y="228600"/>
            <a:ext cx="1219198" cy="1212848"/>
          </a:xfrm>
          <a:prstGeom prst="rect">
            <a:avLst/>
          </a:prstGeom>
        </p:spPr>
      </p:pic>
      <p:sp>
        <p:nvSpPr>
          <p:cNvPr id="17" name="Shape 17"/>
          <p:cNvSpPr txBox="1"/>
          <p:nvPr/>
        </p:nvSpPr>
        <p:spPr>
          <a:xfrm rot="-2700000">
            <a:off x="6248399" y="5105398"/>
            <a:ext cx="28956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ct val="25000"/>
              <a:buFont typeface="Times New Roman"/>
              <a:buNone/>
            </a:pPr>
            <a:r>
              <a:rPr lang="en-US" sz="4000" b="0" i="0" u="none" strike="noStrike" cap="none" baseline="0">
                <a:solidFill>
                  <a:srgbClr val="DDDDDD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    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713981" y="1600200"/>
            <a:ext cx="7992899" cy="200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chemeClr val="dk2"/>
              </a:buClr>
              <a:buSzPct val="25000"/>
            </a:pPr>
            <a:r>
              <a:rPr lang="en-US" sz="3600" b="1" dirty="0">
                <a:solidFill>
                  <a:schemeClr val="dk2"/>
                </a:solidFill>
              </a:rPr>
              <a:t>Multi-agency Consultations</a:t>
            </a:r>
            <a:endParaRPr lang="en-US" sz="36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1461650" y="4059325"/>
            <a:ext cx="6400799" cy="838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By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Lola Stith </a:t>
            </a:r>
          </a:p>
          <a:p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NOAA FOIA Office</a:t>
            </a:r>
          </a:p>
          <a:p>
            <a:r>
              <a:rPr lang="en-US" sz="2400" dirty="0">
                <a:solidFill>
                  <a:schemeClr val="dk1"/>
                </a:solidFill>
              </a:rPr>
              <a:t>January 14, 2025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dk1"/>
                </a:solidFill>
              </a:rPr>
              <a:t>Best Practices for NOAA FOIA Staff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8077200" cy="4419599"/>
          </a:xfrm>
        </p:spPr>
        <p:txBody>
          <a:bodyPr/>
          <a:lstStyle/>
          <a:p>
            <a:pPr marL="7366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Identify consultations/referrals early, especially for interagency records</a:t>
            </a:r>
          </a:p>
          <a:p>
            <a:pPr marL="7366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Communicate promptly with external agencies and requesters</a:t>
            </a:r>
          </a:p>
          <a:p>
            <a:pPr marL="7366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Keep detailed records of NOAA’s processing efforts</a:t>
            </a:r>
          </a:p>
          <a:p>
            <a:pPr marL="7366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Regularly monitor NOAA’s statutory deadlines to ensure compliance</a:t>
            </a:r>
          </a:p>
          <a:p>
            <a:pPr marL="7366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Prepare for litigation with comprehensive and transparent documentation</a:t>
            </a:r>
          </a:p>
        </p:txBody>
      </p:sp>
    </p:spTree>
    <p:extLst>
      <p:ext uri="{BB962C8B-B14F-4D97-AF65-F5344CB8AC3E}">
        <p14:creationId xmlns:p14="http://schemas.microsoft.com/office/powerpoint/2010/main" val="4190291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dk1"/>
                </a:solidFill>
              </a:rPr>
              <a:t>Conclusion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8077200" cy="4419599"/>
          </a:xfrm>
        </p:spPr>
        <p:txBody>
          <a:bodyPr/>
          <a:lstStyle/>
          <a:p>
            <a:pPr indent="-274320">
              <a:spcAft>
                <a:spcPts val="1200"/>
              </a:spcAft>
            </a:pPr>
            <a:r>
              <a:rPr lang="en-US" sz="2400" dirty="0"/>
              <a:t>NOAA’s unique mission requires precision in handling consultations and referrals</a:t>
            </a:r>
          </a:p>
          <a:p>
            <a:pPr indent="-274320">
              <a:spcAft>
                <a:spcPts val="1200"/>
              </a:spcAft>
            </a:pPr>
            <a:r>
              <a:rPr lang="en-US" sz="2400" dirty="0"/>
              <a:t>Collaboration, documentation, and transparency are key to NOAA’s FOIA success</a:t>
            </a:r>
          </a:p>
          <a:p>
            <a:pPr indent="-274320">
              <a:spcAft>
                <a:spcPts val="1200"/>
              </a:spcAft>
            </a:pPr>
            <a:r>
              <a:rPr lang="en-US" sz="2400" dirty="0"/>
              <a:t>By adhering to these best practices, NOAA can meet legal obligations while fostering public trust</a:t>
            </a:r>
          </a:p>
          <a:p>
            <a:pPr marL="279400" indent="0">
              <a:buNone/>
            </a:pPr>
            <a:endParaRPr lang="en-US" sz="2400" b="1" dirty="0"/>
          </a:p>
          <a:p>
            <a:pPr marL="279400" indent="0" algn="ctr">
              <a:buNone/>
            </a:pPr>
            <a:r>
              <a:rPr lang="en-US" sz="2400" b="1" dirty="0"/>
              <a:t> 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2C0DC0-A33C-433E-8B7C-E8D81FDF5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336" y="4492453"/>
            <a:ext cx="2143125" cy="214312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258925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1447800" y="228600"/>
            <a:ext cx="6172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QUESTIONS?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7772400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79400" indent="0" algn="ctr">
              <a:buNone/>
            </a:pPr>
            <a:endParaRPr lang="en-US" sz="5400" b="1" dirty="0">
              <a:rtl val="0"/>
            </a:endParaRPr>
          </a:p>
          <a:p>
            <a:pPr marL="279400" indent="0" algn="ctr">
              <a:buNone/>
            </a:pPr>
            <a:endParaRPr lang="en-US" sz="5400" b="1" dirty="0"/>
          </a:p>
          <a:p>
            <a:pPr marL="279400" indent="0" algn="ctr">
              <a:buNone/>
            </a:pPr>
            <a:r>
              <a:rPr lang="en-US" sz="5400" b="1" dirty="0">
                <a:rtl val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67559740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447800" y="228600"/>
            <a:ext cx="6172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1" dirty="0">
                <a:solidFill>
                  <a:schemeClr val="dk2"/>
                </a:solidFill>
              </a:rPr>
              <a:t>Overview</a:t>
            </a:r>
            <a:endParaRPr lang="en-US" sz="32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62000" y="1777525"/>
            <a:ext cx="7772400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ct val="101190"/>
              <a:buNone/>
            </a:pPr>
            <a:r>
              <a:rPr lang="en-US" sz="2800" dirty="0">
                <a:solidFill>
                  <a:schemeClr val="dk1"/>
                </a:solidFill>
              </a:rPr>
              <a:t>Provide NOAA FOIA staff with clear guidance on consultations and referrals </a:t>
            </a:r>
          </a:p>
          <a:p>
            <a:pPr marL="0" lvl="0" indent="0">
              <a:spcBef>
                <a:spcPts val="0"/>
              </a:spcBef>
              <a:buSzPct val="101190"/>
              <a:buNone/>
            </a:pPr>
            <a:endParaRPr lang="en-US" sz="2800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buSzPct val="101190"/>
              <a:buNone/>
            </a:pPr>
            <a:r>
              <a:rPr lang="en-US" sz="2800" dirty="0">
                <a:solidFill>
                  <a:schemeClr val="dk1"/>
                </a:solidFill>
              </a:rPr>
              <a:t>Discuss challenges specific to NOAA’s mission and responsibilities </a:t>
            </a:r>
          </a:p>
          <a:p>
            <a:pPr marL="0" lvl="0" indent="0">
              <a:spcBef>
                <a:spcPts val="0"/>
              </a:spcBef>
              <a:buSzPct val="101190"/>
              <a:buNone/>
            </a:pPr>
            <a:endParaRPr lang="en-US" sz="2800" b="1"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buSzPct val="101190"/>
              <a:buNone/>
            </a:pPr>
            <a:endParaRPr lang="en-US" sz="2800" dirty="0"/>
          </a:p>
          <a:p>
            <a:pPr marL="0" lvl="0" indent="0">
              <a:spcBef>
                <a:spcPts val="0"/>
              </a:spcBef>
              <a:buSzPct val="101190"/>
              <a:buNone/>
            </a:pPr>
            <a:endParaRPr lang="en-US" sz="2800" b="1" dirty="0"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69662-5CD3-4DF3-9A87-86E232B92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114800"/>
            <a:ext cx="5181600" cy="26987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447800" y="228600"/>
            <a:ext cx="6172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Outline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52400" y="1828800"/>
            <a:ext cx="8634312" cy="3505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" indent="0"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sym typeface="Arial"/>
                <a:rtl val="0"/>
              </a:rPr>
              <a:t>Primary Considerations</a:t>
            </a:r>
            <a:r>
              <a:rPr lang="en-US" sz="2400" i="0" u="none" strike="noStrike" cap="none" baseline="0" dirty="0">
                <a:solidFill>
                  <a:schemeClr val="dk1"/>
                </a:solidFill>
                <a:sym typeface="Arial"/>
                <a:rtl val="0"/>
              </a:rPr>
              <a:t>:</a:t>
            </a:r>
          </a:p>
          <a:p>
            <a:pPr marL="57150" indent="0">
              <a:buNone/>
            </a:pPr>
            <a:endParaRPr lang="en-US" sz="2400" dirty="0">
              <a:solidFill>
                <a:schemeClr val="dk1"/>
              </a:solidFill>
            </a:endParaRPr>
          </a:p>
          <a:p>
            <a:pPr marL="514350" indent="-457200">
              <a:spcAft>
                <a:spcPts val="600"/>
              </a:spcAft>
              <a:buAutoNum type="arabicPeriod"/>
            </a:pPr>
            <a:r>
              <a:rPr lang="en-US" sz="2400" dirty="0">
                <a:solidFill>
                  <a:schemeClr val="dk1"/>
                </a:solidFill>
              </a:rPr>
              <a:t>When is consultation or referral required </a:t>
            </a:r>
          </a:p>
          <a:p>
            <a:pPr marL="514350" indent="-457200">
              <a:spcAft>
                <a:spcPts val="600"/>
              </a:spcAft>
              <a:buAutoNum type="arabicPeriod"/>
            </a:pPr>
            <a:r>
              <a:rPr lang="en-US" sz="2400" dirty="0">
                <a:solidFill>
                  <a:schemeClr val="dk1"/>
                </a:solidFill>
              </a:rPr>
              <a:t>Consultation vs. referral: Key differences</a:t>
            </a:r>
          </a:p>
          <a:p>
            <a:pPr marL="514350" indent="-457200">
              <a:spcAft>
                <a:spcPts val="600"/>
              </a:spcAft>
              <a:buAutoNum type="arabicPeriod"/>
            </a:pPr>
            <a:r>
              <a:rPr lang="en-US" sz="2400" dirty="0">
                <a:solidFill>
                  <a:schemeClr val="dk1"/>
                </a:solidFill>
              </a:rPr>
              <a:t>Addressing non-responsiveness</a:t>
            </a:r>
          </a:p>
          <a:p>
            <a:pPr marL="514350" indent="-457200">
              <a:spcAft>
                <a:spcPts val="600"/>
              </a:spcAft>
              <a:buAutoNum type="arabicPeriod"/>
            </a:pPr>
            <a:r>
              <a:rPr lang="en-US" sz="2400" dirty="0">
                <a:solidFill>
                  <a:schemeClr val="dk1"/>
                </a:solidFill>
              </a:rPr>
              <a:t>Responsibility for asserting denial</a:t>
            </a:r>
          </a:p>
          <a:p>
            <a:pPr marL="514350" indent="-457200">
              <a:spcAft>
                <a:spcPts val="600"/>
              </a:spcAft>
              <a:buAutoNum type="arabicPeriod"/>
            </a:pPr>
            <a:r>
              <a:rPr lang="en-US" sz="2400" dirty="0">
                <a:solidFill>
                  <a:schemeClr val="dk1"/>
                </a:solidFill>
              </a:rPr>
              <a:t>Litigation considerations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70866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dk1"/>
                </a:solidFill>
              </a:rPr>
              <a:t>When is Consultation or Referral Required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8077200" cy="4876800"/>
          </a:xfrm>
        </p:spPr>
        <p:txBody>
          <a:bodyPr/>
          <a:lstStyle/>
          <a:p>
            <a:pPr marL="279400" indent="0">
              <a:buNone/>
            </a:pPr>
            <a:r>
              <a:rPr lang="en-US" sz="2400" b="1" dirty="0"/>
              <a:t>Definition and Importance:</a:t>
            </a:r>
            <a:endParaRPr lang="en-US" sz="2400" dirty="0"/>
          </a:p>
          <a:p>
            <a:pPr lvl="1" indent="-274320"/>
            <a:r>
              <a:rPr lang="en-US" sz="2400" b="1" dirty="0"/>
              <a:t>Consultation:</a:t>
            </a:r>
            <a:r>
              <a:rPr lang="en-US" sz="2400" dirty="0"/>
              <a:t> Another agency needs to weigh in on NOAA records</a:t>
            </a:r>
          </a:p>
          <a:p>
            <a:pPr lvl="1" indent="-274320"/>
            <a:r>
              <a:rPr lang="en-US" sz="2400" b="1" dirty="0"/>
              <a:t>Referral:</a:t>
            </a:r>
            <a:r>
              <a:rPr lang="en-US" sz="2400" dirty="0"/>
              <a:t> Records belong to another agency and are better processed by them</a:t>
            </a:r>
          </a:p>
          <a:p>
            <a:pPr marL="279400" indent="0">
              <a:buNone/>
            </a:pPr>
            <a:endParaRPr lang="en-US" sz="2400" b="1" dirty="0"/>
          </a:p>
          <a:p>
            <a:pPr marL="279400" indent="0">
              <a:buNone/>
            </a:pPr>
            <a:r>
              <a:rPr lang="en-US" sz="2400" b="1" dirty="0"/>
              <a:t>Example:</a:t>
            </a:r>
            <a:endParaRPr lang="en-US" sz="2400" dirty="0"/>
          </a:p>
          <a:p>
            <a:pPr lvl="1" indent="-274320"/>
            <a:r>
              <a:rPr lang="en-US" sz="2400" dirty="0"/>
              <a:t>Consult: Scientific research with national security implications</a:t>
            </a:r>
          </a:p>
          <a:p>
            <a:pPr lvl="1" indent="-274320"/>
            <a:r>
              <a:rPr lang="en-US" sz="2400" dirty="0"/>
              <a:t>Refer: Climate data that originated with NASA or USGS</a:t>
            </a:r>
          </a:p>
        </p:txBody>
      </p:sp>
    </p:spTree>
    <p:extLst>
      <p:ext uri="{BB962C8B-B14F-4D97-AF65-F5344CB8AC3E}">
        <p14:creationId xmlns:p14="http://schemas.microsoft.com/office/powerpoint/2010/main" val="217273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dk1"/>
                </a:solidFill>
              </a:rPr>
              <a:t>NOAA-Specific Case Studies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8077200" cy="4876800"/>
          </a:xfrm>
        </p:spPr>
        <p:txBody>
          <a:bodyPr/>
          <a:lstStyle/>
          <a:p>
            <a:pPr marL="279400" indent="0">
              <a:buNone/>
            </a:pPr>
            <a:r>
              <a:rPr lang="en-US" sz="2400" b="1" dirty="0"/>
              <a:t>Case Study 1: Consultation on Fisheries Data</a:t>
            </a:r>
          </a:p>
          <a:p>
            <a:pPr lvl="1" indent="-274320">
              <a:spcAft>
                <a:spcPts val="400"/>
              </a:spcAft>
            </a:pPr>
            <a:r>
              <a:rPr lang="en-US" sz="2200" dirty="0"/>
              <a:t>Scenario: NOAA holds records related to a joint research project with USGS</a:t>
            </a:r>
          </a:p>
          <a:p>
            <a:pPr lvl="1" indent="-274320">
              <a:spcAft>
                <a:spcPts val="400"/>
              </a:spcAft>
            </a:pPr>
            <a:r>
              <a:rPr lang="en-US" sz="2200" dirty="0"/>
              <a:t>Action: NOAA consults USGS for review before release</a:t>
            </a:r>
          </a:p>
          <a:p>
            <a:pPr lvl="1" indent="-274320">
              <a:spcAft>
                <a:spcPts val="400"/>
              </a:spcAft>
            </a:pPr>
            <a:r>
              <a:rPr lang="en-US" sz="2200" dirty="0"/>
              <a:t>Outcome: USGS identified sensitive data protected under Exemption 5</a:t>
            </a:r>
          </a:p>
          <a:p>
            <a:pPr marL="279400" indent="0">
              <a:buNone/>
            </a:pPr>
            <a:r>
              <a:rPr lang="en-US" sz="2400" b="1" dirty="0"/>
              <a:t>Case Study 2: Referral of Satellite Data</a:t>
            </a:r>
          </a:p>
          <a:p>
            <a:pPr lvl="1" indent="-274320">
              <a:spcAft>
                <a:spcPts val="400"/>
              </a:spcAft>
            </a:pPr>
            <a:r>
              <a:rPr lang="en-US" sz="2200" dirty="0"/>
              <a:t>Scenario: NOAA identifies FOIA records for weather satellite images originating from NASA </a:t>
            </a:r>
          </a:p>
          <a:p>
            <a:pPr lvl="1" indent="-274320">
              <a:spcAft>
                <a:spcPts val="400"/>
              </a:spcAft>
            </a:pPr>
            <a:r>
              <a:rPr lang="en-US" sz="2200" dirty="0"/>
              <a:t>Action: NOAA refers the records to NASA</a:t>
            </a:r>
          </a:p>
          <a:p>
            <a:pPr lvl="1" indent="-274320">
              <a:spcAft>
                <a:spcPts val="400"/>
              </a:spcAft>
            </a:pPr>
            <a:r>
              <a:rPr lang="en-US" sz="2200" dirty="0"/>
              <a:t>Outcome: NASA processes and communicates the response to the requester</a:t>
            </a:r>
          </a:p>
        </p:txBody>
      </p:sp>
    </p:spTree>
    <p:extLst>
      <p:ext uri="{BB962C8B-B14F-4D97-AF65-F5344CB8AC3E}">
        <p14:creationId xmlns:p14="http://schemas.microsoft.com/office/powerpoint/2010/main" val="2398209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dk1"/>
                </a:solidFill>
              </a:rPr>
              <a:t>Consultation vs. Referral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52400" y="1676400"/>
            <a:ext cx="9067800" cy="4800600"/>
          </a:xfrm>
        </p:spPr>
        <p:txBody>
          <a:bodyPr/>
          <a:lstStyle/>
          <a:p>
            <a:pPr marL="279400" indent="0">
              <a:buNone/>
            </a:pPr>
            <a:r>
              <a:rPr lang="en-US" sz="2400" b="1" dirty="0"/>
              <a:t>When to Consult:  </a:t>
            </a:r>
            <a:r>
              <a:rPr lang="en-US" sz="2400" dirty="0"/>
              <a:t>NOAA retains primary responsibility for the response but seeks input (e.g., proprietary industry data) </a:t>
            </a:r>
          </a:p>
          <a:p>
            <a:pPr marL="279400" indent="0">
              <a:buNone/>
            </a:pPr>
            <a:endParaRPr lang="en-US" sz="2400" dirty="0"/>
          </a:p>
          <a:p>
            <a:pPr marL="279400" indent="0">
              <a:buNone/>
            </a:pPr>
            <a:r>
              <a:rPr lang="en-US" sz="2400" b="1" dirty="0"/>
              <a:t>When to Refer:  </a:t>
            </a:r>
            <a:r>
              <a:rPr lang="en-US" sz="2400" dirty="0"/>
              <a:t>Another agency has ownership of the record (e.g., interagency marine science reports)</a:t>
            </a:r>
          </a:p>
          <a:p>
            <a:pPr marL="279400" indent="0">
              <a:buNone/>
            </a:pPr>
            <a:endParaRPr lang="en-US" sz="2400" dirty="0"/>
          </a:p>
          <a:p>
            <a:pPr marL="279400" indent="0">
              <a:buNone/>
            </a:pPr>
            <a:r>
              <a:rPr lang="en-US" sz="2400" b="1" dirty="0"/>
              <a:t>Key Considerations:  </a:t>
            </a:r>
            <a:r>
              <a:rPr lang="en-US" sz="2400" dirty="0"/>
              <a:t>Communicate distinctions clearly to avoid confusion or delay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DB8141-3571-48AD-B04F-E85F564B5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772025"/>
            <a:ext cx="24574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9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dk1"/>
                </a:solidFill>
              </a:rPr>
              <a:t>What Happens if They Don’t Respond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8077200" cy="4419599"/>
          </a:xfrm>
        </p:spPr>
        <p:txBody>
          <a:bodyPr/>
          <a:lstStyle/>
          <a:p>
            <a:pPr marL="279400" indent="0">
              <a:buNone/>
            </a:pPr>
            <a:r>
              <a:rPr lang="en-US" sz="2400" b="1" dirty="0"/>
              <a:t>Challenges:</a:t>
            </a:r>
          </a:p>
          <a:p>
            <a:pPr lvl="1" indent="-274320"/>
            <a:r>
              <a:rPr lang="en-US" sz="2400" dirty="0"/>
              <a:t>Other agencies delaying responses can harm NOAA’s FOIA deadlines</a:t>
            </a:r>
          </a:p>
          <a:p>
            <a:pPr lvl="1" indent="-274320"/>
            <a:r>
              <a:rPr lang="en-US" sz="2400" dirty="0"/>
              <a:t>Administrative bottlenecks lead to requester dissatisfaction</a:t>
            </a:r>
          </a:p>
          <a:p>
            <a:pPr marL="279400" indent="0">
              <a:buNone/>
            </a:pPr>
            <a:endParaRPr lang="en-US" sz="2400" dirty="0"/>
          </a:p>
          <a:p>
            <a:pPr marL="279400" indent="0">
              <a:buNone/>
            </a:pPr>
            <a:r>
              <a:rPr lang="en-US" sz="2400" b="1" dirty="0"/>
              <a:t>NOAA Strategies:</a:t>
            </a:r>
          </a:p>
          <a:p>
            <a:pPr lvl="1" indent="-274320"/>
            <a:r>
              <a:rPr lang="en-US" sz="2400" dirty="0"/>
              <a:t>Schedule regular follow-ups with the consulted/referred agency</a:t>
            </a:r>
          </a:p>
          <a:p>
            <a:pPr lvl="1" indent="-274320"/>
            <a:r>
              <a:rPr lang="en-US" sz="2400" dirty="0"/>
              <a:t>Use interagency FOIA liaisons for escalation</a:t>
            </a:r>
          </a:p>
          <a:p>
            <a:pPr lvl="1" indent="-274320"/>
            <a:r>
              <a:rPr lang="en-US" sz="2400" dirty="0"/>
              <a:t>Document communication efforts in NOAA’s FOIA case 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542DC1-CFC3-41CE-B424-607976D18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0" t="-118" r="216" b="13161"/>
          <a:stretch/>
        </p:blipFill>
        <p:spPr>
          <a:xfrm>
            <a:off x="6715760" y="3352800"/>
            <a:ext cx="204724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1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dk1"/>
                </a:solidFill>
              </a:rPr>
              <a:t>Who Asserts the Denial?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8077200" cy="4419599"/>
          </a:xfrm>
        </p:spPr>
        <p:txBody>
          <a:bodyPr/>
          <a:lstStyle/>
          <a:p>
            <a:pPr marL="279400" indent="0">
              <a:buNone/>
            </a:pPr>
            <a:r>
              <a:rPr lang="en-US" sz="2400" b="1" dirty="0"/>
              <a:t>Key NOAA Rule:</a:t>
            </a:r>
          </a:p>
          <a:p>
            <a:pPr lvl="1" indent="-274320"/>
            <a:r>
              <a:rPr lang="en-US" sz="2400" dirty="0"/>
              <a:t>NOAA asserts denial if it retains final authority over the records</a:t>
            </a:r>
          </a:p>
          <a:p>
            <a:pPr lvl="1" indent="-274320"/>
            <a:r>
              <a:rPr lang="en-US" sz="2400" dirty="0"/>
              <a:t>Referred agencies assert denial for records they own</a:t>
            </a:r>
          </a:p>
          <a:p>
            <a:pPr marL="279400" indent="0">
              <a:buNone/>
            </a:pPr>
            <a:endParaRPr lang="en-US" sz="2400" dirty="0"/>
          </a:p>
          <a:p>
            <a:pPr marL="279400" indent="0">
              <a:buNone/>
            </a:pPr>
            <a:r>
              <a:rPr lang="en-US" sz="2400" b="1" dirty="0"/>
              <a:t>Example Scenarios:</a:t>
            </a:r>
          </a:p>
          <a:p>
            <a:pPr lvl="1" indent="-274320"/>
            <a:r>
              <a:rPr lang="en-US" sz="2400" dirty="0"/>
              <a:t>NOAA applies Exemption 3 for sensitive marine species data after consulting with the Department of the Interior</a:t>
            </a:r>
          </a:p>
          <a:p>
            <a:pPr lvl="1" indent="-274320"/>
            <a:r>
              <a:rPr lang="en-US" sz="2400" dirty="0"/>
              <a:t>A referral to the Navy results in them asserting Exemption 1 for national security</a:t>
            </a:r>
          </a:p>
        </p:txBody>
      </p:sp>
    </p:spTree>
    <p:extLst>
      <p:ext uri="{BB962C8B-B14F-4D97-AF65-F5344CB8AC3E}">
        <p14:creationId xmlns:p14="http://schemas.microsoft.com/office/powerpoint/2010/main" val="2664464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chemeClr val="dk1"/>
                </a:solidFill>
              </a:rPr>
              <a:t>When It Goes to Litigation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8077200" cy="4419599"/>
          </a:xfrm>
        </p:spPr>
        <p:txBody>
          <a:bodyPr/>
          <a:lstStyle/>
          <a:p>
            <a:pPr marL="279400" indent="0">
              <a:buNone/>
            </a:pPr>
            <a:r>
              <a:rPr lang="en-US" sz="2400" b="1" dirty="0"/>
              <a:t>Litigation Triggers:</a:t>
            </a:r>
          </a:p>
          <a:p>
            <a:pPr lvl="1" indent="-274320"/>
            <a:r>
              <a:rPr lang="en-US" sz="2400" dirty="0"/>
              <a:t>Failure to meet deadlines due to delays in consultation or referral</a:t>
            </a:r>
          </a:p>
          <a:p>
            <a:pPr lvl="1" indent="-274320"/>
            <a:r>
              <a:rPr lang="en-US" sz="2400" dirty="0"/>
              <a:t>Disagreement over exemptions (e.g., NOAA's application of Exemption 5)</a:t>
            </a:r>
          </a:p>
          <a:p>
            <a:pPr marL="279400" indent="0">
              <a:buNone/>
            </a:pPr>
            <a:r>
              <a:rPr lang="en-US" sz="2400" b="1" dirty="0"/>
              <a:t>NOAA’s Role in Litigation:</a:t>
            </a:r>
          </a:p>
          <a:p>
            <a:pPr lvl="1" indent="-274320"/>
            <a:r>
              <a:rPr lang="en-US" sz="2400" dirty="0"/>
              <a:t>Provide a clear administrative record of processing efforts</a:t>
            </a:r>
          </a:p>
          <a:p>
            <a:pPr lvl="1" indent="-274320"/>
            <a:r>
              <a:rPr lang="en-US" sz="2400" dirty="0"/>
              <a:t>Collaborate with NOAA legal counsel and referred/consulted agencies</a:t>
            </a:r>
          </a:p>
          <a:p>
            <a:pPr marL="279400" indent="0">
              <a:buNone/>
            </a:pPr>
            <a:r>
              <a:rPr lang="en-US" sz="2400" b="1" dirty="0"/>
              <a:t>Best Practices </a:t>
            </a:r>
            <a:r>
              <a:rPr lang="en-US" sz="2400" dirty="0"/>
              <a:t>- </a:t>
            </a:r>
            <a:r>
              <a:rPr lang="en-US" sz="2400" b="1" dirty="0">
                <a:solidFill>
                  <a:srgbClr val="FF0000"/>
                </a:solidFill>
              </a:rPr>
              <a:t>Be proactive! </a:t>
            </a:r>
            <a:r>
              <a:rPr lang="en-US" sz="2400" dirty="0"/>
              <a:t>NOAA should demonstrate good faith throughout the process </a:t>
            </a:r>
          </a:p>
        </p:txBody>
      </p:sp>
    </p:spTree>
    <p:extLst>
      <p:ext uri="{BB962C8B-B14F-4D97-AF65-F5344CB8AC3E}">
        <p14:creationId xmlns:p14="http://schemas.microsoft.com/office/powerpoint/2010/main" val="422961659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22040</TotalTime>
  <Words>529</Words>
  <Application>Microsoft Office PowerPoint</Application>
  <PresentationFormat>On-screen Show (4:3)</PresentationFormat>
  <Paragraphs>86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Custom Theme</vt:lpstr>
      <vt:lpstr>PowerPoint Presentation</vt:lpstr>
      <vt:lpstr>Overview</vt:lpstr>
      <vt:lpstr>Outline</vt:lpstr>
      <vt:lpstr>When is Consultation or Referral Required</vt:lpstr>
      <vt:lpstr>NOAA-Specific Case Studies</vt:lpstr>
      <vt:lpstr>Consultation vs. Referral</vt:lpstr>
      <vt:lpstr>What Happens if They Don’t Respond</vt:lpstr>
      <vt:lpstr>Who Asserts the Denial?</vt:lpstr>
      <vt:lpstr>When It Goes to Litigation</vt:lpstr>
      <vt:lpstr>Best Practices for NOAA FOIA Staff</vt:lpstr>
      <vt:lpstr>Conclusion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Lola M. Stith</cp:lastModifiedBy>
  <cp:revision>274</cp:revision>
  <dcterms:modified xsi:type="dcterms:W3CDTF">2025-01-14T12:59:26Z</dcterms:modified>
</cp:coreProperties>
</file>