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Lst>
  <p:notesMasterIdLst>
    <p:notesMasterId r:id="rId20"/>
  </p:notesMasterIdLst>
  <p:sldIdLst>
    <p:sldId id="256" r:id="rId2"/>
    <p:sldId id="257" r:id="rId3"/>
    <p:sldId id="258" r:id="rId4"/>
    <p:sldId id="305" r:id="rId5"/>
    <p:sldId id="353" r:id="rId6"/>
    <p:sldId id="354" r:id="rId7"/>
    <p:sldId id="355" r:id="rId8"/>
    <p:sldId id="356" r:id="rId9"/>
    <p:sldId id="357" r:id="rId10"/>
    <p:sldId id="358" r:id="rId11"/>
    <p:sldId id="336" r:id="rId12"/>
    <p:sldId id="359" r:id="rId13"/>
    <p:sldId id="360" r:id="rId14"/>
    <p:sldId id="308" r:id="rId15"/>
    <p:sldId id="361" r:id="rId16"/>
    <p:sldId id="362" r:id="rId17"/>
    <p:sldId id="363" r:id="rId18"/>
    <p:sldId id="282" r:id="rId19"/>
  </p:sldIdLst>
  <p:sldSz cx="9144000" cy="6858000" type="screen4x3"/>
  <p:notesSz cx="7010400" cy="9236075"/>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6" autoAdjust="0"/>
    <p:restoredTop sz="78870" autoAdjust="0"/>
  </p:normalViewPr>
  <p:slideViewPr>
    <p:cSldViewPr>
      <p:cViewPr varScale="1">
        <p:scale>
          <a:sx n="56" d="100"/>
          <a:sy n="56" d="100"/>
        </p:scale>
        <p:origin x="1806"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0" y="0"/>
            <a:ext cx="3040266" cy="462118"/>
          </a:xfrm>
          <a:prstGeom prst="rect">
            <a:avLst/>
          </a:prstGeom>
          <a:noFill/>
          <a:ln>
            <a:noFill/>
          </a:ln>
        </p:spPr>
        <p:txBody>
          <a:bodyPr lIns="91425" tIns="91425" rIns="91425" bIns="91425" anchor="t"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3" name="Shape 3"/>
          <p:cNvSpPr txBox="1">
            <a:spLocks noGrp="1"/>
          </p:cNvSpPr>
          <p:nvPr>
            <p:ph type="dt" idx="10"/>
          </p:nvPr>
        </p:nvSpPr>
        <p:spPr>
          <a:xfrm>
            <a:off x="3970132" y="0"/>
            <a:ext cx="3040266" cy="462118"/>
          </a:xfrm>
          <a:prstGeom prst="rect">
            <a:avLst/>
          </a:prstGeom>
          <a:noFill/>
          <a:ln>
            <a:noFill/>
          </a:ln>
        </p:spPr>
        <p:txBody>
          <a:bodyPr lIns="91425" tIns="91425" rIns="91425" bIns="91425" anchor="t" anchorCtr="0"/>
          <a:lstStyle>
            <a:lvl1pPr marL="0" marR="0" indent="0" algn="r"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4" name="Shape 4"/>
          <p:cNvSpPr>
            <a:spLocks noGrp="1" noRot="1" noChangeAspect="1"/>
          </p:cNvSpPr>
          <p:nvPr>
            <p:ph type="sldImg" idx="3"/>
          </p:nvPr>
        </p:nvSpPr>
        <p:spPr>
          <a:xfrm>
            <a:off x="1195387" y="692150"/>
            <a:ext cx="4619625" cy="3463924"/>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5" name="Shape 5"/>
          <p:cNvSpPr txBox="1">
            <a:spLocks noGrp="1"/>
          </p:cNvSpPr>
          <p:nvPr>
            <p:ph type="body" idx="1"/>
          </p:nvPr>
        </p:nvSpPr>
        <p:spPr>
          <a:xfrm>
            <a:off x="934720" y="4387767"/>
            <a:ext cx="5140958" cy="4155919"/>
          </a:xfrm>
          <a:prstGeom prst="rect">
            <a:avLst/>
          </a:prstGeom>
          <a:noFill/>
          <a:ln>
            <a:noFill/>
          </a:ln>
        </p:spPr>
        <p:txBody>
          <a:bodyPr lIns="91425" tIns="91425" rIns="91425" bIns="91425" anchor="ctr"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6" name="Shape 6"/>
          <p:cNvSpPr txBox="1">
            <a:spLocks noGrp="1"/>
          </p:cNvSpPr>
          <p:nvPr>
            <p:ph type="ftr" idx="11"/>
          </p:nvPr>
        </p:nvSpPr>
        <p:spPr>
          <a:xfrm>
            <a:off x="0" y="8773957"/>
            <a:ext cx="3040266" cy="462118"/>
          </a:xfrm>
          <a:prstGeom prst="rect">
            <a:avLst/>
          </a:prstGeom>
          <a:noFill/>
          <a:ln>
            <a:noFill/>
          </a:ln>
        </p:spPr>
        <p:txBody>
          <a:bodyPr lIns="91425" tIns="91425" rIns="91425" bIns="91425" anchor="b"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7" name="Shape 7"/>
          <p:cNvSpPr txBox="1">
            <a:spLocks noGrp="1"/>
          </p:cNvSpPr>
          <p:nvPr>
            <p:ph type="sldNum" idx="12"/>
          </p:nvPr>
        </p:nvSpPr>
        <p:spPr>
          <a:xfrm>
            <a:off x="3970132" y="8773957"/>
            <a:ext cx="3040266" cy="462118"/>
          </a:xfrm>
          <a:prstGeom prst="rect">
            <a:avLst/>
          </a:prstGeom>
          <a:noFill/>
          <a:ln>
            <a:noFill/>
          </a:ln>
        </p:spPr>
        <p:txBody>
          <a:bodyPr lIns="91425" tIns="91425" rIns="91425" bIns="91425" anchor="b" anchorCtr="0"/>
          <a:lstStyle>
            <a:lvl1pPr marL="0" marR="0" indent="0" algn="r"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Tree>
    <p:extLst>
      <p:ext uri="{BB962C8B-B14F-4D97-AF65-F5344CB8AC3E}">
        <p14:creationId xmlns:p14="http://schemas.microsoft.com/office/powerpoint/2010/main" val="1325625389"/>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Shape 103"/>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04" name="Shape 104"/>
          <p:cNvSpPr txBox="1">
            <a:spLocks noGrp="1"/>
          </p:cNvSpPr>
          <p:nvPr>
            <p:ph type="body" idx="1"/>
          </p:nvPr>
        </p:nvSpPr>
        <p:spPr>
          <a:xfrm>
            <a:off x="934720" y="4387767"/>
            <a:ext cx="5140958" cy="4155919"/>
          </a:xfrm>
          <a:prstGeom prst="rect">
            <a:avLst/>
          </a:prstGeom>
          <a:noFill/>
          <a:ln>
            <a:noFill/>
          </a:ln>
        </p:spPr>
        <p:txBody>
          <a:bodyPr lIns="92700" tIns="46350" rIns="92700" bIns="46350" anchor="t" anchorCtr="0">
            <a:noAutofit/>
          </a:bodyPr>
          <a:lstStyle/>
          <a:p>
            <a:pPr marL="0" marR="0" lvl="0" indent="0" algn="l" rtl="0">
              <a:spcBef>
                <a:spcPts val="0"/>
              </a:spcBef>
              <a:buSzPct val="25000"/>
              <a:buFont typeface="Arial"/>
              <a:buNone/>
            </a:pPr>
            <a:endParaRPr lang="en-US" sz="1800" dirty="0"/>
          </a:p>
        </p:txBody>
      </p:sp>
      <p:sp>
        <p:nvSpPr>
          <p:cNvPr id="105" name="Shape 105"/>
          <p:cNvSpPr txBox="1">
            <a:spLocks noGrp="1"/>
          </p:cNvSpPr>
          <p:nvPr>
            <p:ph type="sldNum" idx="12"/>
          </p:nvPr>
        </p:nvSpPr>
        <p:spPr>
          <a:xfrm>
            <a:off x="3970132" y="8773957"/>
            <a:ext cx="3040266" cy="462118"/>
          </a:xfrm>
          <a:prstGeom prst="rect">
            <a:avLst/>
          </a:prstGeom>
          <a:noFill/>
          <a:ln>
            <a:noFill/>
          </a:ln>
        </p:spPr>
        <p:txBody>
          <a:bodyPr lIns="92700" tIns="46350" rIns="92700" bIns="46350" anchor="b" anchorCtr="0">
            <a:noAutofit/>
          </a:bodyPr>
          <a:lstStyle/>
          <a:p>
            <a:pPr marL="0" marR="0" lvl="0" indent="0" algn="r" rtl="0">
              <a:spcBef>
                <a:spcPts val="0"/>
              </a:spcBef>
              <a:buSzPct val="25000"/>
              <a:buFont typeface="Arial"/>
              <a:buNone/>
            </a:pPr>
            <a:r>
              <a:rPr lang="en-US" sz="1200" b="0" i="0" u="none" strike="noStrike" cap="none" baseline="0">
                <a:latin typeface="Arial"/>
                <a:ea typeface="Arial"/>
                <a:cs typeface="Arial"/>
                <a:sym typeface="Arial"/>
              </a:rPr>
              <a:t>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5846684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4540497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6650657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42621542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dirty="0"/>
              <a:t>https://www.justice.gov/archives/oip/blog/foia-update-oip-guidance-discretionary-disclosure-and-exemption-4</a:t>
            </a:r>
          </a:p>
          <a:p>
            <a:endParaRPr lang="en-US" dirty="0"/>
          </a:p>
          <a:p>
            <a:r>
              <a:rPr lang="en-US" dirty="0"/>
              <a:t>Supreme Court case (Chrysler v. Brown) outlining the overlap of Exemption 4 and the Trade Secrets Act, which prohibits TSA releases imposes penalties if TSA material is disclosed.</a:t>
            </a:r>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2848181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9363974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5758985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8268344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Shape 187"/>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188" name="Shape 188"/>
          <p:cNvSpPr txBox="1">
            <a:spLocks noGrp="1"/>
          </p:cNvSpPr>
          <p:nvPr>
            <p:ph type="body" idx="1"/>
          </p:nvPr>
        </p:nvSpPr>
        <p:spPr>
          <a:xfrm>
            <a:off x="934720" y="4387767"/>
            <a:ext cx="5141100" cy="4155900"/>
          </a:xfrm>
          <a:prstGeom prst="rect">
            <a:avLst/>
          </a:prstGeom>
          <a:noFill/>
          <a:ln>
            <a:noFill/>
          </a:ln>
        </p:spPr>
        <p:txBody>
          <a:bodyPr lIns="91425" tIns="91425" rIns="91425" bIns="91425" anchor="ctr" anchorCtr="0">
            <a:noAutofit/>
          </a:bodyPr>
          <a:lstStyle/>
          <a:p>
            <a:pPr marL="0" marR="0" lvl="0" indent="0" algn="l" rtl="0">
              <a:spcBef>
                <a:spcPts val="0"/>
              </a:spcBef>
              <a:buClr>
                <a:srgbClr val="000000"/>
              </a:buClr>
              <a:buSzPct val="25000"/>
              <a:buFont typeface="Arial"/>
              <a:buNone/>
            </a:pPr>
            <a:endParaRPr lang="en-US" sz="1800" b="0" i="0" u="none" strike="noStrike" cap="none" baseline="0" dirty="0"/>
          </a:p>
        </p:txBody>
      </p:sp>
    </p:spTree>
    <p:extLst>
      <p:ext uri="{BB962C8B-B14F-4D97-AF65-F5344CB8AC3E}">
        <p14:creationId xmlns:p14="http://schemas.microsoft.com/office/powerpoint/2010/main" val="36885608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Shape 113"/>
          <p:cNvSpPr txBox="1">
            <a:spLocks noGrp="1"/>
          </p:cNvSpPr>
          <p:nvPr>
            <p:ph type="body" idx="1"/>
          </p:nvPr>
        </p:nvSpPr>
        <p:spPr>
          <a:xfrm>
            <a:off x="934720" y="4387767"/>
            <a:ext cx="5140958" cy="4155919"/>
          </a:xfrm>
          <a:prstGeom prst="rect">
            <a:avLst/>
          </a:prstGeom>
          <a:noFill/>
          <a:ln>
            <a:noFill/>
          </a:ln>
        </p:spPr>
        <p:txBody>
          <a:bodyPr lIns="91425" tIns="91425" rIns="91425" bIns="91425" anchor="ctr" anchorCtr="0">
            <a:noAutofit/>
          </a:bodyPr>
          <a:lstStyle/>
          <a:p>
            <a:endParaRPr/>
          </a:p>
        </p:txBody>
      </p:sp>
      <p:sp>
        <p:nvSpPr>
          <p:cNvPr id="114" name="Shape 114"/>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124" name="Shape 124"/>
          <p:cNvSpPr txBox="1">
            <a:spLocks noGrp="1"/>
          </p:cNvSpPr>
          <p:nvPr>
            <p:ph type="body" idx="1"/>
          </p:nvPr>
        </p:nvSpPr>
        <p:spPr>
          <a:xfrm>
            <a:off x="934720" y="4387767"/>
            <a:ext cx="5140958" cy="4155919"/>
          </a:xfrm>
          <a:prstGeom prst="rect">
            <a:avLst/>
          </a:prstGeom>
          <a:noFill/>
          <a:ln>
            <a:noFill/>
          </a:ln>
        </p:spPr>
        <p:txBody>
          <a:bodyPr lIns="92700" tIns="46350" rIns="92700" bIns="46350" anchor="t" anchorCtr="0">
            <a:noAutofit/>
          </a:bodyPr>
          <a:lstStyle/>
          <a:p>
            <a:endParaRPr lang="en-US" sz="1800" dirty="0"/>
          </a:p>
        </p:txBody>
      </p:sp>
      <p:sp>
        <p:nvSpPr>
          <p:cNvPr id="125" name="Shape 125"/>
          <p:cNvSpPr txBox="1">
            <a:spLocks noGrp="1"/>
          </p:cNvSpPr>
          <p:nvPr>
            <p:ph type="sldNum" idx="12"/>
          </p:nvPr>
        </p:nvSpPr>
        <p:spPr>
          <a:xfrm>
            <a:off x="3970132" y="8773957"/>
            <a:ext cx="3040266" cy="462118"/>
          </a:xfrm>
          <a:prstGeom prst="rect">
            <a:avLst/>
          </a:prstGeom>
          <a:noFill/>
          <a:ln>
            <a:noFill/>
          </a:ln>
        </p:spPr>
        <p:txBody>
          <a:bodyPr lIns="92700" tIns="46350" rIns="92700" bIns="46350" anchor="b" anchorCtr="0">
            <a:noAutofit/>
          </a:bodyPr>
          <a:lstStyle/>
          <a:p>
            <a:pPr marL="0" marR="0" lvl="0" indent="0" algn="r" rtl="0">
              <a:spcBef>
                <a:spcPts val="0"/>
              </a:spcBef>
              <a:buSzPct val="25000"/>
              <a:buFont typeface="Arial"/>
              <a:buNone/>
            </a:pPr>
            <a:r>
              <a:rPr lang="en-US" sz="1200" b="0" i="0" u="none" strike="noStrike" cap="none" baseline="0">
                <a:latin typeface="Arial"/>
                <a:ea typeface="Arial"/>
                <a:cs typeface="Arial"/>
                <a:sym typeface="Arial"/>
              </a:rPr>
              <a:t>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9961802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1451363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1749451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0656147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2538629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7457383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8"/>
        <p:cNvGrpSpPr/>
        <p:nvPr/>
      </p:nvGrpSpPr>
      <p:grpSpPr>
        <a:xfrm>
          <a:off x="0" y="0"/>
          <a:ext cx="0" cy="0"/>
          <a:chOff x="0" y="0"/>
          <a:chExt cx="0" cy="0"/>
        </a:xfrm>
      </p:grpSpPr>
      <p:sp>
        <p:nvSpPr>
          <p:cNvPr id="19" name="Shape 19"/>
          <p:cNvSpPr txBox="1">
            <a:spLocks noGrp="1"/>
          </p:cNvSpPr>
          <p:nvPr>
            <p:ph type="ctrTitle"/>
          </p:nvPr>
        </p:nvSpPr>
        <p:spPr>
          <a:xfrm>
            <a:off x="685800" y="2130425"/>
            <a:ext cx="7772400" cy="1470023"/>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chemeClr val="dk2"/>
              </a:buClr>
              <a:buFont typeface="Arial"/>
              <a:buNone/>
              <a:defRPr/>
            </a:lvl1pPr>
            <a:lvl2pPr marL="0" marR="0" indent="0" algn="l" rtl="0">
              <a:lnSpc>
                <a:spcPct val="100000"/>
              </a:lnSpc>
              <a:spcBef>
                <a:spcPts val="0"/>
              </a:spcBef>
              <a:spcAft>
                <a:spcPts val="0"/>
              </a:spcAft>
              <a:buClr>
                <a:schemeClr val="dk2"/>
              </a:buClr>
              <a:buFont typeface="Arial"/>
              <a:buNone/>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20" name="Shape 20"/>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indent="0" algn="ctr" rtl="0">
              <a:lnSpc>
                <a:spcPct val="100000"/>
              </a:lnSpc>
              <a:spcBef>
                <a:spcPts val="560"/>
              </a:spcBef>
              <a:spcAft>
                <a:spcPts val="0"/>
              </a:spcAft>
              <a:buClr>
                <a:schemeClr val="dk1"/>
              </a:buClr>
              <a:buFont typeface="Arial"/>
              <a:buNone/>
              <a:defRPr/>
            </a:lvl1pPr>
            <a:lvl2pPr marL="457200" marR="0" indent="0" algn="ctr" rtl="0">
              <a:lnSpc>
                <a:spcPct val="100000"/>
              </a:lnSpc>
              <a:spcBef>
                <a:spcPts val="480"/>
              </a:spcBef>
              <a:spcAft>
                <a:spcPts val="0"/>
              </a:spcAft>
              <a:buClr>
                <a:schemeClr val="dk1"/>
              </a:buClr>
              <a:buFont typeface="Arial"/>
              <a:buNone/>
              <a:defRPr/>
            </a:lvl2pPr>
            <a:lvl3pPr marL="914400" marR="0" indent="0" algn="ctr" rtl="0">
              <a:lnSpc>
                <a:spcPct val="100000"/>
              </a:lnSpc>
              <a:spcBef>
                <a:spcPts val="400"/>
              </a:spcBef>
              <a:spcAft>
                <a:spcPts val="0"/>
              </a:spcAft>
              <a:buClr>
                <a:schemeClr val="dk1"/>
              </a:buClr>
              <a:buFont typeface="Arial"/>
              <a:buNone/>
              <a:defRPr/>
            </a:lvl3pPr>
            <a:lvl4pPr marL="1371600" marR="0" indent="0" algn="ctr" rtl="0">
              <a:lnSpc>
                <a:spcPct val="100000"/>
              </a:lnSpc>
              <a:spcBef>
                <a:spcPts val="400"/>
              </a:spcBef>
              <a:spcAft>
                <a:spcPts val="0"/>
              </a:spcAft>
              <a:buClr>
                <a:schemeClr val="dk1"/>
              </a:buClr>
              <a:buFont typeface="Arial"/>
              <a:buNone/>
              <a:defRPr/>
            </a:lvl4pPr>
            <a:lvl5pPr marL="1828800" marR="0" indent="0" algn="ctr" rtl="0">
              <a:lnSpc>
                <a:spcPct val="100000"/>
              </a:lnSpc>
              <a:spcBef>
                <a:spcPts val="400"/>
              </a:spcBef>
              <a:spcAft>
                <a:spcPts val="0"/>
              </a:spcAft>
              <a:buClr>
                <a:schemeClr val="dk1"/>
              </a:buClr>
              <a:buFont typeface="Arial"/>
              <a:buNone/>
              <a:defRPr/>
            </a:lvl5pPr>
            <a:lvl6pPr marL="2286000" marR="0" indent="0" algn="ctr" rtl="0">
              <a:lnSpc>
                <a:spcPct val="100000"/>
              </a:lnSpc>
              <a:spcBef>
                <a:spcPts val="400"/>
              </a:spcBef>
              <a:spcAft>
                <a:spcPts val="0"/>
              </a:spcAft>
              <a:buClr>
                <a:schemeClr val="dk1"/>
              </a:buClr>
              <a:buFont typeface="Arial"/>
              <a:buNone/>
              <a:defRPr/>
            </a:lvl6pPr>
            <a:lvl7pPr marL="2743200" marR="0" indent="0" algn="ctr" rtl="0">
              <a:lnSpc>
                <a:spcPct val="100000"/>
              </a:lnSpc>
              <a:spcBef>
                <a:spcPts val="400"/>
              </a:spcBef>
              <a:spcAft>
                <a:spcPts val="0"/>
              </a:spcAft>
              <a:buClr>
                <a:schemeClr val="dk1"/>
              </a:buClr>
              <a:buFont typeface="Arial"/>
              <a:buNone/>
              <a:defRPr/>
            </a:lvl7pPr>
            <a:lvl8pPr marL="3200400" marR="0" indent="0" algn="ctr" rtl="0">
              <a:lnSpc>
                <a:spcPct val="100000"/>
              </a:lnSpc>
              <a:spcBef>
                <a:spcPts val="400"/>
              </a:spcBef>
              <a:spcAft>
                <a:spcPts val="0"/>
              </a:spcAft>
              <a:buClr>
                <a:schemeClr val="dk1"/>
              </a:buClr>
              <a:buFont typeface="Arial"/>
              <a:buNone/>
              <a:defRPr/>
            </a:lvl8pPr>
            <a:lvl9pPr marL="3657600" marR="0" indent="0" algn="ctr" rtl="0">
              <a:lnSpc>
                <a:spcPct val="100000"/>
              </a:lnSpc>
              <a:spcBef>
                <a:spcPts val="400"/>
              </a:spcBef>
              <a:spcAft>
                <a:spcPts val="0"/>
              </a:spcAft>
              <a:buClr>
                <a:schemeClr val="dk1"/>
              </a:buClr>
              <a:buFont typeface="Arial"/>
              <a:buNone/>
              <a:defRPr/>
            </a:lvl9pPr>
          </a:lstStyle>
          <a:p>
            <a:endParaRPr/>
          </a:p>
        </p:txBody>
      </p:sp>
      <p:sp>
        <p:nvSpPr>
          <p:cNvPr id="21" name="Shape 21"/>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2" name="Shape 2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3" name="Shape 23"/>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VERTICAL_TEXT">
    <p:spTree>
      <p:nvGrpSpPr>
        <p:cNvPr id="1" name="Shape 75"/>
        <p:cNvGrpSpPr/>
        <p:nvPr/>
      </p:nvGrpSpPr>
      <p:grpSpPr>
        <a:xfrm>
          <a:off x="0" y="0"/>
          <a:ext cx="0" cy="0"/>
          <a:chOff x="0" y="0"/>
          <a:chExt cx="0" cy="0"/>
        </a:xfrm>
      </p:grpSpPr>
      <p:sp>
        <p:nvSpPr>
          <p:cNvPr id="76" name="Shape 76"/>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77" name="Shape 77"/>
          <p:cNvSpPr txBox="1">
            <a:spLocks noGrp="1"/>
          </p:cNvSpPr>
          <p:nvPr>
            <p:ph type="body" idx="1"/>
          </p:nvPr>
        </p:nvSpPr>
        <p:spPr>
          <a:xfrm rot="5400000">
            <a:off x="2362198" y="0"/>
            <a:ext cx="4419599" cy="77724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78" name="Shape 78"/>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79" name="Shape 7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80" name="Shape 80"/>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_TITLE_AND_VERTICAL_TEXT">
    <p:spTree>
      <p:nvGrpSpPr>
        <p:cNvPr id="1" name="Shape 81"/>
        <p:cNvGrpSpPr/>
        <p:nvPr/>
      </p:nvGrpSpPr>
      <p:grpSpPr>
        <a:xfrm>
          <a:off x="0" y="0"/>
          <a:ext cx="0" cy="0"/>
          <a:chOff x="0" y="0"/>
          <a:chExt cx="0" cy="0"/>
        </a:xfrm>
      </p:grpSpPr>
      <p:sp>
        <p:nvSpPr>
          <p:cNvPr id="82" name="Shape 82"/>
          <p:cNvSpPr txBox="1">
            <a:spLocks noGrp="1"/>
          </p:cNvSpPr>
          <p:nvPr>
            <p:ph type="title"/>
          </p:nvPr>
        </p:nvSpPr>
        <p:spPr>
          <a:xfrm rot="5400000">
            <a:off x="4552949" y="2190750"/>
            <a:ext cx="5867400" cy="19431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83" name="Shape 83"/>
          <p:cNvSpPr txBox="1">
            <a:spLocks noGrp="1"/>
          </p:cNvSpPr>
          <p:nvPr>
            <p:ph type="body" idx="1"/>
          </p:nvPr>
        </p:nvSpPr>
        <p:spPr>
          <a:xfrm rot="5400000">
            <a:off x="590548" y="323850"/>
            <a:ext cx="5867400" cy="56769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84" name="Shape 8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85" name="Shape 8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86" name="Shape 8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OBJECT_ONLY">
    <p:spTree>
      <p:nvGrpSpPr>
        <p:cNvPr id="1" name="Shape 87"/>
        <p:cNvGrpSpPr/>
        <p:nvPr/>
      </p:nvGrpSpPr>
      <p:grpSpPr>
        <a:xfrm>
          <a:off x="0" y="0"/>
          <a:ext cx="0" cy="0"/>
          <a:chOff x="0" y="0"/>
          <a:chExt cx="0" cy="0"/>
        </a:xfrm>
      </p:grpSpPr>
      <p:sp>
        <p:nvSpPr>
          <p:cNvPr id="88" name="Shape 88"/>
          <p:cNvSpPr txBox="1">
            <a:spLocks noGrp="1"/>
          </p:cNvSpPr>
          <p:nvPr>
            <p:ph type="body" idx="1"/>
          </p:nvPr>
        </p:nvSpPr>
        <p:spPr>
          <a:xfrm>
            <a:off x="685800" y="228600"/>
            <a:ext cx="7772400" cy="58674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89" name="Shape 89"/>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0" name="Shape 90"/>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1" name="Shape 91"/>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ABLE">
    <p:spTree>
      <p:nvGrpSpPr>
        <p:cNvPr id="1" name="Shape 92"/>
        <p:cNvGrpSpPr/>
        <p:nvPr/>
      </p:nvGrpSpPr>
      <p:grpSpPr>
        <a:xfrm>
          <a:off x="0" y="0"/>
          <a:ext cx="0" cy="0"/>
          <a:chOff x="0" y="0"/>
          <a:chExt cx="0" cy="0"/>
        </a:xfrm>
      </p:grpSpPr>
      <p:sp>
        <p:nvSpPr>
          <p:cNvPr id="93" name="Shape 9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94" name="Shape 9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5" name="Shape 9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6" name="Shape 9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OBJECT">
    <p:spTree>
      <p:nvGrpSpPr>
        <p:cNvPr id="1" name="Shape 24"/>
        <p:cNvGrpSpPr/>
        <p:nvPr/>
      </p:nvGrpSpPr>
      <p:grpSpPr>
        <a:xfrm>
          <a:off x="0" y="0"/>
          <a:ext cx="0" cy="0"/>
          <a:chOff x="0" y="0"/>
          <a:chExt cx="0" cy="0"/>
        </a:xfrm>
      </p:grpSpPr>
      <p:sp>
        <p:nvSpPr>
          <p:cNvPr id="25" name="Shape 25"/>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26" name="Shape 26"/>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27" name="Shape 27"/>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8" name="Shape 28"/>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9" name="Shape 29"/>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_HEADER">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32" name="Shape 32"/>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33" name="Shape 33"/>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34" name="Shape 34"/>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35" name="Shape 35"/>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_OBJECTS">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38" name="Shape 38"/>
          <p:cNvSpPr txBox="1">
            <a:spLocks noGrp="1"/>
          </p:cNvSpPr>
          <p:nvPr>
            <p:ph type="body" idx="1"/>
          </p:nvPr>
        </p:nvSpPr>
        <p:spPr>
          <a:xfrm>
            <a:off x="685800" y="1676400"/>
            <a:ext cx="3809998" cy="4419599"/>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39" name="Shape 39"/>
          <p:cNvSpPr txBox="1">
            <a:spLocks noGrp="1"/>
          </p:cNvSpPr>
          <p:nvPr>
            <p:ph type="body" idx="2"/>
          </p:nvPr>
        </p:nvSpPr>
        <p:spPr>
          <a:xfrm>
            <a:off x="4648200" y="1676400"/>
            <a:ext cx="3809998" cy="4419599"/>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0" name="Shape 40"/>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41" name="Shape 41"/>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42" name="Shape 42"/>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TWO_OBJECTS_WITH_TEXT">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5" name="Shape 45"/>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46" name="Shape 46"/>
          <p:cNvSpPr txBox="1">
            <a:spLocks noGrp="1"/>
          </p:cNvSpPr>
          <p:nvPr>
            <p:ph type="body" idx="2"/>
          </p:nvPr>
        </p:nvSpPr>
        <p:spPr>
          <a:xfrm>
            <a:off x="457200" y="2174875"/>
            <a:ext cx="4040187" cy="3951286"/>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7" name="Shape 47"/>
          <p:cNvSpPr txBox="1">
            <a:spLocks noGrp="1"/>
          </p:cNvSpPr>
          <p:nvPr>
            <p:ph type="body" idx="3"/>
          </p:nvPr>
        </p:nvSpPr>
        <p:spPr>
          <a:xfrm>
            <a:off x="4645025" y="1535112"/>
            <a:ext cx="4041773" cy="639762"/>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48" name="Shape 48"/>
          <p:cNvSpPr txBox="1">
            <a:spLocks noGrp="1"/>
          </p:cNvSpPr>
          <p:nvPr>
            <p:ph type="body" idx="4"/>
          </p:nvPr>
        </p:nvSpPr>
        <p:spPr>
          <a:xfrm>
            <a:off x="4645025" y="2174875"/>
            <a:ext cx="4041773" cy="3951286"/>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9" name="Shape 49"/>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0" name="Shape 50"/>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1" name="Shape 51"/>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52"/>
        <p:cNvGrpSpPr/>
        <p:nvPr/>
      </p:nvGrpSpPr>
      <p:grpSpPr>
        <a:xfrm>
          <a:off x="0" y="0"/>
          <a:ext cx="0" cy="0"/>
          <a:chOff x="0" y="0"/>
          <a:chExt cx="0" cy="0"/>
        </a:xfrm>
      </p:grpSpPr>
      <p:sp>
        <p:nvSpPr>
          <p:cNvPr id="53" name="Shape 5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54" name="Shape 5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5" name="Shape 5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6" name="Shape 5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7"/>
        <p:cNvGrpSpPr/>
        <p:nvPr/>
      </p:nvGrpSpPr>
      <p:grpSpPr>
        <a:xfrm>
          <a:off x="0" y="0"/>
          <a:ext cx="0" cy="0"/>
          <a:chOff x="0" y="0"/>
          <a:chExt cx="0" cy="0"/>
        </a:xfrm>
      </p:grpSpPr>
      <p:sp>
        <p:nvSpPr>
          <p:cNvPr id="58" name="Shape 58"/>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9" name="Shape 5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60" name="Shape 60"/>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OBJECT_WITH_CAPTION_TEX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73050"/>
            <a:ext cx="3008313" cy="1162048"/>
          </a:xfrm>
          <a:prstGeom prst="rect">
            <a:avLst/>
          </a:prstGeom>
          <a:noFill/>
          <a:ln>
            <a:noFill/>
          </a:ln>
        </p:spPr>
        <p:txBody>
          <a:bodyPr lIns="91425" tIns="91425" rIns="91425" bIns="91425" anchor="b"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63" name="Shape 63"/>
          <p:cNvSpPr txBox="1">
            <a:spLocks noGrp="1"/>
          </p:cNvSpPr>
          <p:nvPr>
            <p:ph type="body" idx="1"/>
          </p:nvPr>
        </p:nvSpPr>
        <p:spPr>
          <a:xfrm>
            <a:off x="3575050" y="273050"/>
            <a:ext cx="5111750" cy="5853111"/>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64" name="Shape 64"/>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65" name="Shape 65"/>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66" name="Shape 66"/>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67" name="Shape 67"/>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_WITH_CAPTION_TEXT">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1792288" y="4800600"/>
            <a:ext cx="5486399" cy="566736"/>
          </a:xfrm>
          <a:prstGeom prst="rect">
            <a:avLst/>
          </a:prstGeom>
          <a:noFill/>
          <a:ln>
            <a:noFill/>
          </a:ln>
        </p:spPr>
        <p:txBody>
          <a:bodyPr lIns="91425" tIns="91425" rIns="91425" bIns="91425" anchor="b"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70" name="Shape 70"/>
          <p:cNvSpPr>
            <a:spLocks noGrp="1"/>
          </p:cNvSpPr>
          <p:nvPr>
            <p:ph type="pic" idx="2"/>
          </p:nvPr>
        </p:nvSpPr>
        <p:spPr>
          <a:xfrm>
            <a:off x="1792288" y="612775"/>
            <a:ext cx="5486399" cy="4114800"/>
          </a:xfrm>
          <a:prstGeom prst="rect">
            <a:avLst/>
          </a:prstGeom>
          <a:noFill/>
          <a:ln>
            <a:noFill/>
          </a:ln>
        </p:spPr>
      </p:sp>
      <p:sp>
        <p:nvSpPr>
          <p:cNvPr id="71" name="Shape 71"/>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72" name="Shape 72"/>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73" name="Shape 73"/>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74" name="Shape 74"/>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
        <p:cNvGrpSpPr/>
        <p:nvPr/>
      </p:nvGrpSpPr>
      <p:grpSpPr>
        <a:xfrm>
          <a:off x="0" y="0"/>
          <a:ext cx="0" cy="0"/>
          <a:chOff x="0" y="0"/>
          <a:chExt cx="0" cy="0"/>
        </a:xfrm>
      </p:grpSpPr>
      <p:sp>
        <p:nvSpPr>
          <p:cNvPr id="9" name="Shape 9"/>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chemeClr val="dk2"/>
              </a:buClr>
              <a:buFont typeface="Arial"/>
              <a:buNone/>
              <a:defRPr/>
            </a:lvl1pPr>
            <a:lvl2pPr marL="0" marR="0" indent="0" algn="l" rtl="0">
              <a:lnSpc>
                <a:spcPct val="100000"/>
              </a:lnSpc>
              <a:spcBef>
                <a:spcPts val="0"/>
              </a:spcBef>
              <a:spcAft>
                <a:spcPts val="0"/>
              </a:spcAft>
              <a:buClr>
                <a:schemeClr val="dk2"/>
              </a:buClr>
              <a:buFont typeface="Arial"/>
              <a:buNone/>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10" name="Shape 10"/>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lstStyle>
            <a:lvl1pPr marL="342900" marR="0" indent="-63500" algn="l" rtl="0">
              <a:lnSpc>
                <a:spcPct val="100000"/>
              </a:lnSpc>
              <a:spcBef>
                <a:spcPts val="560"/>
              </a:spcBef>
              <a:spcAft>
                <a:spcPts val="0"/>
              </a:spcAft>
              <a:buClr>
                <a:schemeClr val="dk1"/>
              </a:buClr>
              <a:buFont typeface="Arial"/>
              <a:buChar char="•"/>
              <a:defRPr/>
            </a:lvl1pPr>
            <a:lvl2pPr marL="742950" marR="0" indent="-44450" algn="l" rtl="0">
              <a:lnSpc>
                <a:spcPct val="100000"/>
              </a:lnSpc>
              <a:spcBef>
                <a:spcPts val="480"/>
              </a:spcBef>
              <a:spcAft>
                <a:spcPts val="0"/>
              </a:spcAft>
              <a:buClr>
                <a:schemeClr val="dk1"/>
              </a:buClr>
              <a:buFont typeface="Arial"/>
              <a:buChar char="•"/>
              <a:defRPr/>
            </a:lvl2pPr>
            <a:lvl3pPr marL="1143000" marR="0" indent="-25400" algn="l" rtl="0">
              <a:lnSpc>
                <a:spcPct val="100000"/>
              </a:lnSpc>
              <a:spcBef>
                <a:spcPts val="400"/>
              </a:spcBef>
              <a:spcAft>
                <a:spcPts val="0"/>
              </a:spcAft>
              <a:buClr>
                <a:schemeClr val="dk1"/>
              </a:buClr>
              <a:buFont typeface="Arial"/>
              <a:buChar char="•"/>
              <a:defRPr/>
            </a:lvl3pPr>
            <a:lvl4pPr marL="1600200" marR="0" indent="-25400" algn="l" rtl="0">
              <a:lnSpc>
                <a:spcPct val="100000"/>
              </a:lnSpc>
              <a:spcBef>
                <a:spcPts val="400"/>
              </a:spcBef>
              <a:spcAft>
                <a:spcPts val="0"/>
              </a:spcAft>
              <a:buClr>
                <a:schemeClr val="dk1"/>
              </a:buClr>
              <a:buFont typeface="Arial"/>
              <a:buChar char="•"/>
              <a:defRPr/>
            </a:lvl4pPr>
            <a:lvl5pPr marL="2057400" marR="0" indent="-25400" algn="l" rtl="0">
              <a:lnSpc>
                <a:spcPct val="100000"/>
              </a:lnSpc>
              <a:spcBef>
                <a:spcPts val="400"/>
              </a:spcBef>
              <a:spcAft>
                <a:spcPts val="0"/>
              </a:spcAft>
              <a:buClr>
                <a:schemeClr val="dk1"/>
              </a:buClr>
              <a:buFont typeface="Arial"/>
              <a:buChar char="•"/>
              <a:defRPr/>
            </a:lvl5pPr>
            <a:lvl6pPr marL="2514600" marR="0" indent="-25400" algn="l" rtl="0">
              <a:lnSpc>
                <a:spcPct val="100000"/>
              </a:lnSpc>
              <a:spcBef>
                <a:spcPts val="400"/>
              </a:spcBef>
              <a:spcAft>
                <a:spcPts val="0"/>
              </a:spcAft>
              <a:buClr>
                <a:schemeClr val="dk1"/>
              </a:buClr>
              <a:buFont typeface="Arial"/>
              <a:buChar char="•"/>
              <a:defRPr/>
            </a:lvl6pPr>
            <a:lvl7pPr marL="2971800" marR="0" indent="-25400" algn="l" rtl="0">
              <a:lnSpc>
                <a:spcPct val="100000"/>
              </a:lnSpc>
              <a:spcBef>
                <a:spcPts val="400"/>
              </a:spcBef>
              <a:spcAft>
                <a:spcPts val="0"/>
              </a:spcAft>
              <a:buClr>
                <a:schemeClr val="dk1"/>
              </a:buClr>
              <a:buFont typeface="Arial"/>
              <a:buChar char="•"/>
              <a:defRPr/>
            </a:lvl7pPr>
            <a:lvl8pPr marL="3429000" marR="0" indent="-25400" algn="l" rtl="0">
              <a:lnSpc>
                <a:spcPct val="100000"/>
              </a:lnSpc>
              <a:spcBef>
                <a:spcPts val="400"/>
              </a:spcBef>
              <a:spcAft>
                <a:spcPts val="0"/>
              </a:spcAft>
              <a:buClr>
                <a:schemeClr val="dk1"/>
              </a:buClr>
              <a:buFont typeface="Arial"/>
              <a:buChar char="•"/>
              <a:defRPr/>
            </a:lvl8pPr>
            <a:lvl9pPr marL="3886200" marR="0" indent="-25400" algn="l" rtl="0">
              <a:lnSpc>
                <a:spcPct val="100000"/>
              </a:lnSpc>
              <a:spcBef>
                <a:spcPts val="400"/>
              </a:spcBef>
              <a:spcAft>
                <a:spcPts val="0"/>
              </a:spcAft>
              <a:buClr>
                <a:schemeClr val="dk1"/>
              </a:buClr>
              <a:buFont typeface="Arial"/>
              <a:buChar char="•"/>
              <a:defRPr/>
            </a:lvl9pPr>
          </a:lstStyle>
          <a:p>
            <a:endParaRPr/>
          </a:p>
        </p:txBody>
      </p:sp>
      <p:sp>
        <p:nvSpPr>
          <p:cNvPr id="11" name="Shape 11"/>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12" name="Shape 1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13" name="Shape 13"/>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cxnSp>
        <p:nvCxnSpPr>
          <p:cNvPr id="14" name="Shape 14"/>
          <p:cNvCxnSpPr/>
          <p:nvPr/>
        </p:nvCxnSpPr>
        <p:spPr>
          <a:xfrm>
            <a:off x="228600" y="1524000"/>
            <a:ext cx="8686800" cy="0"/>
          </a:xfrm>
          <a:prstGeom prst="straightConnector1">
            <a:avLst/>
          </a:prstGeom>
          <a:noFill/>
          <a:ln w="57150" cap="flat">
            <a:solidFill>
              <a:srgbClr val="FF3300"/>
            </a:solidFill>
            <a:prstDash val="solid"/>
            <a:round/>
            <a:headEnd type="none" w="med" len="med"/>
            <a:tailEnd type="none" w="med" len="med"/>
          </a:ln>
        </p:spPr>
      </p:cxnSp>
      <p:pic>
        <p:nvPicPr>
          <p:cNvPr id="15" name="Shape 15"/>
          <p:cNvPicPr preferRelativeResize="0"/>
          <p:nvPr/>
        </p:nvPicPr>
        <p:blipFill>
          <a:blip r:embed="rId15"/>
          <a:stretch>
            <a:fillRect/>
          </a:stretch>
        </p:blipFill>
        <p:spPr>
          <a:xfrm>
            <a:off x="228600" y="228600"/>
            <a:ext cx="1176338" cy="1177923"/>
          </a:xfrm>
          <a:prstGeom prst="rect">
            <a:avLst/>
          </a:prstGeom>
        </p:spPr>
      </p:pic>
      <p:pic>
        <p:nvPicPr>
          <p:cNvPr id="16" name="Shape 16"/>
          <p:cNvPicPr preferRelativeResize="0"/>
          <p:nvPr/>
        </p:nvPicPr>
        <p:blipFill>
          <a:blip r:embed="rId16"/>
          <a:stretch>
            <a:fillRect/>
          </a:stretch>
        </p:blipFill>
        <p:spPr>
          <a:xfrm>
            <a:off x="7696200" y="228600"/>
            <a:ext cx="1219198" cy="1212848"/>
          </a:xfrm>
          <a:prstGeom prst="rect">
            <a:avLst/>
          </a:prstGeom>
        </p:spPr>
      </p:pic>
      <p:sp>
        <p:nvSpPr>
          <p:cNvPr id="17" name="Shape 17"/>
          <p:cNvSpPr txBox="1"/>
          <p:nvPr/>
        </p:nvSpPr>
        <p:spPr>
          <a:xfrm rot="-2700000">
            <a:off x="6248399" y="5105398"/>
            <a:ext cx="2895600" cy="701674"/>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DDDDDD"/>
              </a:buClr>
              <a:buSzPct val="25000"/>
              <a:buFont typeface="Times New Roman"/>
              <a:buNone/>
            </a:pPr>
            <a:r>
              <a:rPr lang="en-US" sz="4000" b="0" i="0" u="none" strike="noStrike" cap="none" baseline="0">
                <a:solidFill>
                  <a:srgbClr val="DDDDDD"/>
                </a:solidFill>
                <a:latin typeface="Times New Roman"/>
                <a:ea typeface="Times New Roman"/>
                <a:cs typeface="Times New Roman"/>
                <a:sym typeface="Times New Roman"/>
                <a:rtl val="0"/>
              </a:rPr>
              <a:t>    </a:t>
            </a: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Shape 98"/>
          <p:cNvSpPr txBox="1"/>
          <p:nvPr/>
        </p:nvSpPr>
        <p:spPr>
          <a:xfrm>
            <a:off x="713981" y="1600200"/>
            <a:ext cx="7992899" cy="2003400"/>
          </a:xfrm>
          <a:prstGeom prst="rect">
            <a:avLst/>
          </a:prstGeom>
          <a:noFill/>
          <a:ln>
            <a:noFill/>
          </a:ln>
        </p:spPr>
        <p:txBody>
          <a:bodyPr lIns="91425" tIns="45700" rIns="91425" bIns="45700" anchor="ctr" anchorCtr="0">
            <a:noAutofit/>
          </a:bodyPr>
          <a:lstStyle/>
          <a:p>
            <a:pPr lvl="0" algn="ctr">
              <a:buClr>
                <a:schemeClr val="dk2"/>
              </a:buClr>
              <a:buSzPct val="25000"/>
            </a:pPr>
            <a:r>
              <a:rPr lang="en-US" sz="3600" b="1" i="0" u="none" strike="noStrike" cap="none" baseline="0" dirty="0">
                <a:solidFill>
                  <a:schemeClr val="dk2"/>
                </a:solidFill>
                <a:latin typeface="Arial"/>
                <a:ea typeface="Arial"/>
                <a:cs typeface="Arial"/>
                <a:sym typeface="Arial"/>
                <a:rtl val="0"/>
              </a:rPr>
              <a:t>FOIA Processing Changes and Adaptation with New Administrations</a:t>
            </a:r>
            <a:endParaRPr lang="en-US" sz="3600" b="0" i="0" u="none" strike="noStrike" cap="none" baseline="0" dirty="0">
              <a:solidFill>
                <a:schemeClr val="dk2"/>
              </a:solidFill>
              <a:latin typeface="Arial"/>
              <a:ea typeface="Arial"/>
              <a:cs typeface="Arial"/>
              <a:sym typeface="Arial"/>
              <a:rtl val="0"/>
            </a:endParaRPr>
          </a:p>
        </p:txBody>
      </p:sp>
      <p:sp>
        <p:nvSpPr>
          <p:cNvPr id="99" name="Shape 99"/>
          <p:cNvSpPr txBox="1">
            <a:spLocks noGrp="1"/>
          </p:cNvSpPr>
          <p:nvPr>
            <p:ph type="subTitle" idx="1"/>
          </p:nvPr>
        </p:nvSpPr>
        <p:spPr>
          <a:xfrm>
            <a:off x="1461650" y="4059325"/>
            <a:ext cx="6400799" cy="838198"/>
          </a:xfrm>
          <a:prstGeom prst="rect">
            <a:avLst/>
          </a:prstGeom>
          <a:noFill/>
          <a:ln>
            <a:noFill/>
          </a:ln>
        </p:spPr>
        <p:txBody>
          <a:bodyPr lIns="91425" tIns="45700" rIns="91425" bIns="45700" anchor="t" anchorCtr="0">
            <a:noAutofit/>
          </a:bodyPr>
          <a:lstStyle/>
          <a:p>
            <a:r>
              <a:rPr lang="en-US" sz="2400" b="0" i="0" u="none" strike="noStrike" cap="none" baseline="0" dirty="0">
                <a:solidFill>
                  <a:schemeClr val="dk1"/>
                </a:solidFill>
                <a:latin typeface="Arial"/>
                <a:ea typeface="Arial"/>
                <a:cs typeface="Arial"/>
                <a:sym typeface="Arial"/>
                <a:rtl val="0"/>
              </a:rPr>
              <a:t>By</a:t>
            </a:r>
            <a:r>
              <a:rPr lang="en-US" sz="2400" b="0" i="0" u="none" strike="noStrike" cap="none" dirty="0">
                <a:solidFill>
                  <a:schemeClr val="dk1"/>
                </a:solidFill>
                <a:latin typeface="Arial"/>
                <a:ea typeface="Arial"/>
                <a:cs typeface="Arial"/>
                <a:sym typeface="Arial"/>
                <a:rtl val="0"/>
              </a:rPr>
              <a:t> Mark Graff, NOAA Bureau Chief Privacy Officer (BCPO), OCIO/CDO</a:t>
            </a:r>
          </a:p>
          <a:p>
            <a:r>
              <a:rPr lang="en-US" sz="2400" dirty="0">
                <a:solidFill>
                  <a:schemeClr val="dk1"/>
                </a:solidFill>
              </a:rPr>
              <a:t>January 16, 2025</a:t>
            </a:r>
            <a:endParaRPr lang="en-US" sz="2400" b="0" i="0" u="none" strike="noStrike" cap="none" baseline="0" dirty="0">
              <a:solidFill>
                <a:schemeClr val="dk1"/>
              </a:solidFill>
              <a:latin typeface="Arial"/>
              <a:ea typeface="Arial"/>
              <a:cs typeface="Arial"/>
              <a:sym typeface="Arial"/>
              <a:rtl val="0"/>
            </a:endParaRPr>
          </a:p>
        </p:txBody>
      </p:sp>
      <p:sp>
        <p:nvSpPr>
          <p:cNvPr id="100" name="Shape 100"/>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a:solidFill>
                  <a:schemeClr val="dk1"/>
                </a:solidFill>
                <a:latin typeface="Arial"/>
                <a:ea typeface="Arial"/>
                <a:cs typeface="Arial"/>
                <a:sym typeface="Arial"/>
                <a:rtl val="0"/>
              </a:rPr>
              <a:t> </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Foreseeable Harm</a:t>
            </a:r>
            <a:endParaRPr lang="en-US" b="1" dirty="0"/>
          </a:p>
        </p:txBody>
      </p:sp>
      <p:sp>
        <p:nvSpPr>
          <p:cNvPr id="3" name="Text Placeholder 2"/>
          <p:cNvSpPr>
            <a:spLocks noGrp="1"/>
          </p:cNvSpPr>
          <p:nvPr>
            <p:ph type="body" idx="1"/>
          </p:nvPr>
        </p:nvSpPr>
        <p:spPr>
          <a:xfrm>
            <a:off x="685800" y="1676400"/>
            <a:ext cx="8077200" cy="4419599"/>
          </a:xfrm>
        </p:spPr>
        <p:txBody>
          <a:bodyPr/>
          <a:lstStyle/>
          <a:p>
            <a:pPr marL="279400" indent="0">
              <a:buNone/>
            </a:pPr>
            <a:r>
              <a:rPr lang="en-US" sz="2400" dirty="0"/>
              <a:t>However, which of these foreseeable harms is sufficient to require withholding, or would require a “discretionary release” review by GC, can vary depending on the subjective interpretation of the harm necessary to meet the 2016 requirement.</a:t>
            </a:r>
          </a:p>
        </p:txBody>
      </p:sp>
    </p:spTree>
    <p:extLst>
      <p:ext uri="{BB962C8B-B14F-4D97-AF65-F5344CB8AC3E}">
        <p14:creationId xmlns:p14="http://schemas.microsoft.com/office/powerpoint/2010/main" val="32589257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a:solidFill>
                  <a:schemeClr val="dk1"/>
                </a:solidFill>
              </a:rPr>
              <a:t>GC Review</a:t>
            </a:r>
            <a:endParaRPr lang="en-US" b="1" dirty="0"/>
          </a:p>
        </p:txBody>
      </p:sp>
      <p:sp>
        <p:nvSpPr>
          <p:cNvPr id="3" name="Text Placeholder 2"/>
          <p:cNvSpPr>
            <a:spLocks noGrp="1"/>
          </p:cNvSpPr>
          <p:nvPr>
            <p:ph type="body" idx="1"/>
          </p:nvPr>
        </p:nvSpPr>
        <p:spPr/>
        <p:txBody>
          <a:bodyPr/>
          <a:lstStyle/>
          <a:p>
            <a:pPr marL="279400" indent="0">
              <a:buNone/>
            </a:pPr>
            <a:r>
              <a:rPr lang="en-US" sz="2400" dirty="0"/>
              <a:t>The review by GC is outlined by NAO 205-14. That NAO outlines the engagement from GC, as having the discretion to meet with FOIA Liaisons to review FOIA cases, provide legal advice on all the aspects of a case and guidance on how to determine foreseeable harm.  </a:t>
            </a:r>
          </a:p>
        </p:txBody>
      </p:sp>
    </p:spTree>
    <p:extLst>
      <p:ext uri="{BB962C8B-B14F-4D97-AF65-F5344CB8AC3E}">
        <p14:creationId xmlns:p14="http://schemas.microsoft.com/office/powerpoint/2010/main" val="15556077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a:solidFill>
                  <a:schemeClr val="dk1"/>
                </a:solidFill>
              </a:rPr>
              <a:t>GC Review</a:t>
            </a:r>
            <a:endParaRPr lang="en-US" b="1" dirty="0"/>
          </a:p>
        </p:txBody>
      </p:sp>
      <p:sp>
        <p:nvSpPr>
          <p:cNvPr id="3" name="Text Placeholder 2"/>
          <p:cNvSpPr>
            <a:spLocks noGrp="1"/>
          </p:cNvSpPr>
          <p:nvPr>
            <p:ph type="body" idx="1"/>
          </p:nvPr>
        </p:nvSpPr>
        <p:spPr/>
        <p:txBody>
          <a:bodyPr/>
          <a:lstStyle/>
          <a:p>
            <a:pPr marL="279400" indent="0">
              <a:buNone/>
            </a:pPr>
            <a:r>
              <a:rPr lang="en-US" sz="2400" dirty="0"/>
              <a:t>GC also determines, where appropriate, that consultation with DOC GC is needed, and to conduct legal review on FOIA policies, procedures, and guidance.  GC also maintains a list of FOIA litigation and provides legal review for FOIA litigation matters, or other cases “GC believes merit particular attention.”</a:t>
            </a:r>
          </a:p>
        </p:txBody>
      </p:sp>
      <p:pic>
        <p:nvPicPr>
          <p:cNvPr id="5" name="Picture 4">
            <a:extLst>
              <a:ext uri="{FF2B5EF4-FFF2-40B4-BE49-F238E27FC236}">
                <a16:creationId xmlns:a16="http://schemas.microsoft.com/office/drawing/2014/main" id="{E95AB9E8-96D9-4526-8828-49BDE893C423}"/>
              </a:ext>
            </a:extLst>
          </p:cNvPr>
          <p:cNvPicPr>
            <a:picLocks noChangeAspect="1"/>
          </p:cNvPicPr>
          <p:nvPr/>
        </p:nvPicPr>
        <p:blipFill>
          <a:blip r:embed="rId3"/>
          <a:stretch>
            <a:fillRect/>
          </a:stretch>
        </p:blipFill>
        <p:spPr>
          <a:xfrm>
            <a:off x="2971800" y="4203950"/>
            <a:ext cx="3962400" cy="2636797"/>
          </a:xfrm>
          <a:prstGeom prst="rect">
            <a:avLst/>
          </a:prstGeom>
        </p:spPr>
      </p:pic>
    </p:spTree>
    <p:extLst>
      <p:ext uri="{BB962C8B-B14F-4D97-AF65-F5344CB8AC3E}">
        <p14:creationId xmlns:p14="http://schemas.microsoft.com/office/powerpoint/2010/main" val="23540895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a:solidFill>
                  <a:schemeClr val="dk1"/>
                </a:solidFill>
              </a:rPr>
              <a:t>GC Review</a:t>
            </a:r>
            <a:endParaRPr lang="en-US" b="1" dirty="0"/>
          </a:p>
        </p:txBody>
      </p:sp>
      <p:sp>
        <p:nvSpPr>
          <p:cNvPr id="3" name="Text Placeholder 2"/>
          <p:cNvSpPr>
            <a:spLocks noGrp="1"/>
          </p:cNvSpPr>
          <p:nvPr>
            <p:ph type="body" idx="1"/>
          </p:nvPr>
        </p:nvSpPr>
        <p:spPr/>
        <p:txBody>
          <a:bodyPr/>
          <a:lstStyle/>
          <a:p>
            <a:pPr marL="279400" indent="0">
              <a:buNone/>
            </a:pPr>
            <a:r>
              <a:rPr lang="en-US" sz="2400" dirty="0"/>
              <a:t>As a result, with different administrations, the scope of engagement that GC determines, in their discretion, can vary as needed, to complete that role ranging from legal advice, foreseeable harm guidance, and policy review.</a:t>
            </a:r>
          </a:p>
        </p:txBody>
      </p:sp>
    </p:spTree>
    <p:extLst>
      <p:ext uri="{BB962C8B-B14F-4D97-AF65-F5344CB8AC3E}">
        <p14:creationId xmlns:p14="http://schemas.microsoft.com/office/powerpoint/2010/main" val="3814923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Discretionary Releases</a:t>
            </a:r>
            <a:endParaRPr lang="en-US" b="1" dirty="0"/>
          </a:p>
        </p:txBody>
      </p:sp>
      <p:sp>
        <p:nvSpPr>
          <p:cNvPr id="3" name="Text Placeholder 2"/>
          <p:cNvSpPr>
            <a:spLocks noGrp="1"/>
          </p:cNvSpPr>
          <p:nvPr>
            <p:ph type="body" idx="1"/>
          </p:nvPr>
        </p:nvSpPr>
        <p:spPr/>
        <p:txBody>
          <a:bodyPr/>
          <a:lstStyle/>
          <a:p>
            <a:pPr marL="279400" indent="0">
              <a:buNone/>
            </a:pPr>
            <a:r>
              <a:rPr lang="en-US" sz="2400" dirty="0"/>
              <a:t>First—there are only a select set of records that are subject to discretionary release.  Certain Exemptions are mandatory, and not eligible for discretionary release—including 1, 3, 4, 6, 7(C), 7(D), and 7(F) .  </a:t>
            </a:r>
          </a:p>
        </p:txBody>
      </p:sp>
    </p:spTree>
    <p:extLst>
      <p:ext uri="{BB962C8B-B14F-4D97-AF65-F5344CB8AC3E}">
        <p14:creationId xmlns:p14="http://schemas.microsoft.com/office/powerpoint/2010/main" val="34248652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Discretionary Releases</a:t>
            </a:r>
            <a:endParaRPr lang="en-US" b="1" dirty="0"/>
          </a:p>
        </p:txBody>
      </p:sp>
      <p:sp>
        <p:nvSpPr>
          <p:cNvPr id="3" name="Text Placeholder 2"/>
          <p:cNvSpPr>
            <a:spLocks noGrp="1"/>
          </p:cNvSpPr>
          <p:nvPr>
            <p:ph type="body" idx="1"/>
          </p:nvPr>
        </p:nvSpPr>
        <p:spPr/>
        <p:txBody>
          <a:bodyPr/>
          <a:lstStyle/>
          <a:p>
            <a:pPr marL="279400" indent="0">
              <a:buNone/>
            </a:pPr>
            <a:r>
              <a:rPr lang="en-US" sz="2400" dirty="0"/>
              <a:t>However, several Exemptions—particularly (b)(2) and (b)(5), are noted as being especially amenable to discretionary release.  These exemptions still may have foreseeable harm, but the agency can determine, in its discretion, that the public interest in the records is great enough to warrant release of the records.  </a:t>
            </a:r>
          </a:p>
        </p:txBody>
      </p:sp>
    </p:spTree>
    <p:extLst>
      <p:ext uri="{BB962C8B-B14F-4D97-AF65-F5344CB8AC3E}">
        <p14:creationId xmlns:p14="http://schemas.microsoft.com/office/powerpoint/2010/main" val="12319355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Discretionary Releases</a:t>
            </a:r>
            <a:endParaRPr lang="en-US" b="1" dirty="0"/>
          </a:p>
        </p:txBody>
      </p:sp>
      <p:sp>
        <p:nvSpPr>
          <p:cNvPr id="3" name="Text Placeholder 2"/>
          <p:cNvSpPr>
            <a:spLocks noGrp="1"/>
          </p:cNvSpPr>
          <p:nvPr>
            <p:ph type="body" idx="1"/>
          </p:nvPr>
        </p:nvSpPr>
        <p:spPr>
          <a:xfrm>
            <a:off x="304800" y="1676400"/>
            <a:ext cx="4495800" cy="4419599"/>
          </a:xfrm>
        </p:spPr>
        <p:txBody>
          <a:bodyPr/>
          <a:lstStyle/>
          <a:p>
            <a:pPr marL="279400" indent="0">
              <a:buNone/>
            </a:pPr>
            <a:r>
              <a:rPr lang="en-US" sz="2400" dirty="0"/>
              <a:t>The breadth of what the agency is willing to disclose can vary, as can the subject matter of what is prioritized for discretionary release, from administration to administration.</a:t>
            </a:r>
          </a:p>
          <a:p>
            <a:pPr marL="279400" indent="0">
              <a:buNone/>
            </a:pPr>
            <a:endParaRPr lang="en-US" sz="2400" dirty="0"/>
          </a:p>
        </p:txBody>
      </p:sp>
      <p:pic>
        <p:nvPicPr>
          <p:cNvPr id="4" name="Picture 3">
            <a:extLst>
              <a:ext uri="{FF2B5EF4-FFF2-40B4-BE49-F238E27FC236}">
                <a16:creationId xmlns:a16="http://schemas.microsoft.com/office/drawing/2014/main" id="{089E3D6A-2C4A-4550-9147-2EE737E8B3F1}"/>
              </a:ext>
            </a:extLst>
          </p:cNvPr>
          <p:cNvPicPr>
            <a:picLocks noChangeAspect="1"/>
          </p:cNvPicPr>
          <p:nvPr/>
        </p:nvPicPr>
        <p:blipFill>
          <a:blip r:embed="rId3"/>
          <a:stretch>
            <a:fillRect/>
          </a:stretch>
        </p:blipFill>
        <p:spPr>
          <a:xfrm>
            <a:off x="4968905" y="1697966"/>
            <a:ext cx="3900487" cy="4419599"/>
          </a:xfrm>
          <a:prstGeom prst="rect">
            <a:avLst/>
          </a:prstGeom>
        </p:spPr>
      </p:pic>
    </p:spTree>
    <p:extLst>
      <p:ext uri="{BB962C8B-B14F-4D97-AF65-F5344CB8AC3E}">
        <p14:creationId xmlns:p14="http://schemas.microsoft.com/office/powerpoint/2010/main" val="12605759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Discretionary Releases</a:t>
            </a:r>
            <a:endParaRPr lang="en-US" b="1" dirty="0"/>
          </a:p>
        </p:txBody>
      </p:sp>
      <p:sp>
        <p:nvSpPr>
          <p:cNvPr id="3" name="Text Placeholder 2"/>
          <p:cNvSpPr>
            <a:spLocks noGrp="1"/>
          </p:cNvSpPr>
          <p:nvPr>
            <p:ph type="body" idx="1"/>
          </p:nvPr>
        </p:nvSpPr>
        <p:spPr/>
        <p:txBody>
          <a:bodyPr/>
          <a:lstStyle/>
          <a:p>
            <a:pPr marL="279400" indent="0">
              <a:buNone/>
            </a:pPr>
            <a:r>
              <a:rPr lang="en-US" sz="2400" dirty="0"/>
              <a:t>Similarly—the interaction between GC review and discretionary release can itself vary.  Since 2018, NOAA has required GC review of discretionary releases of otherwise-exempt information.</a:t>
            </a:r>
          </a:p>
        </p:txBody>
      </p:sp>
      <p:pic>
        <p:nvPicPr>
          <p:cNvPr id="4" name="Picture 3">
            <a:extLst>
              <a:ext uri="{FF2B5EF4-FFF2-40B4-BE49-F238E27FC236}">
                <a16:creationId xmlns:a16="http://schemas.microsoft.com/office/drawing/2014/main" id="{96414BE5-1E06-4324-873D-4A80C94B775C}"/>
              </a:ext>
            </a:extLst>
          </p:cNvPr>
          <p:cNvPicPr>
            <a:picLocks noChangeAspect="1"/>
          </p:cNvPicPr>
          <p:nvPr/>
        </p:nvPicPr>
        <p:blipFill>
          <a:blip r:embed="rId3"/>
          <a:stretch>
            <a:fillRect/>
          </a:stretch>
        </p:blipFill>
        <p:spPr>
          <a:xfrm>
            <a:off x="1919287" y="3366375"/>
            <a:ext cx="5305425" cy="3263026"/>
          </a:xfrm>
          <a:prstGeom prst="rect">
            <a:avLst/>
          </a:prstGeom>
        </p:spPr>
      </p:pic>
    </p:spTree>
    <p:extLst>
      <p:ext uri="{BB962C8B-B14F-4D97-AF65-F5344CB8AC3E}">
        <p14:creationId xmlns:p14="http://schemas.microsoft.com/office/powerpoint/2010/main" val="26111760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Shape 18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baseline="0" dirty="0">
                <a:solidFill>
                  <a:schemeClr val="dk2"/>
                </a:solidFill>
                <a:latin typeface="Arial"/>
                <a:ea typeface="Arial"/>
                <a:cs typeface="Arial"/>
                <a:sym typeface="Arial"/>
                <a:rtl val="0"/>
              </a:rPr>
              <a:t>QUESTIONS?</a:t>
            </a:r>
          </a:p>
        </p:txBody>
      </p:sp>
      <p:sp>
        <p:nvSpPr>
          <p:cNvPr id="184" name="Shape 184"/>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noAutofit/>
          </a:bodyPr>
          <a:lstStyle/>
          <a:p>
            <a:pPr marL="279400" indent="0" algn="ctr">
              <a:buNone/>
            </a:pPr>
            <a:endParaRPr lang="en-US" sz="5400" b="1" dirty="0">
              <a:rtl val="0"/>
            </a:endParaRPr>
          </a:p>
          <a:p>
            <a:pPr marL="279400" indent="0" algn="ctr">
              <a:buNone/>
            </a:pPr>
            <a:endParaRPr lang="en-US" sz="5400" b="1" dirty="0"/>
          </a:p>
          <a:p>
            <a:pPr marL="279400" indent="0" algn="ctr">
              <a:buNone/>
            </a:pPr>
            <a:r>
              <a:rPr lang="en-US" sz="5400" b="1" dirty="0">
                <a:rtl val="0"/>
              </a:rPr>
              <a:t>QUESTIONS?</a:t>
            </a:r>
          </a:p>
        </p:txBody>
      </p:sp>
    </p:spTree>
    <p:extLst>
      <p:ext uri="{BB962C8B-B14F-4D97-AF65-F5344CB8AC3E}">
        <p14:creationId xmlns:p14="http://schemas.microsoft.com/office/powerpoint/2010/main" val="1467559740"/>
      </p:ext>
    </p:extLst>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Shape 107"/>
          <p:cNvSpPr txBox="1">
            <a:spLocks noGrp="1"/>
          </p:cNvSpPr>
          <p:nvPr>
            <p:ph type="title"/>
          </p:nvPr>
        </p:nvSpPr>
        <p:spPr>
          <a:xfrm>
            <a:off x="1447800" y="228600"/>
            <a:ext cx="6172199"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dirty="0">
                <a:solidFill>
                  <a:schemeClr val="dk2"/>
                </a:solidFill>
              </a:rPr>
              <a:t>Course Overview</a:t>
            </a:r>
            <a:endParaRPr lang="en-US" sz="3200" b="1" i="0" u="none" strike="noStrike" cap="none" baseline="0" dirty="0">
              <a:solidFill>
                <a:schemeClr val="dk2"/>
              </a:solidFill>
              <a:latin typeface="Arial"/>
              <a:ea typeface="Arial"/>
              <a:cs typeface="Arial"/>
              <a:sym typeface="Arial"/>
              <a:rtl val="0"/>
            </a:endParaRPr>
          </a:p>
        </p:txBody>
      </p:sp>
      <p:sp>
        <p:nvSpPr>
          <p:cNvPr id="108" name="Shape 108"/>
          <p:cNvSpPr txBox="1">
            <a:spLocks noGrp="1"/>
          </p:cNvSpPr>
          <p:nvPr>
            <p:ph type="body" idx="1"/>
          </p:nvPr>
        </p:nvSpPr>
        <p:spPr>
          <a:xfrm>
            <a:off x="762000" y="1777525"/>
            <a:ext cx="7772400" cy="4419599"/>
          </a:xfrm>
          <a:prstGeom prst="rect">
            <a:avLst/>
          </a:prstGeom>
          <a:noFill/>
          <a:ln>
            <a:noFill/>
          </a:ln>
        </p:spPr>
        <p:txBody>
          <a:bodyPr lIns="91425" tIns="45700" rIns="91425" bIns="45700" anchor="t" anchorCtr="0">
            <a:noAutofit/>
          </a:bodyPr>
          <a:lstStyle/>
          <a:p>
            <a:pPr marL="0" lvl="0" indent="0">
              <a:spcBef>
                <a:spcPts val="0"/>
              </a:spcBef>
              <a:buSzPct val="101190"/>
              <a:buNone/>
            </a:pPr>
            <a:r>
              <a:rPr lang="en-US" sz="2800" dirty="0">
                <a:solidFill>
                  <a:schemeClr val="dk1"/>
                </a:solidFill>
              </a:rPr>
              <a:t>This course will outline some of the differences in priority, practice, and approaches in FOIA processing that can be expected with changes in Administration.</a:t>
            </a:r>
            <a:endParaRPr lang="en-US" sz="2800" dirty="0">
              <a:solidFill>
                <a:schemeClr val="tx1"/>
              </a:solidFill>
            </a:endParaRPr>
          </a:p>
          <a:p>
            <a:pPr marL="0" lvl="0" indent="0">
              <a:spcBef>
                <a:spcPts val="0"/>
              </a:spcBef>
              <a:buSzPct val="101190"/>
              <a:buNone/>
            </a:pPr>
            <a:endParaRPr lang="en-US" sz="2800" b="1" dirty="0"/>
          </a:p>
          <a:p>
            <a:pPr marL="0" lvl="0" indent="0">
              <a:spcBef>
                <a:spcPts val="0"/>
              </a:spcBef>
              <a:buSzPct val="101190"/>
              <a:buNone/>
            </a:pPr>
            <a:endParaRPr lang="en-US" sz="2800" dirty="0"/>
          </a:p>
          <a:p>
            <a:pPr marL="0" lvl="0" indent="0">
              <a:spcBef>
                <a:spcPts val="0"/>
              </a:spcBef>
              <a:buSzPct val="101190"/>
              <a:buNone/>
            </a:pPr>
            <a:endParaRPr lang="en-US" sz="2800" b="1" dirty="0"/>
          </a:p>
        </p:txBody>
      </p:sp>
      <p:sp>
        <p:nvSpPr>
          <p:cNvPr id="110" name="Shape 110"/>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a:solidFill>
                  <a:schemeClr val="dk1"/>
                </a:solidFill>
                <a:latin typeface="Arial"/>
                <a:ea typeface="Arial"/>
                <a:cs typeface="Arial"/>
                <a:sym typeface="Arial"/>
                <a:rtl val="0"/>
              </a:rPr>
              <a:t> </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Shape 116"/>
          <p:cNvSpPr txBox="1">
            <a:spLocks noGrp="1"/>
          </p:cNvSpPr>
          <p:nvPr>
            <p:ph type="title"/>
          </p:nvPr>
        </p:nvSpPr>
        <p:spPr>
          <a:xfrm>
            <a:off x="1447800" y="228600"/>
            <a:ext cx="6172199"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600" b="1" dirty="0">
                <a:solidFill>
                  <a:schemeClr val="dk2"/>
                </a:solidFill>
              </a:rPr>
              <a:t>Course </a:t>
            </a:r>
            <a:r>
              <a:rPr lang="en-US" sz="3600" b="1" i="0" u="none" strike="noStrike" cap="none" baseline="0" dirty="0">
                <a:solidFill>
                  <a:schemeClr val="dk2"/>
                </a:solidFill>
                <a:latin typeface="Arial"/>
                <a:ea typeface="Arial"/>
                <a:cs typeface="Arial"/>
                <a:sym typeface="Arial"/>
                <a:rtl val="0"/>
              </a:rPr>
              <a:t>Outline</a:t>
            </a:r>
          </a:p>
        </p:txBody>
      </p:sp>
      <p:sp>
        <p:nvSpPr>
          <p:cNvPr id="117" name="Shape 117"/>
          <p:cNvSpPr txBox="1">
            <a:spLocks noGrp="1"/>
          </p:cNvSpPr>
          <p:nvPr>
            <p:ph type="body" idx="1"/>
          </p:nvPr>
        </p:nvSpPr>
        <p:spPr>
          <a:xfrm>
            <a:off x="152400" y="1828800"/>
            <a:ext cx="8634312" cy="3505199"/>
          </a:xfrm>
          <a:prstGeom prst="rect">
            <a:avLst/>
          </a:prstGeom>
          <a:noFill/>
          <a:ln>
            <a:noFill/>
          </a:ln>
        </p:spPr>
        <p:txBody>
          <a:bodyPr lIns="91425" tIns="45700" rIns="91425" bIns="45700" anchor="t" anchorCtr="0">
            <a:noAutofit/>
          </a:bodyPr>
          <a:lstStyle/>
          <a:p>
            <a:pPr marL="57150" indent="0">
              <a:buNone/>
            </a:pPr>
            <a:r>
              <a:rPr lang="en-US" sz="2400" b="1" i="0" u="none" strike="noStrike" cap="none" baseline="0" dirty="0">
                <a:solidFill>
                  <a:schemeClr val="dk1"/>
                </a:solidFill>
                <a:sym typeface="Arial"/>
                <a:rtl val="0"/>
              </a:rPr>
              <a:t>Primary Considerations</a:t>
            </a:r>
            <a:r>
              <a:rPr lang="en-US" sz="2400" i="0" u="none" strike="noStrike" cap="none" baseline="0" dirty="0">
                <a:solidFill>
                  <a:schemeClr val="dk1"/>
                </a:solidFill>
                <a:sym typeface="Arial"/>
                <a:rtl val="0"/>
              </a:rPr>
              <a:t>:</a:t>
            </a:r>
          </a:p>
          <a:p>
            <a:pPr marL="57150" indent="0">
              <a:buNone/>
            </a:pPr>
            <a:endParaRPr lang="en-US" sz="2400" dirty="0">
              <a:solidFill>
                <a:schemeClr val="dk1"/>
              </a:solidFill>
            </a:endParaRPr>
          </a:p>
          <a:p>
            <a:pPr marL="514350" indent="-457200">
              <a:buAutoNum type="arabicPeriod"/>
            </a:pPr>
            <a:r>
              <a:rPr lang="en-US" sz="2400" dirty="0">
                <a:solidFill>
                  <a:schemeClr val="dk1"/>
                </a:solidFill>
              </a:rPr>
              <a:t>Proactive Disclosures</a:t>
            </a:r>
            <a:endParaRPr lang="en-US" sz="2400" i="0" u="none" strike="noStrike" cap="none" baseline="0" dirty="0">
              <a:solidFill>
                <a:schemeClr val="dk1"/>
              </a:solidFill>
              <a:sym typeface="Arial"/>
              <a:rtl val="0"/>
            </a:endParaRPr>
          </a:p>
          <a:p>
            <a:pPr marL="514350" indent="-457200">
              <a:buAutoNum type="arabicPeriod"/>
            </a:pPr>
            <a:r>
              <a:rPr lang="en-US" sz="2400" dirty="0">
                <a:solidFill>
                  <a:schemeClr val="dk1"/>
                </a:solidFill>
              </a:rPr>
              <a:t>Foreseeable Harm</a:t>
            </a:r>
          </a:p>
          <a:p>
            <a:pPr marL="514350" indent="-457200">
              <a:buAutoNum type="arabicPeriod"/>
            </a:pPr>
            <a:r>
              <a:rPr lang="en-US" sz="2400" dirty="0">
                <a:solidFill>
                  <a:schemeClr val="dk1"/>
                </a:solidFill>
              </a:rPr>
              <a:t>GC Review</a:t>
            </a:r>
            <a:endParaRPr lang="en-US" sz="2400" i="0" u="none" strike="noStrike" cap="none" baseline="0" dirty="0">
              <a:solidFill>
                <a:schemeClr val="dk1"/>
              </a:solidFill>
              <a:sym typeface="Arial"/>
              <a:rtl val="0"/>
            </a:endParaRPr>
          </a:p>
          <a:p>
            <a:pPr marL="514350" indent="-457200">
              <a:buAutoNum type="arabicPeriod"/>
            </a:pPr>
            <a:r>
              <a:rPr lang="en-US" sz="2400" dirty="0">
                <a:solidFill>
                  <a:schemeClr val="dk1"/>
                </a:solidFill>
              </a:rPr>
              <a:t>Discretionary Releases</a:t>
            </a:r>
          </a:p>
          <a:p>
            <a:pPr marL="514350" indent="-457200">
              <a:buAutoNum type="arabicPeriod"/>
            </a:pPr>
            <a:r>
              <a:rPr lang="en-US" sz="2400" dirty="0">
                <a:solidFill>
                  <a:schemeClr val="dk1"/>
                </a:solidFill>
              </a:rPr>
              <a:t>Questions</a:t>
            </a:r>
          </a:p>
        </p:txBody>
      </p:sp>
      <p:sp>
        <p:nvSpPr>
          <p:cNvPr id="119" name="Shape 119"/>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a:solidFill>
                  <a:schemeClr val="dk1"/>
                </a:solidFill>
                <a:latin typeface="Arial"/>
                <a:ea typeface="Arial"/>
                <a:cs typeface="Arial"/>
                <a:sym typeface="Arial"/>
                <a:rtl val="0"/>
              </a:rPr>
              <a:t> </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Proactive Disclosures</a:t>
            </a:r>
            <a:endParaRPr lang="en-US" b="1" dirty="0"/>
          </a:p>
        </p:txBody>
      </p:sp>
      <p:sp>
        <p:nvSpPr>
          <p:cNvPr id="3" name="Text Placeholder 2"/>
          <p:cNvSpPr>
            <a:spLocks noGrp="1"/>
          </p:cNvSpPr>
          <p:nvPr>
            <p:ph type="body" idx="1"/>
          </p:nvPr>
        </p:nvSpPr>
        <p:spPr>
          <a:xfrm>
            <a:off x="685800" y="1676400"/>
            <a:ext cx="8077200" cy="4419599"/>
          </a:xfrm>
        </p:spPr>
        <p:txBody>
          <a:bodyPr/>
          <a:lstStyle/>
          <a:p>
            <a:pPr marL="279400" indent="0">
              <a:buNone/>
            </a:pPr>
            <a:r>
              <a:rPr lang="en-US" sz="2400" dirty="0"/>
              <a:t>Federal Agencies are required to make publicly available certain materials, including rules of procedure, organizational charts, general policy and interpretations of general applicability.</a:t>
            </a:r>
          </a:p>
          <a:p>
            <a:pPr marL="279400" indent="0">
              <a:buNone/>
            </a:pPr>
            <a:endParaRPr lang="en-US" sz="2400" dirty="0"/>
          </a:p>
          <a:p>
            <a:pPr marL="279400" indent="0">
              <a:buNone/>
            </a:pPr>
            <a:r>
              <a:rPr lang="en-US" sz="2400" dirty="0"/>
              <a:t>Most of these proactive disclosures are non-discretionary, in accordance with 5 USC 552(a)(2), and do not change from administration to administration.</a:t>
            </a:r>
          </a:p>
        </p:txBody>
      </p:sp>
    </p:spTree>
    <p:extLst>
      <p:ext uri="{BB962C8B-B14F-4D97-AF65-F5344CB8AC3E}">
        <p14:creationId xmlns:p14="http://schemas.microsoft.com/office/powerpoint/2010/main" val="2172735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Proactive Disclosures</a:t>
            </a:r>
            <a:endParaRPr lang="en-US" b="1" dirty="0"/>
          </a:p>
        </p:txBody>
      </p:sp>
      <p:sp>
        <p:nvSpPr>
          <p:cNvPr id="3" name="Text Placeholder 2"/>
          <p:cNvSpPr>
            <a:spLocks noGrp="1"/>
          </p:cNvSpPr>
          <p:nvPr>
            <p:ph type="body" idx="1"/>
          </p:nvPr>
        </p:nvSpPr>
        <p:spPr>
          <a:xfrm>
            <a:off x="-152400" y="1676400"/>
            <a:ext cx="5029200" cy="4800600"/>
          </a:xfrm>
        </p:spPr>
        <p:txBody>
          <a:bodyPr/>
          <a:lstStyle/>
          <a:p>
            <a:pPr marL="279400" indent="0">
              <a:buNone/>
            </a:pPr>
            <a:r>
              <a:rPr lang="en-US" sz="2400" dirty="0"/>
              <a:t>However, other proactive disclosures are discretionary, as they are subject to agency interpretation of whether or not the records “have become or are likely to become the subject of subsequent requests for substantially the same records.” (5 USC 552(a)(2)(D)).</a:t>
            </a:r>
          </a:p>
        </p:txBody>
      </p:sp>
      <p:pic>
        <p:nvPicPr>
          <p:cNvPr id="4" name="Picture 3">
            <a:extLst>
              <a:ext uri="{FF2B5EF4-FFF2-40B4-BE49-F238E27FC236}">
                <a16:creationId xmlns:a16="http://schemas.microsoft.com/office/drawing/2014/main" id="{65B7CAEA-0ECD-4C2E-9F19-A820CDFC43E8}"/>
              </a:ext>
            </a:extLst>
          </p:cNvPr>
          <p:cNvPicPr>
            <a:picLocks noChangeAspect="1"/>
          </p:cNvPicPr>
          <p:nvPr/>
        </p:nvPicPr>
        <p:blipFill>
          <a:blip r:embed="rId3"/>
          <a:stretch>
            <a:fillRect/>
          </a:stretch>
        </p:blipFill>
        <p:spPr>
          <a:xfrm>
            <a:off x="4863353" y="1903460"/>
            <a:ext cx="4096871" cy="3051080"/>
          </a:xfrm>
          <a:prstGeom prst="rect">
            <a:avLst/>
          </a:prstGeom>
        </p:spPr>
      </p:pic>
    </p:spTree>
    <p:extLst>
      <p:ext uri="{BB962C8B-B14F-4D97-AF65-F5344CB8AC3E}">
        <p14:creationId xmlns:p14="http://schemas.microsoft.com/office/powerpoint/2010/main" val="500195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Proactive Disclosures</a:t>
            </a:r>
            <a:endParaRPr lang="en-US" b="1" dirty="0"/>
          </a:p>
        </p:txBody>
      </p:sp>
      <p:sp>
        <p:nvSpPr>
          <p:cNvPr id="3" name="Text Placeholder 2"/>
          <p:cNvSpPr>
            <a:spLocks noGrp="1"/>
          </p:cNvSpPr>
          <p:nvPr>
            <p:ph type="body" idx="1"/>
          </p:nvPr>
        </p:nvSpPr>
        <p:spPr>
          <a:xfrm>
            <a:off x="685800" y="1676400"/>
            <a:ext cx="8077200" cy="4419599"/>
          </a:xfrm>
        </p:spPr>
        <p:txBody>
          <a:bodyPr/>
          <a:lstStyle/>
          <a:p>
            <a:pPr marL="279400" indent="0">
              <a:buNone/>
            </a:pPr>
            <a:r>
              <a:rPr lang="en-US" sz="2400" dirty="0"/>
              <a:t>As a result—there is often a significant change in the interpretation of what the agency determines have become or are likely to become the subject of subsequent requests, or in other words—what the agency determines is of significant public interest.</a:t>
            </a:r>
          </a:p>
        </p:txBody>
      </p:sp>
    </p:spTree>
    <p:extLst>
      <p:ext uri="{BB962C8B-B14F-4D97-AF65-F5344CB8AC3E}">
        <p14:creationId xmlns:p14="http://schemas.microsoft.com/office/powerpoint/2010/main" val="38830163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Foreseeable Harm</a:t>
            </a:r>
            <a:endParaRPr lang="en-US" b="1" dirty="0"/>
          </a:p>
        </p:txBody>
      </p:sp>
      <p:sp>
        <p:nvSpPr>
          <p:cNvPr id="3" name="Text Placeholder 2"/>
          <p:cNvSpPr>
            <a:spLocks noGrp="1"/>
          </p:cNvSpPr>
          <p:nvPr>
            <p:ph type="body" idx="1"/>
          </p:nvPr>
        </p:nvSpPr>
        <p:spPr>
          <a:xfrm>
            <a:off x="685800" y="1676400"/>
            <a:ext cx="8077200" cy="4419599"/>
          </a:xfrm>
        </p:spPr>
        <p:txBody>
          <a:bodyPr/>
          <a:lstStyle/>
          <a:p>
            <a:pPr marL="279400" indent="0">
              <a:buNone/>
            </a:pPr>
            <a:r>
              <a:rPr lang="en-US" sz="2400" dirty="0"/>
              <a:t>Ever since the 2016 FOIA Improvement Act, agencies are required to incorporate a determination of “foreseeable harm” prior to asserting an exemption.  As such, agencies are no longer allowed to claim an exemption merely because the have an exemption that could fit the fact scenario. (5 USC 552(a)(8)(</a:t>
            </a:r>
            <a:r>
              <a:rPr lang="en-US" sz="2400" dirty="0" err="1"/>
              <a:t>i</a:t>
            </a:r>
            <a:r>
              <a:rPr lang="en-US" sz="2400" dirty="0"/>
              <a:t>)(I)).  </a:t>
            </a:r>
          </a:p>
        </p:txBody>
      </p:sp>
      <p:pic>
        <p:nvPicPr>
          <p:cNvPr id="4" name="Picture 3">
            <a:extLst>
              <a:ext uri="{FF2B5EF4-FFF2-40B4-BE49-F238E27FC236}">
                <a16:creationId xmlns:a16="http://schemas.microsoft.com/office/drawing/2014/main" id="{B1F197B9-6DC9-4CC0-A103-845F5AD4FC35}"/>
              </a:ext>
            </a:extLst>
          </p:cNvPr>
          <p:cNvPicPr>
            <a:picLocks noChangeAspect="1"/>
          </p:cNvPicPr>
          <p:nvPr/>
        </p:nvPicPr>
        <p:blipFill rotWithShape="1">
          <a:blip r:embed="rId3"/>
          <a:srcRect l="37472" r="7046"/>
          <a:stretch/>
        </p:blipFill>
        <p:spPr>
          <a:xfrm>
            <a:off x="2362200" y="4422973"/>
            <a:ext cx="4419599" cy="2013769"/>
          </a:xfrm>
          <a:prstGeom prst="rect">
            <a:avLst/>
          </a:prstGeom>
        </p:spPr>
      </p:pic>
    </p:spTree>
    <p:extLst>
      <p:ext uri="{BB962C8B-B14F-4D97-AF65-F5344CB8AC3E}">
        <p14:creationId xmlns:p14="http://schemas.microsoft.com/office/powerpoint/2010/main" val="26644648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Foreseeable Harm</a:t>
            </a:r>
            <a:endParaRPr lang="en-US" b="1" dirty="0"/>
          </a:p>
        </p:txBody>
      </p:sp>
      <p:sp>
        <p:nvSpPr>
          <p:cNvPr id="3" name="Text Placeholder 2"/>
          <p:cNvSpPr>
            <a:spLocks noGrp="1"/>
          </p:cNvSpPr>
          <p:nvPr>
            <p:ph type="body" idx="1"/>
          </p:nvPr>
        </p:nvSpPr>
        <p:spPr>
          <a:xfrm>
            <a:off x="685800" y="1676400"/>
            <a:ext cx="8077200" cy="4419599"/>
          </a:xfrm>
        </p:spPr>
        <p:txBody>
          <a:bodyPr/>
          <a:lstStyle/>
          <a:p>
            <a:pPr marL="279400" indent="0">
              <a:buNone/>
            </a:pPr>
            <a:r>
              <a:rPr lang="en-US" sz="2400" dirty="0"/>
              <a:t>Although this principle has been used in practice since the Attorney General Janet Reno indicated that DOJ would not defend exemptions absent foreseeable harm—and then reiterated in the 2009 Attorney General Holder Memorandum on “openness”—the requirement was only codified in statute in 2016.  As such, there is minimal case law outlining what constitutes foreseeable harm.</a:t>
            </a:r>
          </a:p>
        </p:txBody>
      </p:sp>
    </p:spTree>
    <p:extLst>
      <p:ext uri="{BB962C8B-B14F-4D97-AF65-F5344CB8AC3E}">
        <p14:creationId xmlns:p14="http://schemas.microsoft.com/office/powerpoint/2010/main" val="4229616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Foreseeable Harm</a:t>
            </a:r>
            <a:endParaRPr lang="en-US" b="1" dirty="0"/>
          </a:p>
        </p:txBody>
      </p:sp>
      <p:sp>
        <p:nvSpPr>
          <p:cNvPr id="3" name="Text Placeholder 2"/>
          <p:cNvSpPr>
            <a:spLocks noGrp="1"/>
          </p:cNvSpPr>
          <p:nvPr>
            <p:ph type="body" idx="1"/>
          </p:nvPr>
        </p:nvSpPr>
        <p:spPr>
          <a:xfrm>
            <a:off x="685800" y="1676400"/>
            <a:ext cx="8077200" cy="4419599"/>
          </a:xfrm>
        </p:spPr>
        <p:txBody>
          <a:bodyPr/>
          <a:lstStyle/>
          <a:p>
            <a:pPr marL="279400" indent="0">
              <a:buNone/>
            </a:pPr>
            <a:r>
              <a:rPr lang="en-US" sz="2400" dirty="0"/>
              <a:t>In June, 2018, when the foreseeable harm standard was still in its infancy, NOAA outlined the factors that needed to be considered prior to releasing deliberative process privileged material, including:</a:t>
            </a:r>
          </a:p>
          <a:p>
            <a:pPr marL="279400" indent="0">
              <a:buNone/>
            </a:pPr>
            <a:r>
              <a:rPr lang="en-US" sz="2400" dirty="0"/>
              <a:t>-how old is the record?</a:t>
            </a:r>
          </a:p>
          <a:p>
            <a:pPr marL="279400" indent="0">
              <a:buNone/>
            </a:pPr>
            <a:r>
              <a:rPr lang="en-US" sz="2400" dirty="0"/>
              <a:t>-how sensitive is the decision-making process, such as peer reviews?</a:t>
            </a:r>
          </a:p>
          <a:p>
            <a:pPr marL="279400" indent="0">
              <a:buNone/>
            </a:pPr>
            <a:r>
              <a:rPr lang="en-US" sz="2400" dirty="0"/>
              <a:t>-how significant would the “chilling effect” be that results from disclosure?</a:t>
            </a:r>
          </a:p>
          <a:p>
            <a:pPr marL="279400" indent="0">
              <a:buNone/>
            </a:pPr>
            <a:r>
              <a:rPr lang="en-US" sz="2400" dirty="0"/>
              <a:t>-what future decisions would be jeopardized if the records were released?</a:t>
            </a:r>
          </a:p>
        </p:txBody>
      </p:sp>
    </p:spTree>
    <p:extLst>
      <p:ext uri="{BB962C8B-B14F-4D97-AF65-F5344CB8AC3E}">
        <p14:creationId xmlns:p14="http://schemas.microsoft.com/office/powerpoint/2010/main" val="4190291740"/>
      </p:ext>
    </p:extLst>
  </p:cSld>
  <p:clrMapOvr>
    <a:masterClrMapping/>
  </p:clrMapOvr>
</p:sld>
</file>

<file path=ppt/theme/theme1.xml><?xml version="1.0" encoding="utf-8"?>
<a:theme xmlns:a="http://schemas.openxmlformats.org/drawingml/2006/main" name="Custom Theme">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21958</TotalTime>
  <Words>882</Words>
  <Application>Microsoft Office PowerPoint</Application>
  <PresentationFormat>On-screen Show (4:3)</PresentationFormat>
  <Paragraphs>60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Times New Roman</vt:lpstr>
      <vt:lpstr>Custom Theme</vt:lpstr>
      <vt:lpstr>PowerPoint Presentation</vt:lpstr>
      <vt:lpstr>Course Overview</vt:lpstr>
      <vt:lpstr>Course Outline</vt:lpstr>
      <vt:lpstr>Proactive Disclosures</vt:lpstr>
      <vt:lpstr>Proactive Disclosures</vt:lpstr>
      <vt:lpstr>Proactive Disclosures</vt:lpstr>
      <vt:lpstr>Foreseeable Harm</vt:lpstr>
      <vt:lpstr>Foreseeable Harm</vt:lpstr>
      <vt:lpstr>Foreseeable Harm</vt:lpstr>
      <vt:lpstr>Foreseeable Harm</vt:lpstr>
      <vt:lpstr>GC Review</vt:lpstr>
      <vt:lpstr>GC Review</vt:lpstr>
      <vt:lpstr>GC Review</vt:lpstr>
      <vt:lpstr>Discretionary Releases</vt:lpstr>
      <vt:lpstr>Discretionary Releases</vt:lpstr>
      <vt:lpstr>Discretionary Releases</vt:lpstr>
      <vt:lpstr>Discretionary Releases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Brabson</dc:creator>
  <cp:lastModifiedBy>Mark Graff</cp:lastModifiedBy>
  <cp:revision>264</cp:revision>
  <dcterms:modified xsi:type="dcterms:W3CDTF">2025-01-12T01:37:57Z</dcterms:modified>
</cp:coreProperties>
</file>