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7004050" cy="9290050"/>
  <p:embeddedFontLst>
    <p:embeddedFont>
      <p:font typeface="Limelight"/>
      <p:regular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melight-regular.fntdata"/><Relationship Id="rId21" Type="http://schemas.openxmlformats.org/officeDocument/2006/relationships/slide" Target="slides/slide16.xml"/><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1250" cy="3482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0405" y="4412774"/>
            <a:ext cx="5603240" cy="4180523"/>
          </a:xfrm>
          <a:prstGeom prst="rect">
            <a:avLst/>
          </a:prstGeom>
          <a:noFill/>
          <a:ln>
            <a:noFill/>
          </a:ln>
        </p:spPr>
        <p:txBody>
          <a:bodyPr anchorCtr="0" anchor="t" bIns="93075" lIns="93075" spcFirstLastPara="1" rIns="93075" wrap="square" tIns="9307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e682933e4d_0_16: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p:spPr>
      </p:sp>
      <p:sp>
        <p:nvSpPr>
          <p:cNvPr id="34" name="Google Shape;34;g2e682933e4d_0_16:notes"/>
          <p:cNvSpPr txBox="1"/>
          <p:nvPr>
            <p:ph idx="1" type="body"/>
          </p:nvPr>
        </p:nvSpPr>
        <p:spPr>
          <a:xfrm>
            <a:off x="700405" y="4412774"/>
            <a:ext cx="5603100" cy="4180500"/>
          </a:xfrm>
          <a:prstGeom prst="rect">
            <a:avLst/>
          </a:prstGeom>
        </p:spPr>
        <p:txBody>
          <a:bodyPr anchorCtr="0" anchor="t" bIns="93075" lIns="93075" spcFirstLastPara="1" rIns="93075" wrap="square" tIns="93075">
            <a:noAutofit/>
          </a:bodyPr>
          <a:lstStyle/>
          <a:p>
            <a:pPr indent="0" lvl="0" marL="0" rtl="0" algn="l">
              <a:lnSpc>
                <a:spcPct val="115000"/>
              </a:lnSpc>
              <a:spcBef>
                <a:spcPts val="1222"/>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1 [Title Slide] - ALINA &amp;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222"/>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Good afternoon everyone.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are so excited to be with you today, and very grateful for the opportunity.</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Introduce Alina:</a:t>
            </a:r>
            <a:endParaRPr b="1" sz="1400">
              <a:solidFill>
                <a:schemeClr val="dk1"/>
              </a:solidFill>
              <a:latin typeface="Merriweather"/>
              <a:ea typeface="Merriweather"/>
              <a:cs typeface="Merriweather"/>
              <a:sym typeface="Merriweather"/>
            </a:endParaRPr>
          </a:p>
          <a:p>
            <a:pPr indent="-292100" lvl="1" marL="914400" rtl="0" algn="l">
              <a:lnSpc>
                <a:spcPct val="100000"/>
              </a:lnSpc>
              <a:spcBef>
                <a:spcPts val="1000"/>
              </a:spcBef>
              <a:spcAft>
                <a:spcPts val="0"/>
              </a:spcAft>
              <a:buClr>
                <a:schemeClr val="dk1"/>
              </a:buClr>
              <a:buSzPts val="1000"/>
              <a:buFont typeface="Merriweather"/>
              <a:buChar char="❏"/>
            </a:pPr>
            <a:r>
              <a:rPr b="1" lang="en" sz="1400">
                <a:solidFill>
                  <a:schemeClr val="dk1"/>
                </a:solidFill>
                <a:latin typeface="Merriweather"/>
                <a:ea typeface="Merriweather"/>
                <a:cs typeface="Merriweather"/>
                <a:sym typeface="Merriweather"/>
              </a:rPr>
              <a:t>I would like to thank Toni Fuentes and Tammy Hickey - and of course Joo Chung - for the kind invitation to come and speak with you today.</a:t>
            </a:r>
            <a:endParaRPr b="1" sz="1400">
              <a:solidFill>
                <a:schemeClr val="dk1"/>
              </a:solidFill>
              <a:latin typeface="Merriweather"/>
              <a:ea typeface="Merriweather"/>
              <a:cs typeface="Merriweather"/>
              <a:sym typeface="Merriweather"/>
            </a:endParaRPr>
          </a:p>
          <a:p>
            <a:pPr indent="-292100" lvl="1" marL="914400" rtl="0" algn="l">
              <a:lnSpc>
                <a:spcPct val="100000"/>
              </a:lnSpc>
              <a:spcBef>
                <a:spcPts val="1000"/>
              </a:spcBef>
              <a:spcAft>
                <a:spcPts val="0"/>
              </a:spcAft>
              <a:buClr>
                <a:schemeClr val="dk1"/>
              </a:buClr>
              <a:buSzPts val="1000"/>
              <a:buFont typeface="Merriweather"/>
              <a:buChar char="❏"/>
            </a:pPr>
            <a:r>
              <a:rPr b="1" lang="en" sz="1400">
                <a:solidFill>
                  <a:schemeClr val="dk1"/>
                </a:solidFill>
                <a:latin typeface="Merriweather"/>
                <a:ea typeface="Merriweather"/>
                <a:cs typeface="Merriweather"/>
                <a:sym typeface="Merriweather"/>
              </a:rPr>
              <a:t>For those of you who don’t know me, I am Alina Semo; I was appointed by the former Archivist of the United States David Ferriero as the Director of the Office of Government Information Services - or OGIS - in December 2016.</a:t>
            </a:r>
            <a:endParaRPr b="1" sz="1400">
              <a:solidFill>
                <a:schemeClr val="dk1"/>
              </a:solidFill>
              <a:latin typeface="Merriweather"/>
              <a:ea typeface="Merriweather"/>
              <a:cs typeface="Merriweather"/>
              <a:sym typeface="Merriweather"/>
            </a:endParaRPr>
          </a:p>
          <a:p>
            <a:pPr indent="-292100" lvl="1" marL="914400" rtl="0" algn="l">
              <a:lnSpc>
                <a:spcPct val="100000"/>
              </a:lnSpc>
              <a:spcBef>
                <a:spcPts val="1000"/>
              </a:spcBef>
              <a:spcAft>
                <a:spcPts val="0"/>
              </a:spcAft>
              <a:buClr>
                <a:schemeClr val="dk1"/>
              </a:buClr>
              <a:buSzPts val="1000"/>
              <a:buFont typeface="Merriweather"/>
              <a:buChar char="❏"/>
            </a:pPr>
            <a:r>
              <a:rPr b="1" lang="en" sz="1400">
                <a:solidFill>
                  <a:schemeClr val="dk1"/>
                </a:solidFill>
                <a:latin typeface="Merriweather"/>
                <a:ea typeface="Merriweather"/>
                <a:cs typeface="Merriweather"/>
                <a:sym typeface="Merriweather"/>
              </a:rPr>
              <a:t>I have a fairly long history of working in FOIA, reaching all the way back to a stint as a law clerk in what was then called the Office of Information and Privacy at the U.S. Department of Justice. Somehow throughout my career I have not been able to escape FOIA for very long: I handled FOIA litigations as an attorney in the Federal Programs Branch at the Department of Justice. After 9/11, I also set up the team that handles FOIA litigation at the FBI and continued to work on FOIA cases as the Director of Litigation at the National Archives prior to my current position.</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Introduce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Today, we want to introduce you to our office—who we are, why we exist, and how we work—and share with you some insight into our processes.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Before we get started, a show of hands, please: how many of you are or function as your agency or component’s FOIA Public Liaison? [Discuss results].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How many of you have interacted with OGIS before? [Discuss results]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hope you’ll leave here today with an understanding of the work we do -- how it fits with the work you do -- and how we can work together to make FOIA better!</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hopefully after today, any apprehension about contacting OGIS, or us </a:t>
            </a:r>
            <a:r>
              <a:rPr b="1" lang="en" sz="1400">
                <a:solidFill>
                  <a:schemeClr val="dk1"/>
                </a:solidFill>
                <a:latin typeface="Merriweather"/>
                <a:ea typeface="Merriweather"/>
                <a:cs typeface="Merriweather"/>
                <a:sym typeface="Merriweather"/>
              </a:rPr>
              <a:t>contacting</a:t>
            </a:r>
            <a:r>
              <a:rPr b="1" lang="en" sz="1400">
                <a:solidFill>
                  <a:schemeClr val="dk1"/>
                </a:solidFill>
                <a:latin typeface="Merriweather"/>
                <a:ea typeface="Merriweather"/>
                <a:cs typeface="Merriweather"/>
                <a:sym typeface="Merriweather"/>
              </a:rPr>
              <a:t> you about a FOIA request, will be gone!</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c4278cde1_1_261: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dc4278cde1_1_261: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11 [Resolving FOIA Disputes]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OGIS’s mediation team does a lot of ombuds work, meeting the requester where they are in the FOIA process—which may start before they even file a FOIA request—and helping to guide them through the process by answering their questions and addressing any concerns.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we will provide some common examples in just a minute.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Rather than engaging through face to face mediation processes—where the parties sit around a table to discuss the dispute—we engage more using shuttle diplomacy where we convey issues, concerns, and responses between the parties.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Because of the Administrative Dispute Resolution Act (ADRA) which requires a certain level of confidentiality, we do not pass to agencies any materials the requester provides, unless we have the requester’s express consent to do so.</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Similarly, we keep communications we have with agencies confidential, and will respect your desire to not have certain information conveyed to the requester.</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have had some agencies say to us, “Look, we will tell you information about what was withheld so you understand, but we don’t want the requester to know this.”  And that helps us, and we respect that!</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It is also common practice for us to pass our letter or language we intend on using by the agency before it is finalized to ensure we have captured the agency’s position correctly.  This gives the agency another opportunity to clarify their position.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Our goal is to increase understanding between the parties to reach a mutually agreeable solution.</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It’s important to note that engaging with OGIS’s dispute resolution process is voluntary, and the agency is within its right to decline to participate.</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c5f2eabaa_0_132: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dc5f2eabaa_0_132: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12 [Do NOT ask Agencies To]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To be super clear, when OGIS contacts an agency, we are not asking it to do anything that is against the FOIA statute, or their regulations.  This means that we will not ask agencies to prioritize one request before others or finish processing a request by a certain deadline.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do not intend to be, nor do we want to be a “squeaky wheel”.</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do not want an agency to provide special treatment to one request or requester, just because OGIS is reaching out.</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also do not ask agencies to re-do work post-appeal.  We are not asking that agencies conduct a second (or third, or more) search, nor to re-review hundreds of pages with exemptions.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But we may ask how you interpreted the request, or what databases were searched, or about the balancing test or foreseeable harm that was considered.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are looking for clarity on how the agency processed a FOIA so that we can explain it to the requester.</a:t>
            </a:r>
            <a:endParaRPr b="1">
              <a:latin typeface="Merriweather"/>
              <a:ea typeface="Merriweather"/>
              <a:cs typeface="Merriweather"/>
              <a:sym typeface="Merriweathe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c4278cde1_1_108: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dc4278cde1_1_108: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13 [What Does OGIS’s Help Looks Like]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Here are some of the concerns requesters bring to us: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Requesters will contact us saying, “I am looking for my immigration records…” or “I am looking for service records…”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 will explain they need to make a request for the records sought, and we will provide reference materials that can help.</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also utilize—and pass to requesters—the reference materials agencies post to their websites to provide directions.  So whatever influence you have over your agency’s website content, please look it over it to help the requesters, yourself, and also OGIS!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Even though OGIS cannot assist with requests made under the Privacy Act (the substance of requests, if you will), we will try to help with process issues. Also, not all requests for first party records are processed under the Privacy Act, or they are processed under both statutes, so we do have a role with those requests.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The FOIA process can be very confusing, even for seasoned requesters.  And it may not be obvious that OGIS is an independent office, so many requesters come to OGIS saying, “I am writing to appeal the agency’s decision to withhold records.”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explain that we are independent and neutral, the importance of an administrative appeal and point them to the next step.</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sometimes that next step is redirecting them to another agency that might have the records they need.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may hear, “The agency denied my fee waiver request, and told me I owe fees for search and duplication, but I don’t know what that means,” or agencies may tell us “We asked the requester about the request to determine the fee category, and haven’t received a response.”</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can explain to requesters what fee categories are, why they are important, and the difference between fee categories and fee waivers.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frequently hear from requesters: “I asked for records about myself and they withheld information from </a:t>
            </a:r>
            <a:r>
              <a:rPr b="1" i="1" lang="en" sz="1400">
                <a:solidFill>
                  <a:schemeClr val="dk1"/>
                </a:solidFill>
                <a:latin typeface="Merriweather"/>
                <a:ea typeface="Merriweather"/>
                <a:cs typeface="Merriweather"/>
                <a:sym typeface="Merriweather"/>
              </a:rPr>
              <a:t>*my*</a:t>
            </a:r>
            <a:r>
              <a:rPr b="1" lang="en" sz="1400">
                <a:solidFill>
                  <a:schemeClr val="dk1"/>
                </a:solidFill>
                <a:latin typeface="Merriweather"/>
                <a:ea typeface="Merriweather"/>
                <a:cs typeface="Merriweather"/>
                <a:sym typeface="Merriweather"/>
              </a:rPr>
              <a:t> records.”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explain how agencies (and courts!) apply Exemption 6 (and Exemption 7(C)), and try to simplify the agency’s responsibility to conduct the balancing test.</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This isn’t a negative reflection of agency’s response—agency responses often do have this information in it.  It just might have a little too much legal information for a requester to understand, but more importantly if OGIS can simplify and explain this, we are validating the agency’s response and passively saying “the agency hasn’t done anything wrong here.”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Many requesters contact us saying something along the lines of, “I submitted a FOIA request 3 months ago, but I haven’t received a response to my FOIA.”</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encourage the requester to contact the agency for an EDC, and when appropriate, suggest they discuss the request to to reduce the scope and possibly get into a faster processing queue.</a:t>
            </a:r>
            <a:endParaRPr b="1">
              <a:latin typeface="Merriweather"/>
              <a:ea typeface="Merriweather"/>
              <a:cs typeface="Merriweather"/>
              <a:sym typeface="Merriweathe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7140e07cb_0_0:notes"/>
          <p:cNvSpPr/>
          <p:nvPr>
            <p:ph idx="2" type="sldImg"/>
          </p:nvPr>
        </p:nvSpPr>
        <p:spPr>
          <a:xfrm>
            <a:off x="389114" y="696754"/>
            <a:ext cx="6225900" cy="3483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e7140e07cb_0_0:notes"/>
          <p:cNvSpPr txBox="1"/>
          <p:nvPr>
            <p:ph idx="1" type="body"/>
          </p:nvPr>
        </p:nvSpPr>
        <p:spPr>
          <a:xfrm>
            <a:off x="700405" y="4412774"/>
            <a:ext cx="5603100" cy="4180500"/>
          </a:xfrm>
          <a:prstGeom prst="rect">
            <a:avLst/>
          </a:prstGeom>
          <a:noFill/>
          <a:ln>
            <a:noFill/>
          </a:ln>
        </p:spPr>
        <p:txBody>
          <a:bodyPr anchorCtr="0" anchor="t" bIns="93200" lIns="93200" spcFirstLastPara="1" rIns="93200" wrap="square" tIns="93200">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14 [Customer Experience and Service]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have seen that as agencies get more and more incoming requests and backlogs are generally growing, that agencies have mandates to clear the backlog.  A (hopefully, unintended) consequence to this is that customer service becomes a less or a non-existent priority for agencies.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But we would say that especially with growing backlogs, customer experience and customer service is even more important.  We encourage you to consider the requester in all aspects in which the requester is engaging with the agency.</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Customer experience refers to the whole customer journey and beyond, from the moment they look for information on how to file a FOIA to resolution of the FOIA request.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Customer service is about assisting the customer with a particular need in a specific circumstance.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[Discuss OGIS’s experience with customer experience journey mapping.]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This slide has some of the avenues you can provide good customer service.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First, look critically at the information on your website: how clearly written and presented is the website. Can a requester find and easily search your Reading Library to see if the records they want are already released? Does the website explain the FOIA process, requirements for submitting a perfected request, and contact information for the agency’s FOIA office?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Is OGIS’s information on there (and if it is, please ensure our fax number has been removed!)</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Similarly, are letters written in plain language?  Is the information in the letter accurate, does it convey all of the information the requester needs to understand where they are in the process, next steps and how to communicate if they have a question?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Are phone lines and emails monitored?  Does your component have a mechanism to respond to phone calls, voicemail messages, and emails?  Is your component responding to inquiries in a timely and reasonable manner?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Is contact information for FPLs, processing staff, or other FOIA Requester Service Centers complete and updated on FOIA.gov?</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Did you know it was the agency’s responsibility to updated information of FOIA.gov.  If you need help with that, contact DOJ OIP!</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2e46aa0d0_0_60: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f2e46aa0d0_0_60:notes"/>
          <p:cNvSpPr txBox="1"/>
          <p:nvPr>
            <p:ph idx="1" type="body"/>
          </p:nvPr>
        </p:nvSpPr>
        <p:spPr>
          <a:xfrm>
            <a:off x="700405" y="4412774"/>
            <a:ext cx="5603100" cy="4180500"/>
          </a:xfrm>
          <a:prstGeom prst="rect">
            <a:avLst/>
          </a:prstGeom>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15 [Communication]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It’s commonly said that the key to any good relationship is communication.  This is true for relationships between FOIA processing staff and requesters.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Really good communication can help lift the veil of this mysterious FOIA process.  They submit their request, it goes into this process that they don’t know or understand—or sometimes a black hole never to be seen again—and they may not get all of the information they requested or expected.  But communicating with requesters allows them to have even a little insight into the process which makes them have ownership and then they have a vested interest in having the FOIA (process) be successful.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there are lots of opportunities to communicate with requesters, passively and actively!</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Written correspondence is important, and protects the agency, but it’s not the only way to communicate with requesters.  Sometimes having conversations on the phone is much more productive—and quicker.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In written responses: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recommend that agencies include at least a paraphrasing of the subject of the request.  This can help the requester feel understood, and that the agency is clear about the records they are trying to locate.</a:t>
            </a:r>
            <a:endParaRPr b="1" sz="1400">
              <a:solidFill>
                <a:schemeClr val="dk1"/>
              </a:solidFill>
              <a:latin typeface="Merriweather"/>
              <a:ea typeface="Merriweather"/>
              <a:cs typeface="Merriweather"/>
              <a:sym typeface="Merriweather"/>
            </a:endParaRPr>
          </a:p>
          <a:p>
            <a:pPr indent="-317500" lvl="2" marL="13716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As much as possible, we encourage including information about the search parameters, the quantity of responsive records (e.g.: x-number of pages or documents, or 2 terabytes of data), and other metrics (such as, “5 pages are withheld pursuant to this FOIA exemption.”)</a:t>
            </a:r>
            <a:endParaRPr b="1" sz="1400">
              <a:solidFill>
                <a:schemeClr val="dk1"/>
              </a:solidFill>
              <a:latin typeface="Merriweather"/>
              <a:ea typeface="Merriweather"/>
              <a:cs typeface="Merriweather"/>
              <a:sym typeface="Merriweather"/>
            </a:endParaRPr>
          </a:p>
          <a:p>
            <a:pPr indent="-317500" lvl="2" marL="13716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Remember, requesters cannot narrow or prioritize their request, if they have no idea what was found, or how much.  Requesters need information about the search and responsive records to make informed decisions, but they cannot narrow or prioritize a request if they are unaware that is an option.  It’s important to include *who and how* requesters should contact for these conversations.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Discussions about the scope of a request may be easier in real time.  After laying out the world of the request consider having a phone conversation which may cut down on some of the aggravation of having a back and forth through email.  And if narrowing isn’t possible or an option, you can also talk about prioritizing requests for rolling releases.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Again, be clear about how requesters can provide information needed to process a request.  If you need more information about the FOIA request to determine fee category; or you need more information to structure the search; or authorization/ proof of death to process the request, be clear about how you want the requester to provide that information.  </a:t>
            </a:r>
            <a:endParaRPr b="1" sz="1400">
              <a:solidFill>
                <a:schemeClr val="dk1"/>
              </a:solidFill>
              <a:latin typeface="Merriweather"/>
              <a:ea typeface="Merriweather"/>
              <a:cs typeface="Merriweather"/>
              <a:sym typeface="Merriweather"/>
            </a:endParaRPr>
          </a:p>
          <a:p>
            <a:pPr indent="-317500" lvl="2" marL="13716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Providing a phone number and email address—even to a monitored group box where submissions are handled in a timely manner—is incredibly important.  Include information of a particular subject line is needed, or do they need to send it postal mail?  Provide clear and explicit instructions of what the agency needs, and how the requester can provide it for the requester to follow.</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Make sure that you provide the requester with their fee category when you deny their fee waiver. This can often prevent an appeal.</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would also suggest agencies look at the aesthetic of the letter.  Is information on how to contact the FPL, appeal, and how to contact OGIS squished together.  As we talked about earlier, we receive a lot of mail from requesters who think we are the agency and get frustrated when we have to re-direct them.  Responses can use visual clues to separate those entities, so they do not end up contacting the wrong party.</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If you think about this from the requester’s perspective: it takes their time and energy to contact the FPL or OGIS when they are trying to submit an appeal, wait for the FPL or OGIS to respond, and then take more time and energy to try again.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This adds to what can already feel like a convoluted, unnecessarily elaborate bureaucratic process (increasing negative and frustrating emotions from the requester).</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would encourage agencies to consider the perspective of the requester and what the requester may feel is “information overload”.</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also see a lot of requesters are confused by agency responses when there is extraneous canned language that has no relevance to their request.</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Similarly, responses that have an abundance of legalese language can have negative reactions when the requester cannot understand the message.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Going back to real-time conversations—which we cannot stress enough, is sometimes the best way to communicate—before starting a conversation, consider the type of requester you are reaching out to.  That may help to gauge their level of knowledge and understanding of the FOIA process and your agency’s records.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Are they a journalist or first party requester? Are they from an advocacy organization? Commercial requester?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Also consider where they are in the FOIA process and therefore what are the opportunities for using communication to improve the FOIA outcome.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highly recommend always following up verbal communications with written to summarize conversation and confirm decisions.  This gives both parties an opportunity to clarify any miscommunications!  </a:t>
            </a:r>
            <a:endParaRPr b="1" sz="1400">
              <a:latin typeface="Merriweather"/>
              <a:ea typeface="Merriweather"/>
              <a:cs typeface="Merriweather"/>
              <a:sym typeface="Merriweathe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c4278cde1_1_334: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dc4278cde1_1_334: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00000"/>
              </a:lnSpc>
              <a:spcBef>
                <a:spcPts val="1222"/>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19 [Agency Resources]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 offers a variety of training including the Negotiation Skills Training, which some of you may have gotten a primer from me and our colleague earlier this year, or your component may have had the full training experience.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In our Negotiation Skills training, we discuss barriers to negotiation; principled negotiation which is more effective than positional bargaining; uncovering and untangling positions vs. interests; reframing; communication that works; and tips and best practices for negotiation.</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If any of these concepts are unfamiliar, or you want a refresher, let us know!</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Our current training is about two and a half hours with a small break, is interactive, and can be done virtually, or—we haven’t done this yet since the pandemic—but also in person.</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are pretty booked up for the rest of the fiscal year, but happy to look at 2025 for dates!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are also happy to do focused conflict coaching, or even just soundboarding if there is a particularly challenging request or requester.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also love the opportunity to provide feedback on letters and standard language. This is done in conjunction with OGIS’s Compliance team.</a:t>
            </a:r>
            <a:endParaRPr b="1" sz="1400">
              <a:latin typeface="Merriweather"/>
              <a:ea typeface="Merriweather"/>
              <a:cs typeface="Merriweather"/>
              <a:sym typeface="Merriweathe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dc5f2eabaa_0_117: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dc5f2eabaa_0_117: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20 [OGIS Contact Info]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Bookmark our website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Email us: ogis@nara.gov is a monitored email box. Your message will not go unread!</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Read and subscribe to our blog The FOIA Ombudsman. All of our events, including the meetings of the FOIA Advisory Committee and the Chief FOIA Officers Council, are previewed here.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Use this QR code to type in your email to subscribe to our blog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Follow us on the platform formerly known as Twitter!</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now … questions?  </a:t>
            </a:r>
            <a:endParaRPr b="1">
              <a:solidFill>
                <a:schemeClr val="dk1"/>
              </a:solidFill>
              <a:latin typeface="Merriweather"/>
              <a:ea typeface="Merriweather"/>
              <a:cs typeface="Merriweather"/>
              <a:sym typeface="Merriweather"/>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dc4278cde1_1_55:notes"/>
          <p:cNvSpPr/>
          <p:nvPr>
            <p:ph idx="2" type="sldImg"/>
          </p:nvPr>
        </p:nvSpPr>
        <p:spPr>
          <a:xfrm>
            <a:off x="389420" y="696754"/>
            <a:ext cx="6225900" cy="3483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2dc4278cde1_1_55: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00000"/>
              </a:lnSpc>
              <a:spcBef>
                <a:spcPts val="1200"/>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2 - JESSIE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2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 was created by the OPEN Government Act of 2007 and we opened our doors in September 2009. Our mandate was expanded with the FOIA Improvement Act of 2016</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So what is OGIS’s Mission? OGIS functions as the FOIA Ombudsman for the Federal Government. In this role we provide mediation services to resolve FOIA disputes - as a non-exclusive alternative to litigation; we review agencies’ FOIA policies, procedures and compliance; and identify procedures &amp; methods for improving FOIA compliance.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Although the statute doesn’t use the word “ombuds,” the legislative history is clear: Congress intended for us to be the FOIA Ombuds — a neutral entity that works to resolve complaints and identify systemic issues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are, quite simply, advocates for the FOIA process.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Char char="❏"/>
            </a:pPr>
            <a:r>
              <a:rPr b="1" lang="en" sz="1400">
                <a:solidFill>
                  <a:schemeClr val="dk1"/>
                </a:solidFill>
                <a:latin typeface="Merriweather"/>
                <a:ea typeface="Merriweather"/>
                <a:cs typeface="Merriweather"/>
                <a:sym typeface="Merriweather"/>
              </a:rPr>
              <a:t>The FOIA Improvement Act of 2016 mandated that agencies inform requesters of OGIS’s dispute resolution services whenever there is an adverse determination. Those of you who work as FOIA professionals likely have added our contact information to your standard FOIA letters.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Char char="❏"/>
            </a:pPr>
            <a:r>
              <a:rPr b="1" lang="en" sz="1400">
                <a:solidFill>
                  <a:schemeClr val="dk1"/>
                </a:solidFill>
                <a:latin typeface="Merriweather"/>
                <a:ea typeface="Merriweather"/>
                <a:cs typeface="Merriweather"/>
                <a:sym typeface="Merriweather"/>
              </a:rPr>
              <a:t>Since 2016, FOIA requesters may come to OGIS for dispute resolution </a:t>
            </a:r>
            <a:r>
              <a:rPr b="1" lang="en" sz="1400" u="sng">
                <a:solidFill>
                  <a:schemeClr val="dk1"/>
                </a:solidFill>
                <a:latin typeface="Merriweather"/>
                <a:ea typeface="Merriweather"/>
                <a:cs typeface="Merriweather"/>
                <a:sym typeface="Merriweather"/>
              </a:rPr>
              <a:t>at any point in the process</a:t>
            </a:r>
            <a:r>
              <a:rPr b="1" lang="en" sz="1400">
                <a:solidFill>
                  <a:schemeClr val="dk1"/>
                </a:solidFill>
                <a:latin typeface="Merriweather"/>
                <a:ea typeface="Merriweather"/>
                <a:cs typeface="Merriweather"/>
                <a:sym typeface="Merriweather"/>
              </a:rPr>
              <a:t>.</a:t>
            </a:r>
            <a:endParaRPr b="1" sz="1400">
              <a:solidFill>
                <a:schemeClr val="dk1"/>
              </a:solidFill>
              <a:latin typeface="Merriweather"/>
              <a:ea typeface="Merriweather"/>
              <a:cs typeface="Merriweather"/>
              <a:sym typeface="Merriweather"/>
            </a:endParaRPr>
          </a:p>
          <a:p>
            <a:pPr indent="-317500" lvl="0" marL="457200" rtl="0" algn="l">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And although requesters and agencies can have a positive FOIA experience without OGIS intervention, we can provide and be a tool to improve relationships, communications, and experiences throughout the process.</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f3eda6c73e_0_31:notes"/>
          <p:cNvSpPr/>
          <p:nvPr>
            <p:ph idx="2" type="sldImg"/>
          </p:nvPr>
        </p:nvSpPr>
        <p:spPr>
          <a:xfrm>
            <a:off x="389114" y="696754"/>
            <a:ext cx="6225900" cy="3483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g2f3eda6c73e_0_31:notes"/>
          <p:cNvSpPr txBox="1"/>
          <p:nvPr>
            <p:ph idx="1" type="body"/>
          </p:nvPr>
        </p:nvSpPr>
        <p:spPr>
          <a:xfrm>
            <a:off x="700405" y="4412774"/>
            <a:ext cx="5603100" cy="4180500"/>
          </a:xfrm>
          <a:prstGeom prst="rect">
            <a:avLst/>
          </a:prstGeom>
          <a:noFill/>
          <a:ln>
            <a:noFill/>
          </a:ln>
        </p:spPr>
        <p:txBody>
          <a:bodyPr anchorCtr="0" anchor="t" bIns="93200" lIns="93200" spcFirstLastPara="1" rIns="93200" wrap="square" tIns="93200">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3 -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2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This slide is a summary of all of the ways in which OGIS fulfills the legislative mandate we’ve been given.</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u="sng">
                <a:solidFill>
                  <a:schemeClr val="dk1"/>
                </a:solidFill>
                <a:latin typeface="Merriweather"/>
                <a:ea typeface="Merriweather"/>
                <a:cs typeface="Merriweather"/>
                <a:sym typeface="Merriweather"/>
              </a:rPr>
              <a:t>We’re going to touch only briefly through most of the spokes of the wheel to tell you more about the work that we do - but today we’ll focus most of our time on our Dispute Resolution practice. </a:t>
            </a:r>
            <a:endParaRPr b="1" sz="1400" u="sng">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Our overarching goal in all of our work is improving the FOIA process for all – both for requesters and agency FOIA professionals alike</a:t>
            </a:r>
            <a:endParaRPr b="1" sz="1400">
              <a:solidFill>
                <a:schemeClr val="dk1"/>
              </a:solidFill>
              <a:latin typeface="Merriweather"/>
              <a:ea typeface="Merriweather"/>
              <a:cs typeface="Merriweather"/>
              <a:sym typeface="Merriweather"/>
            </a:endParaRPr>
          </a:p>
          <a:p>
            <a:pPr indent="-317500" lvl="0" marL="457200" rtl="0" algn="l">
              <a:lnSpc>
                <a:spcPct val="115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On this slide is a snapshot of all of our activities - we have had a busy year!</a:t>
            </a:r>
            <a:endParaRPr b="1" sz="1400">
              <a:solidFill>
                <a:schemeClr val="dk1"/>
              </a:solidFill>
              <a:latin typeface="Merriweather"/>
              <a:ea typeface="Merriweather"/>
              <a:cs typeface="Merriweather"/>
              <a:sym typeface="Merriweather"/>
            </a:endParaRPr>
          </a:p>
          <a:p>
            <a:pPr indent="-317500" lvl="0" marL="457200" rtl="0" algn="l">
              <a:lnSpc>
                <a:spcPct val="115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That includes handling over </a:t>
            </a:r>
            <a:r>
              <a:rPr b="1" lang="en" sz="1400" u="sng">
                <a:solidFill>
                  <a:schemeClr val="dk1"/>
                </a:solidFill>
                <a:latin typeface="Merriweather"/>
                <a:ea typeface="Merriweather"/>
                <a:cs typeface="Merriweather"/>
                <a:sym typeface="Merriweather"/>
              </a:rPr>
              <a:t>5500 requests</a:t>
            </a:r>
            <a:r>
              <a:rPr b="1" lang="en" sz="1400">
                <a:solidFill>
                  <a:schemeClr val="dk1"/>
                </a:solidFill>
                <a:latin typeface="Merriweather"/>
                <a:ea typeface="Merriweather"/>
                <a:cs typeface="Merriweather"/>
                <a:sym typeface="Merriweather"/>
              </a:rPr>
              <a:t> for assistance—from both FOIA requesters and agencies.</a:t>
            </a:r>
            <a:endParaRPr b="1" sz="14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 has developed a robust compliance program. We produce several different compliance products which I’ll discuss in a moment.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also reach out to the FOIA community by participating in a variety of different forums and through publications on our website. We publish the FOIA Ombuds Observer, which is written for the requester community and covers issues from the requester perspective. We have issued some Advisory Opinions, which offer legal analysis of a FOIA issue. We attend meetings with civil society groups to hear their concerns and exchange ideas.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 co-chair the Chief FOIA Officers Council along with OIP’s Director, Bobby Talebian; the Council’s creation was mandated by the FOIA Improvement Act of 2016. More about that in a minute.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 also chair the FOIA Advisory Committee, which is made up of FOIA professionals and representatives from the requester community. I’ll talk a bit more about the Committee shortly. </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ddf3eafaab_0_0: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ddf3eafaab_0_0: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4 [Compliance Team]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While our role in the statute is clear vis-a-vis reviewing agencies’ FOIA policies, procedures and compliance, we are not the FOIA police.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When OGIS assists requesters and observes a compliance issue, we work to ensure that FOIA is working.</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How we do that:</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Website/Contacts on FOIA.gov: if we see incorrect information on an agency’s FOIA website or on FOIA.gov, we will inform the agency of the error and ask that it be corrected.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Letters: if we see agency response letters that have compliance issues, we will inform the agency about our observations. We recently observed letters which were missing crucial information about the agency’s search for and review of any responsive records. We informed the agency of this deficiency and it was corrected. We have informed agencies about deficiencies in letters regarding the appeal time given to requesters.   </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Patterns Example: we constantly look for patterns, which in a process as varied as FOIA across the government can be difficult. But estimated dates of completion are a perfect example of a pattern that cuts across agencies. Our observation is what sparked the assessment and advisory opinion that we just mentioned.</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get a lot of requests from individuals who want us to assess agency compliance because they are unhappy with a FOIA response</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df3eeadb2_0_1: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ddf3eeadb2_0_1: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5 [Compliance Assessments]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To be clear we are not Inspectors Generals, nor are we the Government Accountability Office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conduct two types of assessments: agency FOIA program and FOIA issue assessments.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So far - we have conducted 14 assessments - but only when an agency has </a:t>
            </a:r>
            <a:r>
              <a:rPr b="1" lang="en" sz="1400" u="sng">
                <a:solidFill>
                  <a:schemeClr val="dk1"/>
                </a:solidFill>
                <a:latin typeface="Merriweather"/>
                <a:ea typeface="Merriweather"/>
                <a:cs typeface="Merriweather"/>
                <a:sym typeface="Merriweather"/>
              </a:rPr>
              <a:t>invited us in</a:t>
            </a:r>
            <a:r>
              <a:rPr b="1" lang="en" sz="1400">
                <a:solidFill>
                  <a:schemeClr val="dk1"/>
                </a:solidFill>
                <a:latin typeface="Merriweather"/>
                <a:ea typeface="Merriweather"/>
                <a:cs typeface="Merriweather"/>
                <a:sym typeface="Merriweather"/>
              </a:rPr>
              <a:t> to do so</a:t>
            </a:r>
            <a:endParaRPr b="1" sz="1400">
              <a:solidFill>
                <a:schemeClr val="dk1"/>
              </a:solidFill>
              <a:latin typeface="Merriweather"/>
              <a:ea typeface="Merriweather"/>
              <a:cs typeface="Merriweather"/>
              <a:sym typeface="Merriweather"/>
            </a:endParaRPr>
          </a:p>
          <a:p>
            <a:pPr indent="-317500" lvl="0" marL="457200" rtl="0" algn="l">
              <a:lnSpc>
                <a:spcPct val="115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On our dance card this year: An assessment of the FOIA program at the Veterans Administration (that Congress has mandated); and the Consumer Products Safety Commission (they are inviting us in).</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In addition to Agency assessments, we have written 11 FOIA Issue assessments which examine issues that cut across most or all agencies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We’ve looked at such issues as: Agency FOIA websites; FOIA in Agency Performance Plans; FOIA Performance Measures for Non-FOIA Professionals; Preparing Documents for Posting on Agency Websites; and Commonly Requested Categories of First-party Records</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dc5f2eabaa_0_72: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dc5f2eabaa_0_72: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6 [Recommendations and Best Practices]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OGIS has issued Nearly 180 recommendations in agency and issue assessments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Fall into categories of Communications, Management and Technology</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Some very agency specific; others less so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Created bank in response to inquiries we sometimes get from FOIA professionals who ask what recommendations OGIS has made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Sortable and searchable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All available on our website!</a:t>
            </a:r>
            <a:endParaRPr b="1" sz="1400">
              <a:solidFill>
                <a:schemeClr val="dk1"/>
              </a:solidFill>
              <a:latin typeface="Merriweather"/>
              <a:ea typeface="Merriweather"/>
              <a:cs typeface="Merriweather"/>
              <a:sym typeface="Merriweathe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7140e07cb_0_58: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7140e07cb_0_58:notes"/>
          <p:cNvSpPr txBox="1"/>
          <p:nvPr>
            <p:ph idx="1" type="body"/>
          </p:nvPr>
        </p:nvSpPr>
        <p:spPr>
          <a:xfrm>
            <a:off x="700405" y="4412774"/>
            <a:ext cx="5603100" cy="4180500"/>
          </a:xfrm>
          <a:prstGeom prst="rect">
            <a:avLst/>
          </a:prstGeom>
        </p:spPr>
        <p:txBody>
          <a:bodyPr anchorCtr="0" anchor="t" bIns="93075" lIns="93075" spcFirstLastPara="1" rIns="93075" wrap="square" tIns="93075">
            <a:noAutofit/>
          </a:bodyPr>
          <a:lstStyle/>
          <a:p>
            <a:pPr indent="0" lvl="0" marL="0" rtl="0" algn="l">
              <a:lnSpc>
                <a:spcPct val="115000"/>
              </a:lnSpc>
              <a:spcBef>
                <a:spcPts val="1222"/>
              </a:spcBef>
              <a:spcAft>
                <a:spcPts val="0"/>
              </a:spcAft>
              <a:buNone/>
            </a:pPr>
            <a:r>
              <a:rPr b="1" lang="en" sz="1400">
                <a:solidFill>
                  <a:schemeClr val="dk1"/>
                </a:solidFill>
                <a:latin typeface="Merriweather"/>
                <a:ea typeface="Merriweather"/>
                <a:cs typeface="Merriweather"/>
                <a:sym typeface="Merriweather"/>
              </a:rPr>
              <a:t>Slide 7 [Chief FOIA Officers Council] - ALINA</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OIP Director Bobby Talebian and I co-chair the Chief FOIA Officers Council, which Congress created with the passage of the 2016 FOIA Improvement Act.</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Thanks to two different recommendations from the FOIA Advisory Committee, we created two active CFO Council Committees: The Technology Committee in 2020, and the Committee on Cross-Agency Collaboration and Innovation (COCACI) in 2022.</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Membership has included FOIA professionals from both cabinet-level and independent agencies. The Technology Committee has been co-chaired by Eric Stein at the State Department and Michael Sarich at Veterans Affairs. And the COCACI has been co-chaired by Abi Mosheim at CPSC and Mike Bell at Department of Transportation.</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There are some great opportunities for partnership and collaboration: I am happy to say that both Committees have proven to be a terrific opportunity for agency FOIA professionals to get involved and collaborate with many other agency colleagues across the federal government. Lots of connections have been formed and FOIA friendships have been forged!</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I see a lot of opportunity for many of you here today to become involved with these two Committees and their working groups. Please check out the CFO Council web page accessible on FOIA.gov for more details - and let me know if you want to become involved!</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Both Committees can benefit from an injection of fresh enthusiasm and desire for change, and there are lots of opportunities to contribute in very impactful ways!</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I recently shared with Bobby Talebian that I am very proud that we have managed to bring so many folks together - talking to each other, sharing ideas. When I first entered the FOIA world years ago, I remember it being </a:t>
            </a:r>
            <a:r>
              <a:rPr b="1" lang="en" sz="1400" u="sng">
                <a:solidFill>
                  <a:schemeClr val="dk1"/>
                </a:solidFill>
                <a:latin typeface="Merriweather"/>
                <a:ea typeface="Merriweather"/>
                <a:cs typeface="Merriweather"/>
                <a:sym typeface="Merriweather"/>
              </a:rPr>
              <a:t>extremely</a:t>
            </a:r>
            <a:r>
              <a:rPr b="1" lang="en" sz="1400">
                <a:solidFill>
                  <a:schemeClr val="dk1"/>
                </a:solidFill>
                <a:latin typeface="Merriweather"/>
                <a:ea typeface="Merriweather"/>
                <a:cs typeface="Merriweather"/>
                <a:sym typeface="Merriweather"/>
              </a:rPr>
              <a:t> siloed. Agencies really didn’t talk to each other or share ideas, and ran their FOIA programs relatively independently.</a:t>
            </a:r>
            <a:endParaRPr b="1" sz="1400">
              <a:solidFill>
                <a:schemeClr val="dk1"/>
              </a:solidFill>
              <a:latin typeface="Merriweather"/>
              <a:ea typeface="Merriweather"/>
              <a:cs typeface="Merriweather"/>
              <a:sym typeface="Merriweather"/>
            </a:endParaRPr>
          </a:p>
          <a:p>
            <a:pPr indent="-304800" lvl="0" marL="457200" rtl="0" algn="l">
              <a:lnSpc>
                <a:spcPct val="100000"/>
              </a:lnSpc>
              <a:spcBef>
                <a:spcPts val="1000"/>
              </a:spcBef>
              <a:spcAft>
                <a:spcPts val="1000"/>
              </a:spcAft>
              <a:buClr>
                <a:schemeClr val="dk1"/>
              </a:buClr>
              <a:buSzPts val="1200"/>
              <a:buFont typeface="Merriweather"/>
              <a:buChar char="❏"/>
            </a:pPr>
            <a:r>
              <a:rPr b="1" lang="en" sz="1400">
                <a:solidFill>
                  <a:schemeClr val="dk1"/>
                </a:solidFill>
                <a:latin typeface="Merriweather"/>
                <a:ea typeface="Merriweather"/>
                <a:cs typeface="Merriweather"/>
                <a:sym typeface="Merriweather"/>
              </a:rPr>
              <a:t>And speaking of collaboration …. several months ago, OGIS started a “FOIA Community of Interest” - initially it started out as a “support group” for FOIAXpress users - and refugees of FOIAonline, which EPA sunsetted in 2023. But it has morphed and grown in to at least 15 different agencies participating and it has become a forum for discussion of a variety of topics, including demos and discussions of case management systems, difficult requesters, and prolific requesters. I like to characterize it as a “safe space” for agency FOIA professionals to exchange ideas and information. We currently meet every other Tuesday from noon to 1 pm - and if you’re interested in joining us, please let me know and I’ll be happy to add you to the calendar invite.</a:t>
            </a:r>
            <a:endParaRPr b="1">
              <a:latin typeface="Merriweather"/>
              <a:ea typeface="Merriweather"/>
              <a:cs typeface="Merriweather"/>
              <a:sym typeface="Merriweath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ddf3eeadb2_0_11:notes"/>
          <p:cNvSpPr/>
          <p:nvPr>
            <p:ph idx="2" type="sldImg"/>
          </p:nvPr>
        </p:nvSpPr>
        <p:spPr>
          <a:xfrm>
            <a:off x="406400" y="696913"/>
            <a:ext cx="6191400" cy="348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ddf3eeadb2_0_11: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15000"/>
              </a:lnSpc>
              <a:spcBef>
                <a:spcPts val="1222"/>
              </a:spcBef>
              <a:spcAft>
                <a:spcPts val="0"/>
              </a:spcAft>
              <a:buClr>
                <a:schemeClr val="dk1"/>
              </a:buClr>
              <a:buSzPts val="1100"/>
              <a:buFont typeface="Arial"/>
              <a:buNone/>
            </a:pPr>
            <a:r>
              <a:rPr b="1" lang="en" sz="1400">
                <a:solidFill>
                  <a:schemeClr val="dk1"/>
                </a:solidFill>
                <a:latin typeface="Merriweather"/>
                <a:ea typeface="Merriweather"/>
                <a:cs typeface="Merriweather"/>
                <a:sym typeface="Merriweather"/>
              </a:rPr>
              <a:t>Slide 8 [FOIA Advisory Committee]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The FOIA Advisory Committee is one way OGIS works to meet our mandate to “identify procedures and methods for improving FOIA compliance.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The National Archives established the FOIA Advisory Committee in 2014 to foster dialogue between the Administration and the requester community, solicit public comments, and develop consensus recommendations for improving FOIA administration and proactive disclosures.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The OGIS Director—me!—chairs the Committee and OGIS staff provide administrative and managerial support</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Committee members, who are appointed by and report to the Archivist of the United States, include 10 FOIA professionals in government and 10 individuals from outside government that represent the requester community. The members are mandated with developing recommendations for improving the FOIA process</a:t>
            </a:r>
            <a:endParaRPr b="1" sz="1400">
              <a:solidFill>
                <a:schemeClr val="dk1"/>
              </a:solidFill>
              <a:latin typeface="Merriweather"/>
              <a:ea typeface="Merriweather"/>
              <a:cs typeface="Merriweather"/>
              <a:sym typeface="Merriweather"/>
            </a:endParaRPr>
          </a:p>
          <a:p>
            <a:pPr indent="-317500" lvl="1" marL="9144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67 recommendations total; you can view them all in a dashboard which we have published on OGIS’s website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5 terms, with the 6th term starting in September.  Our first meeting is in person at the National Archives Building on September 9th at 10am.  If you would like to join us in person, please sign up via Evenbrite.</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You can also live stream this upcoming meeting - and any of our committee meetings—on NARA’s YouTube channel.</a:t>
            </a:r>
            <a:endParaRPr b="1">
              <a:solidFill>
                <a:schemeClr val="dk1"/>
              </a:solidFill>
              <a:latin typeface="Merriweather"/>
              <a:ea typeface="Merriweather"/>
              <a:cs typeface="Merriweather"/>
              <a:sym typeface="Merriweathe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3eda6c73e_0_0:notes"/>
          <p:cNvSpPr/>
          <p:nvPr>
            <p:ph idx="2" type="sldImg"/>
          </p:nvPr>
        </p:nvSpPr>
        <p:spPr>
          <a:xfrm>
            <a:off x="406032" y="696437"/>
            <a:ext cx="6193500" cy="3483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f3eda6c73e_0_0:notes"/>
          <p:cNvSpPr txBox="1"/>
          <p:nvPr>
            <p:ph idx="1" type="body"/>
          </p:nvPr>
        </p:nvSpPr>
        <p:spPr>
          <a:xfrm>
            <a:off x="700405" y="4412774"/>
            <a:ext cx="5603100" cy="4180500"/>
          </a:xfrm>
          <a:prstGeom prst="rect">
            <a:avLst/>
          </a:prstGeom>
          <a:noFill/>
          <a:ln>
            <a:noFill/>
          </a:ln>
        </p:spPr>
        <p:txBody>
          <a:bodyPr anchorCtr="0" anchor="t" bIns="93075" lIns="93075" spcFirstLastPara="1" rIns="93075" wrap="square" tIns="93075">
            <a:noAutofit/>
          </a:bodyPr>
          <a:lstStyle/>
          <a:p>
            <a:pPr indent="0" lvl="0" marL="0" rtl="0" algn="l">
              <a:lnSpc>
                <a:spcPct val="100000"/>
              </a:lnSpc>
              <a:spcBef>
                <a:spcPts val="0"/>
              </a:spcBef>
              <a:spcAft>
                <a:spcPts val="0"/>
              </a:spcAft>
              <a:buNone/>
            </a:pPr>
            <a:r>
              <a:rPr b="1" lang="en" sz="1400">
                <a:solidFill>
                  <a:schemeClr val="dk1"/>
                </a:solidFill>
                <a:latin typeface="Merriweather"/>
                <a:ea typeface="Merriweather"/>
                <a:cs typeface="Merriweather"/>
                <a:sym typeface="Merriweather"/>
              </a:rPr>
              <a:t>Slide 9 - ALINA:</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Char char="❏"/>
            </a:pPr>
            <a:r>
              <a:rPr b="1" lang="en" sz="1400">
                <a:solidFill>
                  <a:schemeClr val="dk1"/>
                </a:solidFill>
                <a:latin typeface="Merriweather"/>
                <a:ea typeface="Merriweather"/>
                <a:cs typeface="Merriweather"/>
                <a:sym typeface="Merriweather"/>
              </a:rPr>
              <a:t>We have created a terrific Recommendations Dashboard in order to keep track of the great work the Committee has done – there have been a total of 53 recommendations and a number of best practices that are discussed in the four reports of the prior terms.</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update the Dashboard periodically as we make progress on the recommendations - and as additional recommendations are passed. </a:t>
            </a:r>
            <a:endParaRPr b="1" sz="1400">
              <a:solidFill>
                <a:schemeClr val="dk1"/>
              </a:solidFill>
              <a:latin typeface="Merriweather"/>
              <a:ea typeface="Merriweather"/>
              <a:cs typeface="Merriweather"/>
              <a:sym typeface="Merriweather"/>
            </a:endParaRPr>
          </a:p>
          <a:p>
            <a:pPr indent="-317500" lvl="0" marL="457200" rtl="0" algn="l">
              <a:lnSpc>
                <a:spcPct val="100000"/>
              </a:lnSpc>
              <a:spcBef>
                <a:spcPts val="1000"/>
              </a:spcBef>
              <a:spcAft>
                <a:spcPts val="10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We recently reshuffled the recommendations and moved the In-Progress and Pending recommendations to the top - and “Completed” and “Rejected” FOIA Advisory Committee Recommendations are accessible by clicking on separate radio buttons at the botom.</a:t>
            </a:r>
            <a:endParaRPr b="1" sz="1400">
              <a:solidFill>
                <a:schemeClr val="dk1"/>
              </a:solidFill>
              <a:latin typeface="Merriweather"/>
              <a:ea typeface="Merriweather"/>
              <a:cs typeface="Merriweather"/>
              <a:sym typeface="Merriweathe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e of the Chief Records Officer title slide option #1" type="title">
  <p:cSld name="TITLE">
    <p:spTree>
      <p:nvGrpSpPr>
        <p:cNvPr id="6" name="Shape 6"/>
        <p:cNvGrpSpPr/>
        <p:nvPr/>
      </p:nvGrpSpPr>
      <p:grpSpPr>
        <a:xfrm>
          <a:off x="0" y="0"/>
          <a:ext cx="0" cy="0"/>
          <a:chOff x="0" y="0"/>
          <a:chExt cx="0" cy="0"/>
        </a:xfrm>
      </p:grpSpPr>
      <p:pic>
        <p:nvPicPr>
          <p:cNvPr descr="Office of Government Information Services title slide option #1 with the NARA and OGIS logo in the header" id="7" name="Google Shape;7;p2" title="Office of Government Information Services title slide option #1 with the NARA and OGIS logo in the header"/>
          <p:cNvPicPr preferRelativeResize="0"/>
          <p:nvPr/>
        </p:nvPicPr>
        <p:blipFill rotWithShape="1">
          <a:blip r:embed="rId2">
            <a:alphaModFix/>
          </a:blip>
          <a:srcRect b="0" l="0" r="0" t="0"/>
          <a:stretch/>
        </p:blipFill>
        <p:spPr>
          <a:xfrm>
            <a:off x="0" y="0"/>
            <a:ext cx="9144025" cy="5143500"/>
          </a:xfrm>
          <a:prstGeom prst="rect">
            <a:avLst/>
          </a:prstGeom>
          <a:noFill/>
          <a:ln>
            <a:noFill/>
          </a:ln>
        </p:spPr>
      </p:pic>
      <p:sp>
        <p:nvSpPr>
          <p:cNvPr id="8" name="Google Shape;8;p2"/>
          <p:cNvSpPr txBox="1"/>
          <p:nvPr/>
        </p:nvSpPr>
        <p:spPr>
          <a:xfrm>
            <a:off x="8461800" y="4587700"/>
            <a:ext cx="682200" cy="41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e of the Chief Records Officer text slide" type="secHead">
  <p:cSld name="SECTION_HEADER">
    <p:spTree>
      <p:nvGrpSpPr>
        <p:cNvPr id="9" name="Shape 9"/>
        <p:cNvGrpSpPr/>
        <p:nvPr/>
      </p:nvGrpSpPr>
      <p:grpSpPr>
        <a:xfrm>
          <a:off x="0" y="0"/>
          <a:ext cx="0" cy="0"/>
          <a:chOff x="0" y="0"/>
          <a:chExt cx="0" cy="0"/>
        </a:xfrm>
      </p:grpSpPr>
      <p:pic>
        <p:nvPicPr>
          <p:cNvPr descr="Office of Government Information Services text slide with the NARA and OGIS logo in the header" id="10" name="Google Shape;10;p3" title="Office of Government Information Services text slide with the NARA and OGIS logo in the header"/>
          <p:cNvPicPr preferRelativeResize="0"/>
          <p:nvPr/>
        </p:nvPicPr>
        <p:blipFill rotWithShape="1">
          <a:blip r:embed="rId2">
            <a:alphaModFix/>
          </a:blip>
          <a:srcRect b="0" l="0" r="0" t="0"/>
          <a:stretch/>
        </p:blipFill>
        <p:spPr>
          <a:xfrm>
            <a:off x="0" y="13"/>
            <a:ext cx="9144000" cy="5143485"/>
          </a:xfrm>
          <a:prstGeom prst="rect">
            <a:avLst/>
          </a:prstGeom>
          <a:noFill/>
          <a:ln>
            <a:noFill/>
          </a:ln>
        </p:spPr>
      </p:pic>
      <p:sp>
        <p:nvSpPr>
          <p:cNvPr id="11" name="Google Shape;11;p3"/>
          <p:cNvSpPr txBox="1"/>
          <p:nvPr/>
        </p:nvSpPr>
        <p:spPr>
          <a:xfrm>
            <a:off x="8461800" y="4587700"/>
            <a:ext cx="682200" cy="41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2" name="Shape 12"/>
        <p:cNvGrpSpPr/>
        <p:nvPr/>
      </p:nvGrpSpPr>
      <p:grpSpPr>
        <a:xfrm>
          <a:off x="0" y="0"/>
          <a:ext cx="0" cy="0"/>
          <a:chOff x="0" y="0"/>
          <a:chExt cx="0" cy="0"/>
        </a:xfrm>
      </p:grpSpPr>
      <p:pic>
        <p:nvPicPr>
          <p:cNvPr descr="Office of Government Information Services title slide option #2 with the NARA and OGIS logo in the header" id="13" name="Google Shape;13;p4" title="Office of Government Information Services title slide option #2 with the NARA and OGIS logo in the header"/>
          <p:cNvPicPr preferRelativeResize="0"/>
          <p:nvPr/>
        </p:nvPicPr>
        <p:blipFill rotWithShape="1">
          <a:blip r:embed="rId2">
            <a:alphaModFix/>
          </a:blip>
          <a:srcRect b="0" l="0" r="0" t="0"/>
          <a:stretch/>
        </p:blipFill>
        <p:spPr>
          <a:xfrm>
            <a:off x="0" y="0"/>
            <a:ext cx="9144000" cy="51435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e of the Chief Records Officer title slide option #1">
  <p:cSld name="CUSTOM">
    <p:spTree>
      <p:nvGrpSpPr>
        <p:cNvPr id="14" name="Shape 14"/>
        <p:cNvGrpSpPr/>
        <p:nvPr/>
      </p:nvGrpSpPr>
      <p:grpSpPr>
        <a:xfrm>
          <a:off x="0" y="0"/>
          <a:ext cx="0" cy="0"/>
          <a:chOff x="0" y="0"/>
          <a:chExt cx="0" cy="0"/>
        </a:xfrm>
      </p:grpSpPr>
      <p:sp>
        <p:nvSpPr>
          <p:cNvPr id="15" name="Google Shape;15;p5"/>
          <p:cNvSpPr txBox="1"/>
          <p:nvPr/>
        </p:nvSpPr>
        <p:spPr>
          <a:xfrm>
            <a:off x="8461800" y="4587700"/>
            <a:ext cx="682200" cy="41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pic>
        <p:nvPicPr>
          <p:cNvPr descr="Office of Government Information Services title slide option #3 with the NARA and OGIS logo in the header" id="16" name="Google Shape;16;p5" title="Office of Government Information Services title slide option #3 with the NARA and OGIS logo in the header"/>
          <p:cNvPicPr preferRelativeResize="0"/>
          <p:nvPr/>
        </p:nvPicPr>
        <p:blipFill rotWithShape="1">
          <a:blip r:embed="rId2">
            <a:alphaModFix/>
          </a:blip>
          <a:srcRect b="0" l="0" r="0" t="0"/>
          <a:stretch/>
        </p:blipFill>
        <p:spPr>
          <a:xfrm>
            <a:off x="0" y="0"/>
            <a:ext cx="9144025"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7" name="Shape 17"/>
        <p:cNvGrpSpPr/>
        <p:nvPr/>
      </p:nvGrpSpPr>
      <p:grpSpPr>
        <a:xfrm>
          <a:off x="0" y="0"/>
          <a:ext cx="0" cy="0"/>
          <a:chOff x="0" y="0"/>
          <a:chExt cx="0" cy="0"/>
        </a:xfrm>
      </p:grpSpPr>
      <p:sp>
        <p:nvSpPr>
          <p:cNvPr id="18" name="Google Shape;18;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9" name="Google Shape;19;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 name="Google Shape;2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4" name="Google Shape;2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25" name="Shape 25"/>
        <p:cNvGrpSpPr/>
        <p:nvPr/>
      </p:nvGrpSpPr>
      <p:grpSpPr>
        <a:xfrm>
          <a:off x="0" y="0"/>
          <a:ext cx="0" cy="0"/>
          <a:chOff x="0" y="0"/>
          <a:chExt cx="0" cy="0"/>
        </a:xfrm>
      </p:grpSpPr>
      <p:sp>
        <p:nvSpPr>
          <p:cNvPr id="26" name="Google Shape;26;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7" name="Google Shape;27;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 name="Google Shape;2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e of the Chief Records Officer text slide 2">
  <p:cSld name="SECTION_HEADER_3">
    <p:spTree>
      <p:nvGrpSpPr>
        <p:cNvPr id="29" name="Shape 29"/>
        <p:cNvGrpSpPr/>
        <p:nvPr/>
      </p:nvGrpSpPr>
      <p:grpSpPr>
        <a:xfrm>
          <a:off x="0" y="0"/>
          <a:ext cx="0" cy="0"/>
          <a:chOff x="0" y="0"/>
          <a:chExt cx="0" cy="0"/>
        </a:xfrm>
      </p:grpSpPr>
      <p:pic>
        <p:nvPicPr>
          <p:cNvPr descr="Office of Government Information Services text slide with the NARA and OGIS logo in the header" id="30" name="Google Shape;30;p9" title="Office of Government Information Services text slide with the NARA and OGIS logo in the header"/>
          <p:cNvPicPr preferRelativeResize="0"/>
          <p:nvPr/>
        </p:nvPicPr>
        <p:blipFill rotWithShape="1">
          <a:blip r:embed="rId2">
            <a:alphaModFix/>
          </a:blip>
          <a:srcRect b="0" l="0" r="0" t="0"/>
          <a:stretch/>
        </p:blipFill>
        <p:spPr>
          <a:xfrm>
            <a:off x="0" y="13"/>
            <a:ext cx="9144000" cy="5143485"/>
          </a:xfrm>
          <a:prstGeom prst="rect">
            <a:avLst/>
          </a:prstGeom>
          <a:noFill/>
          <a:ln>
            <a:noFill/>
          </a:ln>
        </p:spPr>
      </p:pic>
      <p:sp>
        <p:nvSpPr>
          <p:cNvPr id="31" name="Google Shape;31;p9"/>
          <p:cNvSpPr txBox="1"/>
          <p:nvPr/>
        </p:nvSpPr>
        <p:spPr>
          <a:xfrm>
            <a:off x="8461800" y="4587700"/>
            <a:ext cx="682200" cy="41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FFFFFF"/>
                </a:solidFill>
                <a:latin typeface="Arial"/>
                <a:ea typeface="Arial"/>
                <a:cs typeface="Arial"/>
                <a:sym typeface="Arial"/>
              </a:rPr>
              <a:t>‹#›</a:t>
            </a:fld>
            <a:endParaRPr b="0" i="0" sz="1000" u="none" cap="none" strike="noStrik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gif"/><Relationship Id="rId6" Type="http://schemas.openxmlformats.org/officeDocument/2006/relationships/image" Target="../media/image27.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eventbrite.com/o/office-of-government-information-services-7515239993" TargetMode="External"/><Relationship Id="rId4" Type="http://schemas.openxmlformats.org/officeDocument/2006/relationships/hyperlink" Target="https://www.eventbrite.com/o/office-of-government-information-services-7515239993" TargetMode="External"/><Relationship Id="rId5" Type="http://schemas.openxmlformats.org/officeDocument/2006/relationships/hyperlink" Target="https://www.youtube.com/user/usnationalarchives" TargetMode="External"/><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0"/>
          <p:cNvSpPr txBox="1"/>
          <p:nvPr/>
        </p:nvSpPr>
        <p:spPr>
          <a:xfrm>
            <a:off x="1598175" y="2199025"/>
            <a:ext cx="65937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latin typeface="Merriweather"/>
                <a:ea typeface="Merriweather"/>
                <a:cs typeface="Merriweather"/>
                <a:sym typeface="Merriweather"/>
              </a:rPr>
              <a:t>The Office of Government Information Services (OGIS)</a:t>
            </a:r>
            <a:endParaRPr sz="3100">
              <a:latin typeface="Merriweather"/>
              <a:ea typeface="Merriweather"/>
              <a:cs typeface="Merriweather"/>
              <a:sym typeface="Merriweather"/>
            </a:endParaRPr>
          </a:p>
        </p:txBody>
      </p:sp>
      <p:sp>
        <p:nvSpPr>
          <p:cNvPr id="37" name="Google Shape;37;p10"/>
          <p:cNvSpPr txBox="1"/>
          <p:nvPr/>
        </p:nvSpPr>
        <p:spPr>
          <a:xfrm>
            <a:off x="5235875" y="3848225"/>
            <a:ext cx="3784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Martha Murphy, OGIS Deputy Director</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nvSpPr>
        <p:spPr>
          <a:xfrm>
            <a:off x="2314225" y="118250"/>
            <a:ext cx="6043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200" u="none" cap="none" strike="noStrike">
                <a:solidFill>
                  <a:schemeClr val="dk1"/>
                </a:solidFill>
                <a:latin typeface="Merriweather"/>
                <a:ea typeface="Merriweather"/>
                <a:cs typeface="Merriweather"/>
                <a:sym typeface="Merriweather"/>
              </a:rPr>
              <a:t>Resolv</a:t>
            </a:r>
            <a:r>
              <a:rPr b="1" lang="en" sz="3200">
                <a:solidFill>
                  <a:schemeClr val="dk1"/>
                </a:solidFill>
                <a:latin typeface="Merriweather"/>
                <a:ea typeface="Merriweather"/>
                <a:cs typeface="Merriweather"/>
                <a:sym typeface="Merriweather"/>
              </a:rPr>
              <a:t>ing FOIA</a:t>
            </a:r>
            <a:r>
              <a:rPr b="1" i="0" lang="en" sz="3200" u="none" cap="none" strike="noStrike">
                <a:solidFill>
                  <a:schemeClr val="dk1"/>
                </a:solidFill>
                <a:latin typeface="Merriweather"/>
                <a:ea typeface="Merriweather"/>
                <a:cs typeface="Merriweather"/>
                <a:sym typeface="Merriweather"/>
              </a:rPr>
              <a:t> Disputes</a:t>
            </a:r>
            <a:endParaRPr b="1" i="0" sz="3200" u="none" cap="none" strike="noStrike">
              <a:solidFill>
                <a:schemeClr val="dk1"/>
              </a:solidFill>
              <a:latin typeface="Merriweather"/>
              <a:ea typeface="Merriweather"/>
              <a:cs typeface="Merriweather"/>
              <a:sym typeface="Merriweather"/>
            </a:endParaRPr>
          </a:p>
        </p:txBody>
      </p:sp>
      <p:sp>
        <p:nvSpPr>
          <p:cNvPr id="217" name="Google Shape;217;p19"/>
          <p:cNvSpPr txBox="1"/>
          <p:nvPr/>
        </p:nvSpPr>
        <p:spPr>
          <a:xfrm>
            <a:off x="297750" y="1463550"/>
            <a:ext cx="5694000" cy="2472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Addressing questions and concerns about the FOIA process</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Provides information through “shuttle diplomacy”</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Increase understanding of positions and interests</a:t>
            </a:r>
            <a:endParaRPr i="0" sz="2200" u="none" cap="none" strike="noStrike">
              <a:solidFill>
                <a:schemeClr val="dk1"/>
              </a:solidFill>
              <a:latin typeface="Merriweather"/>
              <a:ea typeface="Merriweather"/>
              <a:cs typeface="Merriweather"/>
              <a:sym typeface="Merriweather"/>
            </a:endParaRPr>
          </a:p>
        </p:txBody>
      </p:sp>
      <p:pic>
        <p:nvPicPr>
          <p:cNvPr id="218" name="Google Shape;218;p19"/>
          <p:cNvPicPr preferRelativeResize="0"/>
          <p:nvPr/>
        </p:nvPicPr>
        <p:blipFill rotWithShape="1">
          <a:blip r:embed="rId3">
            <a:alphaModFix/>
          </a:blip>
          <a:srcRect b="0" l="0" r="0" t="0"/>
          <a:stretch/>
        </p:blipFill>
        <p:spPr>
          <a:xfrm>
            <a:off x="6070725" y="877725"/>
            <a:ext cx="2287300" cy="3527950"/>
          </a:xfrm>
          <a:prstGeom prst="rect">
            <a:avLst/>
          </a:prstGeom>
          <a:noFill/>
          <a:ln>
            <a:noFill/>
          </a:ln>
        </p:spPr>
      </p:pic>
      <p:sp>
        <p:nvSpPr>
          <p:cNvPr id="219" name="Google Shape;219;p19"/>
          <p:cNvSpPr txBox="1"/>
          <p:nvPr/>
        </p:nvSpPr>
        <p:spPr>
          <a:xfrm>
            <a:off x="7935173" y="3304025"/>
            <a:ext cx="10548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66666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nvSpPr>
        <p:spPr>
          <a:xfrm>
            <a:off x="4092275" y="1549963"/>
            <a:ext cx="4918500" cy="2472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Prioritize one request before others</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Review the use of exemptions post-appeal</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Provide special treatment to one request or requester</a:t>
            </a:r>
            <a:endParaRPr i="0" sz="2200" u="none" cap="none" strike="noStrike">
              <a:solidFill>
                <a:schemeClr val="dk1"/>
              </a:solidFill>
              <a:latin typeface="Merriweather"/>
              <a:ea typeface="Merriweather"/>
              <a:cs typeface="Merriweather"/>
              <a:sym typeface="Merriweather"/>
            </a:endParaRPr>
          </a:p>
        </p:txBody>
      </p:sp>
      <p:sp>
        <p:nvSpPr>
          <p:cNvPr id="225" name="Google Shape;225;p20"/>
          <p:cNvSpPr txBox="1"/>
          <p:nvPr/>
        </p:nvSpPr>
        <p:spPr>
          <a:xfrm>
            <a:off x="1826700" y="99625"/>
            <a:ext cx="7317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000" u="none" cap="none" strike="noStrike">
                <a:solidFill>
                  <a:schemeClr val="dk1"/>
                </a:solidFill>
                <a:latin typeface="Merriweather"/>
                <a:ea typeface="Merriweather"/>
                <a:cs typeface="Merriweather"/>
                <a:sym typeface="Merriweather"/>
              </a:rPr>
              <a:t>OGIS Does Not Ask Agencies To</a:t>
            </a:r>
            <a:r>
              <a:rPr b="1" lang="en" sz="3000">
                <a:solidFill>
                  <a:schemeClr val="dk1"/>
                </a:solidFill>
                <a:latin typeface="Merriweather"/>
                <a:ea typeface="Merriweather"/>
                <a:cs typeface="Merriweather"/>
                <a:sym typeface="Merriweather"/>
              </a:rPr>
              <a:t>…</a:t>
            </a:r>
            <a:endParaRPr b="1" i="0" sz="3000" u="none" cap="none" strike="noStrike">
              <a:solidFill>
                <a:schemeClr val="dk1"/>
              </a:solidFill>
              <a:latin typeface="Merriweather"/>
              <a:ea typeface="Merriweather"/>
              <a:cs typeface="Merriweather"/>
              <a:sym typeface="Merriweather"/>
            </a:endParaRPr>
          </a:p>
        </p:txBody>
      </p:sp>
      <p:sp>
        <p:nvSpPr>
          <p:cNvPr id="226" name="Google Shape;226;p20"/>
          <p:cNvSpPr txBox="1"/>
          <p:nvPr/>
        </p:nvSpPr>
        <p:spPr>
          <a:xfrm>
            <a:off x="438425" y="4347250"/>
            <a:ext cx="28614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666666"/>
              </a:solidFill>
              <a:latin typeface="Arial"/>
              <a:ea typeface="Arial"/>
              <a:cs typeface="Arial"/>
              <a:sym typeface="Arial"/>
            </a:endParaRPr>
          </a:p>
        </p:txBody>
      </p:sp>
      <p:pic>
        <p:nvPicPr>
          <p:cNvPr id="227" name="Google Shape;227;p20"/>
          <p:cNvPicPr preferRelativeResize="0"/>
          <p:nvPr/>
        </p:nvPicPr>
        <p:blipFill>
          <a:blip r:embed="rId3">
            <a:alphaModFix/>
          </a:blip>
          <a:stretch>
            <a:fillRect/>
          </a:stretch>
        </p:blipFill>
        <p:spPr>
          <a:xfrm>
            <a:off x="175725" y="1426088"/>
            <a:ext cx="3787475" cy="27206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nvSpPr>
        <p:spPr>
          <a:xfrm>
            <a:off x="1988100" y="188875"/>
            <a:ext cx="71559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000" u="none" cap="none" strike="noStrike">
                <a:solidFill>
                  <a:schemeClr val="dk1"/>
                </a:solidFill>
                <a:latin typeface="Merriweather"/>
                <a:ea typeface="Merriweather"/>
                <a:cs typeface="Merriweather"/>
                <a:sym typeface="Merriweather"/>
              </a:rPr>
              <a:t>What Does OGIS’s Help Look Like?</a:t>
            </a:r>
            <a:endParaRPr b="1" i="0" sz="3000" u="none" cap="none" strike="noStrike">
              <a:solidFill>
                <a:schemeClr val="dk1"/>
              </a:solidFill>
              <a:latin typeface="Merriweather"/>
              <a:ea typeface="Merriweather"/>
              <a:cs typeface="Merriweather"/>
              <a:sym typeface="Merriweather"/>
            </a:endParaRPr>
          </a:p>
        </p:txBody>
      </p:sp>
      <p:sp>
        <p:nvSpPr>
          <p:cNvPr id="233" name="Google Shape;233;p21"/>
          <p:cNvSpPr txBox="1"/>
          <p:nvPr/>
        </p:nvSpPr>
        <p:spPr>
          <a:xfrm>
            <a:off x="5066300" y="1827988"/>
            <a:ext cx="3729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i="0" lang="en" sz="1800" u="none" cap="none" strike="noStrike">
                <a:solidFill>
                  <a:schemeClr val="dk1"/>
                </a:solidFill>
                <a:latin typeface="Merriweather"/>
                <a:ea typeface="Merriweather"/>
                <a:cs typeface="Merriweather"/>
                <a:sym typeface="Merriweather"/>
              </a:rPr>
              <a:t>I am looking for records about myself…</a:t>
            </a:r>
            <a:endParaRPr i="0" sz="1800" u="none" cap="none" strike="noStrike">
              <a:solidFill>
                <a:schemeClr val="dk1"/>
              </a:solidFill>
              <a:latin typeface="Merriweather"/>
              <a:ea typeface="Merriweather"/>
              <a:cs typeface="Merriweather"/>
              <a:sym typeface="Merriweather"/>
            </a:endParaRPr>
          </a:p>
        </p:txBody>
      </p:sp>
      <p:sp>
        <p:nvSpPr>
          <p:cNvPr id="234" name="Google Shape;234;p21"/>
          <p:cNvSpPr txBox="1"/>
          <p:nvPr/>
        </p:nvSpPr>
        <p:spPr>
          <a:xfrm>
            <a:off x="5066300" y="2424686"/>
            <a:ext cx="4039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 sz="1800">
                <a:solidFill>
                  <a:schemeClr val="dk1"/>
                </a:solidFill>
                <a:latin typeface="Merriweather"/>
                <a:ea typeface="Merriweather"/>
                <a:cs typeface="Merriweather"/>
                <a:sym typeface="Merriweather"/>
              </a:rPr>
              <a:t>My request for a fee waiver was denied</a:t>
            </a:r>
            <a:r>
              <a:rPr i="0" lang="en" sz="1800" u="none" cap="none" strike="noStrike">
                <a:solidFill>
                  <a:schemeClr val="dk1"/>
                </a:solidFill>
                <a:latin typeface="Merriweather"/>
                <a:ea typeface="Merriweather"/>
                <a:cs typeface="Merriweather"/>
                <a:sym typeface="Merriweather"/>
              </a:rPr>
              <a:t>…</a:t>
            </a:r>
            <a:endParaRPr i="0" sz="1800" u="none" cap="none" strike="noStrike">
              <a:solidFill>
                <a:schemeClr val="dk1"/>
              </a:solidFill>
              <a:latin typeface="Merriweather"/>
              <a:ea typeface="Merriweather"/>
              <a:cs typeface="Merriweather"/>
              <a:sym typeface="Merriweather"/>
            </a:endParaRPr>
          </a:p>
        </p:txBody>
      </p:sp>
      <p:sp>
        <p:nvSpPr>
          <p:cNvPr id="235" name="Google Shape;235;p21"/>
          <p:cNvSpPr txBox="1"/>
          <p:nvPr/>
        </p:nvSpPr>
        <p:spPr>
          <a:xfrm>
            <a:off x="5089400" y="3039625"/>
            <a:ext cx="3993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i="0" lang="en" sz="1800" u="none" cap="none" strike="noStrike">
                <a:solidFill>
                  <a:schemeClr val="dk1"/>
                </a:solidFill>
                <a:latin typeface="Merriweather"/>
                <a:ea typeface="Merriweather"/>
                <a:cs typeface="Merriweather"/>
                <a:sym typeface="Merriweather"/>
              </a:rPr>
              <a:t>The agency withheld information from my records…</a:t>
            </a:r>
            <a:endParaRPr i="0" sz="1800" u="none" cap="none" strike="noStrike">
              <a:solidFill>
                <a:schemeClr val="dk1"/>
              </a:solidFill>
              <a:latin typeface="Merriweather"/>
              <a:ea typeface="Merriweather"/>
              <a:cs typeface="Merriweather"/>
              <a:sym typeface="Merriweather"/>
            </a:endParaRPr>
          </a:p>
        </p:txBody>
      </p:sp>
      <p:sp>
        <p:nvSpPr>
          <p:cNvPr id="236" name="Google Shape;236;p21"/>
          <p:cNvSpPr txBox="1"/>
          <p:nvPr/>
        </p:nvSpPr>
        <p:spPr>
          <a:xfrm>
            <a:off x="5066300" y="3627888"/>
            <a:ext cx="3915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i="0" lang="en" sz="1800" u="none" cap="none" strike="noStrike">
                <a:solidFill>
                  <a:schemeClr val="dk1"/>
                </a:solidFill>
                <a:latin typeface="Merriweather"/>
                <a:ea typeface="Merriweather"/>
                <a:cs typeface="Merriweather"/>
                <a:sym typeface="Merriweather"/>
              </a:rPr>
              <a:t>I haven’t received a response to my FOIA request</a:t>
            </a:r>
            <a:r>
              <a:rPr b="0" i="0" lang="en" sz="1800" u="none" cap="none" strike="noStrike">
                <a:solidFill>
                  <a:schemeClr val="dk1"/>
                </a:solidFill>
                <a:latin typeface="Twentieth Century"/>
                <a:ea typeface="Twentieth Century"/>
                <a:cs typeface="Twentieth Century"/>
                <a:sym typeface="Twentieth Century"/>
              </a:rPr>
              <a:t>…</a:t>
            </a:r>
            <a:endParaRPr b="0" i="0" sz="1800" u="none" cap="none" strike="noStrike">
              <a:solidFill>
                <a:schemeClr val="dk1"/>
              </a:solidFill>
              <a:latin typeface="Twentieth Century"/>
              <a:ea typeface="Twentieth Century"/>
              <a:cs typeface="Twentieth Century"/>
              <a:sym typeface="Twentieth Century"/>
            </a:endParaRPr>
          </a:p>
        </p:txBody>
      </p:sp>
      <p:pic>
        <p:nvPicPr>
          <p:cNvPr id="237" name="Google Shape;237;p21"/>
          <p:cNvPicPr preferRelativeResize="0"/>
          <p:nvPr/>
        </p:nvPicPr>
        <p:blipFill rotWithShape="1">
          <a:blip r:embed="rId3">
            <a:alphaModFix/>
          </a:blip>
          <a:srcRect b="0" l="0" r="0" t="0"/>
          <a:stretch/>
        </p:blipFill>
        <p:spPr>
          <a:xfrm>
            <a:off x="5436600" y="1089088"/>
            <a:ext cx="1851600" cy="738900"/>
          </a:xfrm>
          <a:prstGeom prst="rect">
            <a:avLst/>
          </a:prstGeom>
          <a:noFill/>
          <a:ln>
            <a:noFill/>
          </a:ln>
        </p:spPr>
      </p:pic>
      <p:pic>
        <p:nvPicPr>
          <p:cNvPr id="238" name="Google Shape;238;p21"/>
          <p:cNvPicPr preferRelativeResize="0"/>
          <p:nvPr/>
        </p:nvPicPr>
        <p:blipFill rotWithShape="1">
          <a:blip r:embed="rId4">
            <a:alphaModFix/>
          </a:blip>
          <a:srcRect b="0" l="0" r="0" t="0"/>
          <a:stretch/>
        </p:blipFill>
        <p:spPr>
          <a:xfrm>
            <a:off x="8243000" y="3958975"/>
            <a:ext cx="480626" cy="480626"/>
          </a:xfrm>
          <a:prstGeom prst="rect">
            <a:avLst/>
          </a:prstGeom>
          <a:noFill/>
          <a:ln>
            <a:noFill/>
          </a:ln>
        </p:spPr>
      </p:pic>
      <p:pic>
        <p:nvPicPr>
          <p:cNvPr id="239" name="Google Shape;239;p21"/>
          <p:cNvPicPr preferRelativeResize="0"/>
          <p:nvPr/>
        </p:nvPicPr>
        <p:blipFill rotWithShape="1">
          <a:blip r:embed="rId5">
            <a:alphaModFix/>
          </a:blip>
          <a:srcRect b="0" l="0" r="0" t="0"/>
          <a:stretch/>
        </p:blipFill>
        <p:spPr>
          <a:xfrm>
            <a:off x="107425" y="1278125"/>
            <a:ext cx="4750290" cy="3161475"/>
          </a:xfrm>
          <a:prstGeom prst="rect">
            <a:avLst/>
          </a:prstGeom>
          <a:noFill/>
          <a:ln>
            <a:noFill/>
          </a:ln>
        </p:spPr>
      </p:pic>
      <p:pic>
        <p:nvPicPr>
          <p:cNvPr id="240" name="Google Shape;240;p21"/>
          <p:cNvPicPr preferRelativeResize="0"/>
          <p:nvPr/>
        </p:nvPicPr>
        <p:blipFill rotWithShape="1">
          <a:blip r:embed="rId6">
            <a:alphaModFix/>
          </a:blip>
          <a:srcRect b="0" l="0" r="0" t="0"/>
          <a:stretch/>
        </p:blipFill>
        <p:spPr>
          <a:xfrm>
            <a:off x="7867075" y="1030277"/>
            <a:ext cx="856547" cy="85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txBox="1"/>
          <p:nvPr>
            <p:ph type="title"/>
          </p:nvPr>
        </p:nvSpPr>
        <p:spPr>
          <a:xfrm>
            <a:off x="2148800" y="224450"/>
            <a:ext cx="6487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111"/>
              <a:buNone/>
            </a:pPr>
            <a:r>
              <a:rPr b="1" lang="en" sz="2800">
                <a:latin typeface="Merriweather"/>
                <a:ea typeface="Merriweather"/>
                <a:cs typeface="Merriweather"/>
                <a:sym typeface="Merriweather"/>
              </a:rPr>
              <a:t>Customer Experience and Service</a:t>
            </a:r>
            <a:endParaRPr b="1" sz="2800">
              <a:latin typeface="Merriweather"/>
              <a:ea typeface="Merriweather"/>
              <a:cs typeface="Merriweather"/>
              <a:sym typeface="Merriweather"/>
            </a:endParaRPr>
          </a:p>
        </p:txBody>
      </p:sp>
      <p:sp>
        <p:nvSpPr>
          <p:cNvPr id="246" name="Google Shape;246;p22"/>
          <p:cNvSpPr txBox="1"/>
          <p:nvPr/>
        </p:nvSpPr>
        <p:spPr>
          <a:xfrm>
            <a:off x="0" y="1033050"/>
            <a:ext cx="6625200" cy="3330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FOIA Website: Is the information comprehensive and accurate?</a:t>
            </a:r>
            <a:endParaRPr i="0" sz="1900" u="none" cap="none" strike="noStrike">
              <a:solidFill>
                <a:schemeClr val="dk1"/>
              </a:solidFill>
              <a:latin typeface="Merriweather"/>
              <a:ea typeface="Merriweather"/>
              <a:cs typeface="Merriweather"/>
              <a:sym typeface="Merriweather"/>
            </a:endParaRPr>
          </a:p>
          <a:p>
            <a:pPr indent="-349250" lvl="0" marL="457200" marR="0" rtl="0" algn="l">
              <a:lnSpc>
                <a:spcPct val="100000"/>
              </a:lnSpc>
              <a:spcBef>
                <a:spcPts val="100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Correspondence: Do letters use plain language?  Are they accurate and comprehensive?</a:t>
            </a:r>
            <a:endParaRPr sz="1900">
              <a:solidFill>
                <a:schemeClr val="dk1"/>
              </a:solidFill>
              <a:latin typeface="Merriweather"/>
              <a:ea typeface="Merriweather"/>
              <a:cs typeface="Merriweather"/>
              <a:sym typeface="Merriweather"/>
            </a:endParaRPr>
          </a:p>
          <a:p>
            <a:pPr indent="-349250" lvl="0" marL="457200" marR="0" rtl="0" algn="l">
              <a:lnSpc>
                <a:spcPct val="100000"/>
              </a:lnSpc>
              <a:spcBef>
                <a:spcPts val="100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Phone Lines: Are they functional and monitored?</a:t>
            </a:r>
            <a:endParaRPr sz="1900">
              <a:solidFill>
                <a:schemeClr val="dk1"/>
              </a:solidFill>
              <a:latin typeface="Merriweather"/>
              <a:ea typeface="Merriweather"/>
              <a:cs typeface="Merriweather"/>
              <a:sym typeface="Merriweather"/>
            </a:endParaRPr>
          </a:p>
          <a:p>
            <a:pPr indent="-349250" lvl="0" marL="457200" marR="0" rtl="0" algn="l">
              <a:lnSpc>
                <a:spcPct val="100000"/>
              </a:lnSpc>
              <a:spcBef>
                <a:spcPts val="100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Email: Are email addresses published and monitored?</a:t>
            </a:r>
            <a:endParaRPr sz="1900">
              <a:solidFill>
                <a:schemeClr val="dk1"/>
              </a:solidFill>
              <a:latin typeface="Merriweather"/>
              <a:ea typeface="Merriweather"/>
              <a:cs typeface="Merriweather"/>
              <a:sym typeface="Merriweather"/>
            </a:endParaRPr>
          </a:p>
          <a:p>
            <a:pPr indent="-349250" lvl="0" marL="457200" rtl="0" algn="l">
              <a:spcBef>
                <a:spcPts val="100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Contact Information: Is it clear? Is FOIA.gov updated?</a:t>
            </a:r>
            <a:endParaRPr sz="1900">
              <a:solidFill>
                <a:schemeClr val="dk1"/>
              </a:solidFill>
              <a:latin typeface="Merriweather"/>
              <a:ea typeface="Merriweather"/>
              <a:cs typeface="Merriweather"/>
              <a:sym typeface="Merriweather"/>
            </a:endParaRPr>
          </a:p>
        </p:txBody>
      </p:sp>
      <p:pic>
        <p:nvPicPr>
          <p:cNvPr id="247" name="Google Shape;247;p22"/>
          <p:cNvPicPr preferRelativeResize="0"/>
          <p:nvPr/>
        </p:nvPicPr>
        <p:blipFill>
          <a:blip r:embed="rId3">
            <a:alphaModFix/>
          </a:blip>
          <a:stretch>
            <a:fillRect/>
          </a:stretch>
        </p:blipFill>
        <p:spPr>
          <a:xfrm>
            <a:off x="6763425" y="1067274"/>
            <a:ext cx="2255500" cy="333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3"/>
          <p:cNvSpPr txBox="1"/>
          <p:nvPr>
            <p:ph type="title"/>
          </p:nvPr>
        </p:nvSpPr>
        <p:spPr>
          <a:xfrm>
            <a:off x="2148800" y="224450"/>
            <a:ext cx="6487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111"/>
              <a:buNone/>
            </a:pPr>
            <a:r>
              <a:rPr b="1" lang="en" sz="3000">
                <a:latin typeface="Merriweather"/>
                <a:ea typeface="Merriweather"/>
                <a:cs typeface="Merriweather"/>
                <a:sym typeface="Merriweather"/>
              </a:rPr>
              <a:t>Communication is Key</a:t>
            </a:r>
            <a:endParaRPr b="1" sz="3000">
              <a:latin typeface="Merriweather"/>
              <a:ea typeface="Merriweather"/>
              <a:cs typeface="Merriweather"/>
              <a:sym typeface="Merriweather"/>
            </a:endParaRPr>
          </a:p>
        </p:txBody>
      </p:sp>
      <p:pic>
        <p:nvPicPr>
          <p:cNvPr id="253" name="Google Shape;253;p23"/>
          <p:cNvPicPr preferRelativeResize="0"/>
          <p:nvPr/>
        </p:nvPicPr>
        <p:blipFill rotWithShape="1">
          <a:blip r:embed="rId3">
            <a:alphaModFix/>
          </a:blip>
          <a:srcRect b="0" l="0" r="0" t="0"/>
          <a:stretch/>
        </p:blipFill>
        <p:spPr>
          <a:xfrm>
            <a:off x="5001100" y="1268175"/>
            <a:ext cx="4008499" cy="2888938"/>
          </a:xfrm>
          <a:prstGeom prst="rect">
            <a:avLst/>
          </a:prstGeom>
          <a:noFill/>
          <a:ln>
            <a:noFill/>
          </a:ln>
        </p:spPr>
      </p:pic>
      <p:sp>
        <p:nvSpPr>
          <p:cNvPr id="254" name="Google Shape;254;p23"/>
          <p:cNvSpPr txBox="1"/>
          <p:nvPr/>
        </p:nvSpPr>
        <p:spPr>
          <a:xfrm>
            <a:off x="99700" y="1106750"/>
            <a:ext cx="4901400" cy="321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800">
                <a:latin typeface="Merriweather"/>
                <a:ea typeface="Merriweather"/>
                <a:cs typeface="Merriweather"/>
                <a:sym typeface="Merriweather"/>
              </a:rPr>
              <a:t>Written Communications:</a:t>
            </a:r>
            <a:endParaRPr sz="1800">
              <a:latin typeface="Merriweather"/>
              <a:ea typeface="Merriweather"/>
              <a:cs typeface="Merriweather"/>
              <a:sym typeface="Merriweather"/>
            </a:endParaRPr>
          </a:p>
          <a:p>
            <a:pPr indent="-342900" lvl="0" marL="457200" marR="0" rtl="0" algn="l">
              <a:lnSpc>
                <a:spcPct val="100000"/>
              </a:lnSpc>
              <a:spcBef>
                <a:spcPts val="1000"/>
              </a:spcBef>
              <a:spcAft>
                <a:spcPts val="0"/>
              </a:spcAft>
              <a:buClr>
                <a:srgbClr val="000000"/>
              </a:buClr>
              <a:buSzPts val="1800"/>
              <a:buFont typeface="Merriweather"/>
              <a:buChar char="●"/>
            </a:pPr>
            <a:r>
              <a:rPr i="0" lang="en" sz="1800" u="none" cap="none" strike="noStrike">
                <a:solidFill>
                  <a:srgbClr val="000000"/>
                </a:solidFill>
                <a:latin typeface="Merriweather"/>
                <a:ea typeface="Merriweather"/>
                <a:cs typeface="Merriweather"/>
                <a:sym typeface="Merriweather"/>
              </a:rPr>
              <a:t>Scope of </a:t>
            </a:r>
            <a:r>
              <a:rPr lang="en" sz="1800">
                <a:latin typeface="Merriweather"/>
                <a:ea typeface="Merriweather"/>
                <a:cs typeface="Merriweather"/>
                <a:sym typeface="Merriweather"/>
              </a:rPr>
              <a:t>r</a:t>
            </a:r>
            <a:r>
              <a:rPr i="0" lang="en" sz="1800" u="none" cap="none" strike="noStrike">
                <a:solidFill>
                  <a:srgbClr val="000000"/>
                </a:solidFill>
                <a:latin typeface="Merriweather"/>
                <a:ea typeface="Merriweather"/>
                <a:cs typeface="Merriweather"/>
                <a:sym typeface="Merriweather"/>
              </a:rPr>
              <a:t>equest</a:t>
            </a:r>
            <a:endParaRPr i="0" sz="1800" u="none" cap="none" strike="noStrike">
              <a:solidFill>
                <a:srgbClr val="000000"/>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000000"/>
              </a:buClr>
              <a:buSzPts val="1800"/>
              <a:buFont typeface="Merriweather"/>
              <a:buChar char="●"/>
            </a:pPr>
            <a:r>
              <a:rPr lang="en" sz="1800">
                <a:latin typeface="Merriweather"/>
                <a:ea typeface="Merriweather"/>
                <a:cs typeface="Merriweather"/>
                <a:sym typeface="Merriweather"/>
              </a:rPr>
              <a:t>Returning required d</a:t>
            </a:r>
            <a:r>
              <a:rPr i="0" lang="en" sz="1800" u="none" cap="none" strike="noStrike">
                <a:solidFill>
                  <a:srgbClr val="000000"/>
                </a:solidFill>
                <a:latin typeface="Merriweather"/>
                <a:ea typeface="Merriweather"/>
                <a:cs typeface="Merriweather"/>
                <a:sym typeface="Merriweather"/>
              </a:rPr>
              <a:t>ocumentation</a:t>
            </a:r>
            <a:endParaRPr i="0" sz="1800" u="none" cap="none" strike="noStrike">
              <a:solidFill>
                <a:srgbClr val="000000"/>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000000"/>
              </a:buClr>
              <a:buSzPts val="1800"/>
              <a:buFont typeface="Merriweather"/>
              <a:buChar char="●"/>
            </a:pPr>
            <a:r>
              <a:rPr lang="en" sz="1800">
                <a:latin typeface="Merriweather"/>
                <a:ea typeface="Merriweather"/>
                <a:cs typeface="Merriweather"/>
                <a:sym typeface="Merriweather"/>
              </a:rPr>
              <a:t>Clear and accurate follow up contacts</a:t>
            </a:r>
            <a:endParaRPr sz="1800">
              <a:latin typeface="Merriweather"/>
              <a:ea typeface="Merriweather"/>
              <a:cs typeface="Merriweather"/>
              <a:sym typeface="Merriweather"/>
            </a:endParaRPr>
          </a:p>
          <a:p>
            <a:pPr indent="-342900" lvl="0" marL="457200" marR="0" rtl="0" algn="l">
              <a:lnSpc>
                <a:spcPct val="100000"/>
              </a:lnSpc>
              <a:spcBef>
                <a:spcPts val="0"/>
              </a:spcBef>
              <a:spcAft>
                <a:spcPts val="0"/>
              </a:spcAft>
              <a:buSzPts val="1800"/>
              <a:buFont typeface="Merriweather"/>
              <a:buChar char="●"/>
            </a:pPr>
            <a:r>
              <a:rPr lang="en" sz="1800">
                <a:latin typeface="Merriweather"/>
                <a:ea typeface="Merriweather"/>
                <a:cs typeface="Merriweather"/>
                <a:sym typeface="Merriweather"/>
              </a:rPr>
              <a:t>Minimal canned or legal language</a:t>
            </a:r>
            <a:endParaRPr sz="1800">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sz="1800">
              <a:latin typeface="Merriweather"/>
              <a:ea typeface="Merriweather"/>
              <a:cs typeface="Merriweather"/>
              <a:sym typeface="Merriweather"/>
            </a:endParaRPr>
          </a:p>
          <a:p>
            <a:pPr indent="0" lvl="0" marL="0" marR="0" rtl="0" algn="l">
              <a:lnSpc>
                <a:spcPct val="100000"/>
              </a:lnSpc>
              <a:spcBef>
                <a:spcPts val="0"/>
              </a:spcBef>
              <a:spcAft>
                <a:spcPts val="0"/>
              </a:spcAft>
              <a:buNone/>
            </a:pPr>
            <a:r>
              <a:rPr lang="en" sz="1800">
                <a:latin typeface="Merriweather"/>
                <a:ea typeface="Merriweather"/>
                <a:cs typeface="Merriweather"/>
                <a:sym typeface="Merriweather"/>
              </a:rPr>
              <a:t>Verbal Communications:</a:t>
            </a:r>
            <a:endParaRPr sz="1800">
              <a:latin typeface="Merriweather"/>
              <a:ea typeface="Merriweather"/>
              <a:cs typeface="Merriweather"/>
              <a:sym typeface="Merriweather"/>
            </a:endParaRPr>
          </a:p>
          <a:p>
            <a:pPr indent="-342900" lvl="0" marL="457200" marR="0" rtl="0" algn="l">
              <a:lnSpc>
                <a:spcPct val="100000"/>
              </a:lnSpc>
              <a:spcBef>
                <a:spcPts val="1000"/>
              </a:spcBef>
              <a:spcAft>
                <a:spcPts val="0"/>
              </a:spcAft>
              <a:buSzPts val="1800"/>
              <a:buFont typeface="Merriweather"/>
              <a:buChar char="●"/>
            </a:pPr>
            <a:r>
              <a:rPr lang="en" sz="1800">
                <a:latin typeface="Merriweather"/>
                <a:ea typeface="Merriweather"/>
                <a:cs typeface="Merriweather"/>
                <a:sym typeface="Merriweather"/>
              </a:rPr>
              <a:t>Consider the requester’s perspective</a:t>
            </a:r>
            <a:endParaRPr sz="1800">
              <a:latin typeface="Merriweather"/>
              <a:ea typeface="Merriweather"/>
              <a:cs typeface="Merriweather"/>
              <a:sym typeface="Merriweather"/>
            </a:endParaRPr>
          </a:p>
          <a:p>
            <a:pPr indent="-342900" lvl="0" marL="457200" marR="0" rtl="0" algn="l">
              <a:lnSpc>
                <a:spcPct val="100000"/>
              </a:lnSpc>
              <a:spcBef>
                <a:spcPts val="0"/>
              </a:spcBef>
              <a:spcAft>
                <a:spcPts val="0"/>
              </a:spcAft>
              <a:buSzPts val="1800"/>
              <a:buFont typeface="Merriweather"/>
              <a:buChar char="●"/>
            </a:pPr>
            <a:r>
              <a:rPr lang="en" sz="1800">
                <a:latin typeface="Merriweather"/>
                <a:ea typeface="Merriweather"/>
                <a:cs typeface="Merriweather"/>
                <a:sym typeface="Merriweather"/>
              </a:rPr>
              <a:t>Narrowing and prioritizing request</a:t>
            </a:r>
            <a:endParaRPr sz="1800">
              <a:latin typeface="Merriweather"/>
              <a:ea typeface="Merriweather"/>
              <a:cs typeface="Merriweather"/>
              <a:sym typeface="Merriweather"/>
            </a:endParaRPr>
          </a:p>
          <a:p>
            <a:pPr indent="-342900" lvl="0" marL="457200" marR="0" rtl="0" algn="l">
              <a:lnSpc>
                <a:spcPct val="100000"/>
              </a:lnSpc>
              <a:spcBef>
                <a:spcPts val="0"/>
              </a:spcBef>
              <a:spcAft>
                <a:spcPts val="0"/>
              </a:spcAft>
              <a:buSzPts val="1800"/>
              <a:buFont typeface="Merriweather"/>
              <a:buChar char="●"/>
            </a:pPr>
            <a:r>
              <a:rPr lang="en" sz="1800">
                <a:latin typeface="Merriweather"/>
                <a:ea typeface="Merriweather"/>
                <a:cs typeface="Merriweather"/>
                <a:sym typeface="Merriweather"/>
              </a:rPr>
              <a:t>Follow up in writing</a:t>
            </a:r>
            <a:endParaRPr sz="1800">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nvSpPr>
        <p:spPr>
          <a:xfrm>
            <a:off x="1743450" y="130375"/>
            <a:ext cx="72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lang="en" sz="3000">
                <a:solidFill>
                  <a:schemeClr val="dk1"/>
                </a:solidFill>
                <a:latin typeface="Merriweather"/>
                <a:ea typeface="Merriweather"/>
                <a:cs typeface="Merriweather"/>
                <a:sym typeface="Merriweather"/>
              </a:rPr>
              <a:t>What About Agencies? </a:t>
            </a:r>
            <a:endParaRPr b="1" i="0" sz="3000" u="none" cap="none" strike="noStrike">
              <a:solidFill>
                <a:schemeClr val="dk1"/>
              </a:solidFill>
              <a:latin typeface="Merriweather"/>
              <a:ea typeface="Merriweather"/>
              <a:cs typeface="Merriweather"/>
              <a:sym typeface="Merriweather"/>
            </a:endParaRPr>
          </a:p>
        </p:txBody>
      </p:sp>
      <p:sp>
        <p:nvSpPr>
          <p:cNvPr id="260" name="Google Shape;260;p24"/>
          <p:cNvSpPr txBox="1"/>
          <p:nvPr/>
        </p:nvSpPr>
        <p:spPr>
          <a:xfrm>
            <a:off x="647525" y="1632900"/>
            <a:ext cx="4598700" cy="2262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erriweather"/>
              <a:buChar char="●"/>
            </a:pPr>
            <a:r>
              <a:rPr b="1" i="0" lang="en" sz="2200" u="none" cap="none" strike="noStrike">
                <a:solidFill>
                  <a:schemeClr val="dk1"/>
                </a:solidFill>
                <a:latin typeface="Merriweather"/>
                <a:ea typeface="Merriweather"/>
                <a:cs typeface="Merriweather"/>
                <a:sym typeface="Merriweather"/>
              </a:rPr>
              <a:t>Negotiation Skills Training</a:t>
            </a:r>
            <a:endParaRPr b="1"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b="1" i="0" lang="en" sz="2200" u="none" cap="none" strike="noStrike">
                <a:solidFill>
                  <a:schemeClr val="dk1"/>
                </a:solidFill>
                <a:latin typeface="Merriweather"/>
                <a:ea typeface="Merriweather"/>
                <a:cs typeface="Merriweather"/>
                <a:sym typeface="Merriweather"/>
              </a:rPr>
              <a:t>Conflict Coaching</a:t>
            </a:r>
            <a:endParaRPr b="1"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b="1" i="0" lang="en" sz="2200" u="none" cap="none" strike="noStrike">
                <a:solidFill>
                  <a:schemeClr val="dk1"/>
                </a:solidFill>
                <a:latin typeface="Merriweather"/>
                <a:ea typeface="Merriweather"/>
                <a:cs typeface="Merriweather"/>
                <a:sym typeface="Merriweather"/>
              </a:rPr>
              <a:t>Soundboarding</a:t>
            </a:r>
            <a:endParaRPr b="1"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b="1" i="0" lang="en" sz="2200" u="none" cap="none" strike="noStrike">
                <a:solidFill>
                  <a:schemeClr val="dk1"/>
                </a:solidFill>
                <a:latin typeface="Merriweather"/>
                <a:ea typeface="Merriweather"/>
                <a:cs typeface="Merriweather"/>
                <a:sym typeface="Merriweather"/>
              </a:rPr>
              <a:t>Letter/ Language Review</a:t>
            </a:r>
            <a:endParaRPr b="1" i="0" sz="22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wentieth Century"/>
              <a:ea typeface="Twentieth Century"/>
              <a:cs typeface="Twentieth Century"/>
              <a:sym typeface="Twentieth Century"/>
            </a:endParaRPr>
          </a:p>
        </p:txBody>
      </p:sp>
      <p:pic>
        <p:nvPicPr>
          <p:cNvPr id="261" name="Google Shape;261;p24"/>
          <p:cNvPicPr preferRelativeResize="0"/>
          <p:nvPr/>
        </p:nvPicPr>
        <p:blipFill>
          <a:blip r:embed="rId3">
            <a:alphaModFix/>
          </a:blip>
          <a:stretch>
            <a:fillRect/>
          </a:stretch>
        </p:blipFill>
        <p:spPr>
          <a:xfrm>
            <a:off x="5696800" y="1065950"/>
            <a:ext cx="2623124" cy="32519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type="title"/>
          </p:nvPr>
        </p:nvSpPr>
        <p:spPr>
          <a:xfrm>
            <a:off x="85475" y="74100"/>
            <a:ext cx="8935800" cy="951600"/>
          </a:xfrm>
          <a:prstGeom prst="rect">
            <a:avLst/>
          </a:prstGeom>
          <a:noFill/>
          <a:ln>
            <a:noFill/>
          </a:ln>
        </p:spPr>
        <p:txBody>
          <a:bodyPr anchorCtr="0" anchor="ctr" bIns="34275" lIns="68575" spcFirstLastPara="1" rIns="68575" wrap="square" tIns="34275">
            <a:normAutofit/>
          </a:bodyPr>
          <a:lstStyle/>
          <a:p>
            <a:pPr indent="0" lvl="0" marL="0" rtl="0" algn="ctr">
              <a:lnSpc>
                <a:spcPct val="80000"/>
              </a:lnSpc>
              <a:spcBef>
                <a:spcPts val="0"/>
              </a:spcBef>
              <a:spcAft>
                <a:spcPts val="0"/>
              </a:spcAft>
              <a:buClr>
                <a:srgbClr val="002C89"/>
              </a:buClr>
              <a:buSzPts val="3780"/>
              <a:buFont typeface="Twentieth Century"/>
              <a:buNone/>
            </a:pPr>
            <a:r>
              <a:rPr b="1" lang="en" sz="3220">
                <a:solidFill>
                  <a:schemeClr val="dk1"/>
                </a:solidFill>
                <a:latin typeface="Merriweather"/>
                <a:ea typeface="Merriweather"/>
                <a:cs typeface="Merriweather"/>
                <a:sym typeface="Merriweather"/>
              </a:rPr>
              <a:t>Keep in Touch!</a:t>
            </a:r>
            <a:endParaRPr b="1" sz="3220">
              <a:solidFill>
                <a:schemeClr val="dk1"/>
              </a:solidFill>
              <a:latin typeface="Merriweather"/>
              <a:ea typeface="Merriweather"/>
              <a:cs typeface="Merriweather"/>
              <a:sym typeface="Merriweather"/>
            </a:endParaRPr>
          </a:p>
        </p:txBody>
      </p:sp>
      <p:sp>
        <p:nvSpPr>
          <p:cNvPr id="267" name="Google Shape;267;p25"/>
          <p:cNvSpPr txBox="1"/>
          <p:nvPr>
            <p:ph idx="1" type="body"/>
          </p:nvPr>
        </p:nvSpPr>
        <p:spPr>
          <a:xfrm>
            <a:off x="935175" y="1393350"/>
            <a:ext cx="3157800" cy="25020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SzPts val="1400"/>
              <a:buNone/>
            </a:pPr>
            <a:r>
              <a:rPr lang="en" sz="2100">
                <a:solidFill>
                  <a:srgbClr val="000000"/>
                </a:solidFill>
                <a:latin typeface="Merriweather"/>
                <a:ea typeface="Merriweather"/>
                <a:cs typeface="Merriweather"/>
                <a:sym typeface="Merriweather"/>
              </a:rPr>
              <a:t>www.archives.gov/ogis</a:t>
            </a:r>
            <a:endParaRPr sz="21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21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2100">
                <a:solidFill>
                  <a:srgbClr val="000000"/>
                </a:solidFill>
                <a:latin typeface="Merriweather"/>
                <a:ea typeface="Merriweather"/>
                <a:cs typeface="Merriweather"/>
                <a:sym typeface="Merriweather"/>
              </a:rPr>
              <a:t>ogis@nara.gov</a:t>
            </a:r>
            <a:endParaRPr sz="21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21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en" sz="2100">
                <a:solidFill>
                  <a:srgbClr val="000000"/>
                </a:solidFill>
                <a:latin typeface="Merriweather"/>
                <a:ea typeface="Merriweather"/>
                <a:cs typeface="Merriweather"/>
                <a:sym typeface="Merriweather"/>
              </a:rPr>
              <a:t>@FOIA_ombuds</a:t>
            </a:r>
            <a:r>
              <a:rPr lang="en" sz="2400">
                <a:solidFill>
                  <a:srgbClr val="000000"/>
                </a:solidFill>
                <a:latin typeface="Twentieth Century"/>
                <a:ea typeface="Twentieth Century"/>
                <a:cs typeface="Twentieth Century"/>
                <a:sym typeface="Twentieth Century"/>
              </a:rPr>
              <a:t>  </a:t>
            </a:r>
            <a:endParaRPr sz="2400">
              <a:solidFill>
                <a:srgbClr val="000000"/>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SzPts val="1400"/>
              <a:buNone/>
            </a:pPr>
            <a:r>
              <a:t/>
            </a:r>
            <a:endParaRPr sz="2400">
              <a:solidFill>
                <a:srgbClr val="000000"/>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605"/>
              <a:buFont typeface="Arial"/>
              <a:buNone/>
            </a:pPr>
            <a:r>
              <a:rPr lang="en" sz="1800">
                <a:solidFill>
                  <a:schemeClr val="dk1"/>
                </a:solidFill>
                <a:latin typeface="Merriweather"/>
                <a:ea typeface="Merriweather"/>
                <a:cs typeface="Merriweather"/>
                <a:sym typeface="Merriweather"/>
              </a:rPr>
              <a:t> </a:t>
            </a:r>
            <a:r>
              <a:rPr lang="en" sz="1800">
                <a:solidFill>
                  <a:schemeClr val="dk1"/>
                </a:solidFill>
                <a:latin typeface="Merriweather"/>
                <a:ea typeface="Merriweather"/>
                <a:cs typeface="Merriweather"/>
                <a:sym typeface="Merriweather"/>
              </a:rPr>
              <a:t>foia.blogs.archives.gov</a:t>
            </a:r>
            <a:endParaRPr sz="18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t/>
            </a:r>
            <a:endParaRPr sz="2400"/>
          </a:p>
        </p:txBody>
      </p:sp>
      <p:sp>
        <p:nvSpPr>
          <p:cNvPr id="268" name="Google Shape;268;p25"/>
          <p:cNvSpPr txBox="1"/>
          <p:nvPr/>
        </p:nvSpPr>
        <p:spPr>
          <a:xfrm>
            <a:off x="5863375" y="3440600"/>
            <a:ext cx="3157800" cy="3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t/>
            </a:r>
            <a:endParaRPr b="0" i="0" sz="1250" u="none" cap="none" strike="noStrike">
              <a:solidFill>
                <a:srgbClr val="666666"/>
              </a:solidFill>
              <a:latin typeface="Twentieth Century"/>
              <a:ea typeface="Twentieth Century"/>
              <a:cs typeface="Twentieth Century"/>
              <a:sym typeface="Twentieth Century"/>
            </a:endParaRPr>
          </a:p>
        </p:txBody>
      </p:sp>
      <p:pic>
        <p:nvPicPr>
          <p:cNvPr id="269" name="Google Shape;269;p25"/>
          <p:cNvPicPr preferRelativeResize="0"/>
          <p:nvPr/>
        </p:nvPicPr>
        <p:blipFill rotWithShape="1">
          <a:blip r:embed="rId3">
            <a:alphaModFix/>
          </a:blip>
          <a:srcRect b="0" l="0" r="0" t="0"/>
          <a:stretch/>
        </p:blipFill>
        <p:spPr>
          <a:xfrm>
            <a:off x="260047" y="1312038"/>
            <a:ext cx="593750" cy="593750"/>
          </a:xfrm>
          <a:prstGeom prst="rect">
            <a:avLst/>
          </a:prstGeom>
          <a:noFill/>
          <a:ln>
            <a:noFill/>
          </a:ln>
        </p:spPr>
      </p:pic>
      <p:pic>
        <p:nvPicPr>
          <p:cNvPr id="270" name="Google Shape;270;p25"/>
          <p:cNvPicPr preferRelativeResize="0"/>
          <p:nvPr/>
        </p:nvPicPr>
        <p:blipFill rotWithShape="1">
          <a:blip r:embed="rId4">
            <a:alphaModFix/>
          </a:blip>
          <a:srcRect b="0" l="0" r="0" t="0"/>
          <a:stretch/>
        </p:blipFill>
        <p:spPr>
          <a:xfrm>
            <a:off x="294750" y="1992326"/>
            <a:ext cx="524349" cy="524349"/>
          </a:xfrm>
          <a:prstGeom prst="rect">
            <a:avLst/>
          </a:prstGeom>
          <a:noFill/>
          <a:ln>
            <a:noFill/>
          </a:ln>
        </p:spPr>
      </p:pic>
      <p:pic>
        <p:nvPicPr>
          <p:cNvPr descr="Controlled Unclassified Information (CUI) Blog" id="271" name="Google Shape;271;p25" title="Controlled Unclassified Information (CUI) Blog"/>
          <p:cNvPicPr preferRelativeResize="0"/>
          <p:nvPr/>
        </p:nvPicPr>
        <p:blipFill rotWithShape="1">
          <a:blip r:embed="rId5">
            <a:alphaModFix/>
          </a:blip>
          <a:srcRect b="0" l="0" r="0" t="0"/>
          <a:stretch/>
        </p:blipFill>
        <p:spPr>
          <a:xfrm>
            <a:off x="294750" y="3266025"/>
            <a:ext cx="524350" cy="629212"/>
          </a:xfrm>
          <a:prstGeom prst="rect">
            <a:avLst/>
          </a:prstGeom>
          <a:noFill/>
          <a:ln>
            <a:noFill/>
          </a:ln>
        </p:spPr>
      </p:pic>
      <p:pic>
        <p:nvPicPr>
          <p:cNvPr id="272" name="Google Shape;272;p25"/>
          <p:cNvPicPr preferRelativeResize="0"/>
          <p:nvPr/>
        </p:nvPicPr>
        <p:blipFill rotWithShape="1">
          <a:blip r:embed="rId6">
            <a:alphaModFix/>
          </a:blip>
          <a:srcRect b="0" l="0" r="0" t="0"/>
          <a:stretch/>
        </p:blipFill>
        <p:spPr>
          <a:xfrm>
            <a:off x="364353" y="2694551"/>
            <a:ext cx="385149" cy="393600"/>
          </a:xfrm>
          <a:prstGeom prst="rect">
            <a:avLst/>
          </a:prstGeom>
          <a:noFill/>
          <a:ln>
            <a:noFill/>
          </a:ln>
        </p:spPr>
      </p:pic>
      <p:sp>
        <p:nvSpPr>
          <p:cNvPr id="273" name="Google Shape;273;p25"/>
          <p:cNvSpPr txBox="1"/>
          <p:nvPr/>
        </p:nvSpPr>
        <p:spPr>
          <a:xfrm>
            <a:off x="4836550" y="961350"/>
            <a:ext cx="3937800" cy="365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5"/>
              <a:buFont typeface="Arial"/>
              <a:buNone/>
            </a:pPr>
            <a:r>
              <a:t/>
            </a:r>
            <a:endParaRPr b="0" i="0" sz="1690" u="none" cap="none" strike="noStrike">
              <a:solidFill>
                <a:schemeClr val="dk2"/>
              </a:solidFill>
              <a:latin typeface="Twentieth Century"/>
              <a:ea typeface="Twentieth Century"/>
              <a:cs typeface="Twentieth Century"/>
              <a:sym typeface="Twentieth Century"/>
            </a:endParaRPr>
          </a:p>
        </p:txBody>
      </p:sp>
      <p:pic>
        <p:nvPicPr>
          <p:cNvPr id="274" name="Google Shape;274;p25"/>
          <p:cNvPicPr preferRelativeResize="0"/>
          <p:nvPr/>
        </p:nvPicPr>
        <p:blipFill rotWithShape="1">
          <a:blip r:embed="rId7">
            <a:alphaModFix/>
          </a:blip>
          <a:srcRect b="0" l="0" r="0" t="0"/>
          <a:stretch/>
        </p:blipFill>
        <p:spPr>
          <a:xfrm>
            <a:off x="5594875" y="1303174"/>
            <a:ext cx="2065850" cy="296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1"/>
          <p:cNvSpPr txBox="1"/>
          <p:nvPr/>
        </p:nvSpPr>
        <p:spPr>
          <a:xfrm>
            <a:off x="2540725" y="234975"/>
            <a:ext cx="5354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2800" u="none" cap="none" strike="noStrike">
                <a:solidFill>
                  <a:schemeClr val="dk1"/>
                </a:solidFill>
                <a:latin typeface="Merriweather"/>
                <a:ea typeface="Merriweather"/>
                <a:cs typeface="Merriweather"/>
                <a:sym typeface="Merriweather"/>
              </a:rPr>
              <a:t>OGIS’s Mission</a:t>
            </a:r>
            <a:endParaRPr b="1" sz="2800">
              <a:solidFill>
                <a:schemeClr val="dk1"/>
              </a:solidFill>
              <a:latin typeface="Merriweather"/>
              <a:ea typeface="Merriweather"/>
              <a:cs typeface="Merriweather"/>
              <a:sym typeface="Merriweather"/>
            </a:endParaRPr>
          </a:p>
        </p:txBody>
      </p:sp>
      <p:pic>
        <p:nvPicPr>
          <p:cNvPr id="43" name="Google Shape;43;p11"/>
          <p:cNvPicPr preferRelativeResize="0"/>
          <p:nvPr/>
        </p:nvPicPr>
        <p:blipFill>
          <a:blip r:embed="rId3">
            <a:alphaModFix/>
          </a:blip>
          <a:stretch>
            <a:fillRect/>
          </a:stretch>
        </p:blipFill>
        <p:spPr>
          <a:xfrm>
            <a:off x="388500" y="1128625"/>
            <a:ext cx="8367000" cy="331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2"/>
          <p:cNvSpPr/>
          <p:nvPr/>
        </p:nvSpPr>
        <p:spPr>
          <a:xfrm flipH="1">
            <a:off x="631062" y="1654847"/>
            <a:ext cx="3170100" cy="180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1600" u="none" cap="none" strike="noStrike">
              <a:solidFill>
                <a:srgbClr val="000000"/>
              </a:solidFill>
              <a:latin typeface="Arial"/>
              <a:ea typeface="Arial"/>
              <a:cs typeface="Arial"/>
              <a:sym typeface="Arial"/>
            </a:endParaRPr>
          </a:p>
        </p:txBody>
      </p:sp>
      <p:sp>
        <p:nvSpPr>
          <p:cNvPr id="49" name="Google Shape;49;p12"/>
          <p:cNvSpPr/>
          <p:nvPr/>
        </p:nvSpPr>
        <p:spPr>
          <a:xfrm>
            <a:off x="3890323" y="2855894"/>
            <a:ext cx="730800" cy="135600"/>
          </a:xfrm>
          <a:prstGeom prst="rect">
            <a:avLst/>
          </a:prstGeom>
          <a:noFill/>
          <a:ln>
            <a:noFill/>
          </a:ln>
        </p:spPr>
        <p:txBody>
          <a:bodyPr anchorCtr="0" anchor="t" bIns="0" lIns="0" spcFirstLastPara="1" rIns="0" wrap="square" tIns="0">
            <a:noAutofit/>
          </a:bodyPr>
          <a:lstStyle/>
          <a:p>
            <a:pPr indent="0" lvl="0" marL="0" marR="0" rtl="0" algn="l">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TRAINING</a:t>
            </a:r>
            <a:endParaRPr b="1" i="0" sz="750" u="none" cap="none" strike="noStrike">
              <a:solidFill>
                <a:srgbClr val="0D1E56"/>
              </a:solidFill>
              <a:latin typeface="Limelight"/>
              <a:ea typeface="Limelight"/>
              <a:cs typeface="Limelight"/>
              <a:sym typeface="Limelight"/>
            </a:endParaRPr>
          </a:p>
        </p:txBody>
      </p:sp>
      <p:cxnSp>
        <p:nvCxnSpPr>
          <p:cNvPr id="50" name="Google Shape;50;p12"/>
          <p:cNvCxnSpPr/>
          <p:nvPr/>
        </p:nvCxnSpPr>
        <p:spPr>
          <a:xfrm flipH="1">
            <a:off x="3189194" y="2600138"/>
            <a:ext cx="651900" cy="6600"/>
          </a:xfrm>
          <a:prstGeom prst="straightConnector1">
            <a:avLst/>
          </a:prstGeom>
          <a:noFill/>
          <a:ln cap="flat" cmpd="sng" w="25400">
            <a:solidFill>
              <a:srgbClr val="0D1E56"/>
            </a:solidFill>
            <a:prstDash val="solid"/>
            <a:miter lim="8000"/>
            <a:headEnd len="sm" w="sm" type="none"/>
            <a:tailEnd len="sm" w="sm" type="none"/>
          </a:ln>
        </p:spPr>
      </p:cxnSp>
      <p:sp>
        <p:nvSpPr>
          <p:cNvPr id="51" name="Google Shape;51;p12"/>
          <p:cNvSpPr/>
          <p:nvPr/>
        </p:nvSpPr>
        <p:spPr>
          <a:xfrm>
            <a:off x="3475472" y="1404264"/>
            <a:ext cx="323838" cy="326430"/>
          </a:xfrm>
          <a:custGeom>
            <a:rect b="b" l="l" r="r" t="t"/>
            <a:pathLst>
              <a:path extrusionOk="0" h="21600" w="21600">
                <a:moveTo>
                  <a:pt x="12858" y="10639"/>
                </a:moveTo>
                <a:lnTo>
                  <a:pt x="12858" y="7737"/>
                </a:lnTo>
                <a:lnTo>
                  <a:pt x="9528" y="7737"/>
                </a:lnTo>
                <a:cubicBezTo>
                  <a:pt x="9528" y="9329"/>
                  <a:pt x="11031" y="10639"/>
                  <a:pt x="12858" y="10639"/>
                </a:cubicBezTo>
                <a:close/>
                <a:moveTo>
                  <a:pt x="16188" y="7737"/>
                </a:moveTo>
                <a:lnTo>
                  <a:pt x="12858" y="7737"/>
                </a:lnTo>
                <a:lnTo>
                  <a:pt x="12858" y="4836"/>
                </a:lnTo>
                <a:cubicBezTo>
                  <a:pt x="14685" y="4836"/>
                  <a:pt x="16188" y="6146"/>
                  <a:pt x="16188" y="7737"/>
                </a:cubicBezTo>
                <a:close/>
                <a:moveTo>
                  <a:pt x="21600" y="8523"/>
                </a:moveTo>
                <a:cubicBezTo>
                  <a:pt x="21600" y="3808"/>
                  <a:pt x="17229" y="0"/>
                  <a:pt x="11818" y="0"/>
                </a:cubicBezTo>
                <a:cubicBezTo>
                  <a:pt x="7377" y="0"/>
                  <a:pt x="3261" y="2901"/>
                  <a:pt x="2475" y="6085"/>
                </a:cubicBezTo>
                <a:cubicBezTo>
                  <a:pt x="2290" y="6831"/>
                  <a:pt x="2081" y="8644"/>
                  <a:pt x="2081" y="8644"/>
                </a:cubicBezTo>
                <a:lnTo>
                  <a:pt x="69" y="13137"/>
                </a:lnTo>
                <a:cubicBezTo>
                  <a:pt x="0" y="13238"/>
                  <a:pt x="0" y="13299"/>
                  <a:pt x="0" y="13359"/>
                </a:cubicBezTo>
                <a:cubicBezTo>
                  <a:pt x="0" y="13762"/>
                  <a:pt x="324" y="14044"/>
                  <a:pt x="786" y="14044"/>
                </a:cubicBezTo>
                <a:lnTo>
                  <a:pt x="2081" y="14044"/>
                </a:lnTo>
                <a:lnTo>
                  <a:pt x="2081" y="16422"/>
                </a:lnTo>
                <a:cubicBezTo>
                  <a:pt x="2081" y="18255"/>
                  <a:pt x="3793" y="19787"/>
                  <a:pt x="5943" y="19787"/>
                </a:cubicBezTo>
                <a:lnTo>
                  <a:pt x="18131" y="19787"/>
                </a:lnTo>
                <a:lnTo>
                  <a:pt x="18131" y="18477"/>
                </a:lnTo>
                <a:lnTo>
                  <a:pt x="11031" y="18477"/>
                </a:lnTo>
                <a:lnTo>
                  <a:pt x="12072" y="17973"/>
                </a:lnTo>
                <a:lnTo>
                  <a:pt x="18131" y="17973"/>
                </a:lnTo>
                <a:lnTo>
                  <a:pt x="18131" y="16663"/>
                </a:lnTo>
                <a:lnTo>
                  <a:pt x="14801" y="16663"/>
                </a:lnTo>
                <a:lnTo>
                  <a:pt x="15865" y="16140"/>
                </a:lnTo>
                <a:lnTo>
                  <a:pt x="18200" y="16140"/>
                </a:lnTo>
                <a:lnTo>
                  <a:pt x="18200" y="15011"/>
                </a:lnTo>
                <a:cubicBezTo>
                  <a:pt x="20236" y="13480"/>
                  <a:pt x="21600" y="11143"/>
                  <a:pt x="21600" y="8523"/>
                </a:cubicBezTo>
                <a:close/>
                <a:moveTo>
                  <a:pt x="4440" y="10357"/>
                </a:moveTo>
                <a:cubicBezTo>
                  <a:pt x="3839" y="10357"/>
                  <a:pt x="3330" y="9954"/>
                  <a:pt x="3330" y="9390"/>
                </a:cubicBezTo>
                <a:cubicBezTo>
                  <a:pt x="3330" y="8866"/>
                  <a:pt x="3793" y="8422"/>
                  <a:pt x="4440" y="8422"/>
                </a:cubicBezTo>
                <a:cubicBezTo>
                  <a:pt x="5018" y="8422"/>
                  <a:pt x="5550" y="8805"/>
                  <a:pt x="5550" y="9390"/>
                </a:cubicBezTo>
                <a:cubicBezTo>
                  <a:pt x="5550" y="9954"/>
                  <a:pt x="5088" y="10357"/>
                  <a:pt x="4440" y="10357"/>
                </a:cubicBezTo>
                <a:close/>
                <a:moveTo>
                  <a:pt x="12858" y="4433"/>
                </a:moveTo>
                <a:cubicBezTo>
                  <a:pt x="14940" y="4433"/>
                  <a:pt x="16651" y="5904"/>
                  <a:pt x="16651" y="7737"/>
                </a:cubicBezTo>
                <a:cubicBezTo>
                  <a:pt x="16651" y="9551"/>
                  <a:pt x="14940" y="11022"/>
                  <a:pt x="12858" y="11022"/>
                </a:cubicBezTo>
                <a:cubicBezTo>
                  <a:pt x="10777" y="11022"/>
                  <a:pt x="9066" y="9551"/>
                  <a:pt x="9066" y="7737"/>
                </a:cubicBezTo>
                <a:cubicBezTo>
                  <a:pt x="9066" y="5904"/>
                  <a:pt x="10777" y="4433"/>
                  <a:pt x="12858" y="4433"/>
                </a:cubicBezTo>
                <a:close/>
                <a:moveTo>
                  <a:pt x="7632" y="20290"/>
                </a:moveTo>
                <a:lnTo>
                  <a:pt x="18131" y="20290"/>
                </a:lnTo>
                <a:lnTo>
                  <a:pt x="18131" y="21600"/>
                </a:lnTo>
                <a:lnTo>
                  <a:pt x="7632" y="21600"/>
                </a:lnTo>
                <a:lnTo>
                  <a:pt x="7632" y="20290"/>
                </a:lnTo>
                <a:close/>
              </a:path>
            </a:pathLst>
          </a:custGeom>
          <a:solidFill>
            <a:srgbClr val="355C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52" name="Google Shape;52;p12"/>
          <p:cNvSpPr/>
          <p:nvPr/>
        </p:nvSpPr>
        <p:spPr>
          <a:xfrm>
            <a:off x="3519072" y="1794258"/>
            <a:ext cx="862200" cy="135600"/>
          </a:xfrm>
          <a:prstGeom prst="rect">
            <a:avLst/>
          </a:prstGeom>
          <a:noFill/>
          <a:ln>
            <a:noFill/>
          </a:ln>
        </p:spPr>
        <p:txBody>
          <a:bodyPr anchorCtr="0" anchor="t" bIns="0" lIns="0" spcFirstLastPara="1" rIns="0" wrap="square" tIns="0">
            <a:noAutofit/>
          </a:bodyPr>
          <a:lstStyle/>
          <a:p>
            <a:pPr indent="0" lvl="0" marL="0" marR="0" rtl="0" algn="l">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EDUCATION</a:t>
            </a:r>
            <a:endParaRPr b="1" i="0" sz="750" u="none" cap="none" strike="noStrike">
              <a:solidFill>
                <a:srgbClr val="0D1E56"/>
              </a:solidFill>
              <a:latin typeface="Limelight"/>
              <a:ea typeface="Limelight"/>
              <a:cs typeface="Limelight"/>
              <a:sym typeface="Limelight"/>
            </a:endParaRPr>
          </a:p>
        </p:txBody>
      </p:sp>
      <p:sp>
        <p:nvSpPr>
          <p:cNvPr id="53" name="Google Shape;53;p12"/>
          <p:cNvSpPr/>
          <p:nvPr/>
        </p:nvSpPr>
        <p:spPr>
          <a:xfrm>
            <a:off x="3419006" y="3448854"/>
            <a:ext cx="433295" cy="383238"/>
          </a:xfrm>
          <a:custGeom>
            <a:rect b="b" l="l" r="r" t="t"/>
            <a:pathLst>
              <a:path extrusionOk="0" h="21600" w="21565">
                <a:moveTo>
                  <a:pt x="18261" y="16456"/>
                </a:moveTo>
                <a:cubicBezTo>
                  <a:pt x="17696" y="15934"/>
                  <a:pt x="17011" y="15713"/>
                  <a:pt x="16225" y="15713"/>
                </a:cubicBezTo>
                <a:cubicBezTo>
                  <a:pt x="15943" y="15713"/>
                  <a:pt x="15702" y="15773"/>
                  <a:pt x="15419" y="15873"/>
                </a:cubicBezTo>
                <a:lnTo>
                  <a:pt x="11511" y="12317"/>
                </a:lnTo>
                <a:lnTo>
                  <a:pt x="14009" y="9363"/>
                </a:lnTo>
                <a:lnTo>
                  <a:pt x="18039" y="12880"/>
                </a:lnTo>
                <a:lnTo>
                  <a:pt x="21565" y="8841"/>
                </a:lnTo>
                <a:lnTo>
                  <a:pt x="11551" y="0"/>
                </a:lnTo>
                <a:lnTo>
                  <a:pt x="8025" y="4039"/>
                </a:lnTo>
                <a:lnTo>
                  <a:pt x="11954" y="7495"/>
                </a:lnTo>
                <a:lnTo>
                  <a:pt x="9334" y="10328"/>
                </a:lnTo>
                <a:lnTo>
                  <a:pt x="5768" y="7033"/>
                </a:lnTo>
                <a:cubicBezTo>
                  <a:pt x="5808" y="6751"/>
                  <a:pt x="5869" y="6530"/>
                  <a:pt x="5808" y="6249"/>
                </a:cubicBezTo>
                <a:cubicBezTo>
                  <a:pt x="5808" y="5445"/>
                  <a:pt x="5466" y="4762"/>
                  <a:pt x="4902" y="4260"/>
                </a:cubicBezTo>
                <a:cubicBezTo>
                  <a:pt x="4337" y="3737"/>
                  <a:pt x="3652" y="3516"/>
                  <a:pt x="2866" y="3516"/>
                </a:cubicBezTo>
                <a:cubicBezTo>
                  <a:pt x="2584" y="3516"/>
                  <a:pt x="2282" y="3577"/>
                  <a:pt x="2061" y="3697"/>
                </a:cubicBezTo>
                <a:lnTo>
                  <a:pt x="4337" y="5727"/>
                </a:lnTo>
                <a:lnTo>
                  <a:pt x="2343" y="7937"/>
                </a:lnTo>
                <a:lnTo>
                  <a:pt x="66" y="5907"/>
                </a:lnTo>
                <a:cubicBezTo>
                  <a:pt x="25" y="6189"/>
                  <a:pt x="-35" y="6470"/>
                  <a:pt x="25" y="6691"/>
                </a:cubicBezTo>
                <a:cubicBezTo>
                  <a:pt x="25" y="7495"/>
                  <a:pt x="368" y="8097"/>
                  <a:pt x="932" y="8620"/>
                </a:cubicBezTo>
                <a:cubicBezTo>
                  <a:pt x="1516" y="9122"/>
                  <a:pt x="2181" y="9363"/>
                  <a:pt x="2967" y="9363"/>
                </a:cubicBezTo>
                <a:cubicBezTo>
                  <a:pt x="3249" y="9363"/>
                  <a:pt x="3552" y="9303"/>
                  <a:pt x="3834" y="9183"/>
                </a:cubicBezTo>
                <a:lnTo>
                  <a:pt x="7299" y="12357"/>
                </a:lnTo>
                <a:lnTo>
                  <a:pt x="1557" y="18325"/>
                </a:lnTo>
                <a:cubicBezTo>
                  <a:pt x="1154" y="18666"/>
                  <a:pt x="932" y="19108"/>
                  <a:pt x="932" y="19631"/>
                </a:cubicBezTo>
                <a:cubicBezTo>
                  <a:pt x="932" y="20595"/>
                  <a:pt x="1718" y="21379"/>
                  <a:pt x="2685" y="21379"/>
                </a:cubicBezTo>
                <a:cubicBezTo>
                  <a:pt x="3310" y="21379"/>
                  <a:pt x="3834" y="21098"/>
                  <a:pt x="4176" y="20636"/>
                </a:cubicBezTo>
                <a:lnTo>
                  <a:pt x="9677" y="14567"/>
                </a:lnTo>
                <a:lnTo>
                  <a:pt x="12921" y="17521"/>
                </a:lnTo>
                <a:lnTo>
                  <a:pt x="13485" y="18044"/>
                </a:lnTo>
                <a:cubicBezTo>
                  <a:pt x="13445" y="18325"/>
                  <a:pt x="13384" y="18606"/>
                  <a:pt x="13384" y="18887"/>
                </a:cubicBezTo>
                <a:cubicBezTo>
                  <a:pt x="13384" y="19671"/>
                  <a:pt x="13727" y="20294"/>
                  <a:pt x="14291" y="20877"/>
                </a:cubicBezTo>
                <a:cubicBezTo>
                  <a:pt x="14855" y="21379"/>
                  <a:pt x="15540" y="21600"/>
                  <a:pt x="16326" y="21600"/>
                </a:cubicBezTo>
                <a:cubicBezTo>
                  <a:pt x="16628" y="21600"/>
                  <a:pt x="16850" y="21560"/>
                  <a:pt x="17132" y="21439"/>
                </a:cubicBezTo>
                <a:lnTo>
                  <a:pt x="14855" y="19390"/>
                </a:lnTo>
                <a:lnTo>
                  <a:pt x="16911" y="17180"/>
                </a:lnTo>
                <a:lnTo>
                  <a:pt x="19127" y="19229"/>
                </a:lnTo>
                <a:cubicBezTo>
                  <a:pt x="19187" y="18948"/>
                  <a:pt x="19228" y="18666"/>
                  <a:pt x="19187" y="18425"/>
                </a:cubicBezTo>
                <a:cubicBezTo>
                  <a:pt x="19127" y="17581"/>
                  <a:pt x="18845" y="16959"/>
                  <a:pt x="18261" y="16456"/>
                </a:cubicBezTo>
              </a:path>
            </a:pathLst>
          </a:custGeom>
          <a:solidFill>
            <a:srgbClr val="355C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54" name="Google Shape;54;p12"/>
          <p:cNvSpPr/>
          <p:nvPr/>
        </p:nvSpPr>
        <p:spPr>
          <a:xfrm>
            <a:off x="3178089" y="3893511"/>
            <a:ext cx="985800" cy="135600"/>
          </a:xfrm>
          <a:prstGeom prst="rect">
            <a:avLst/>
          </a:prstGeom>
          <a:noFill/>
          <a:ln>
            <a:noFill/>
          </a:ln>
        </p:spPr>
        <p:txBody>
          <a:bodyPr anchorCtr="0" anchor="t" bIns="0" lIns="0" spcFirstLastPara="1" rIns="0" wrap="square" tIns="0">
            <a:noAutofit/>
          </a:bodyPr>
          <a:lstStyle/>
          <a:p>
            <a:pPr indent="0" lvl="0" marL="0" marR="0" rtl="0" algn="l">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COMPLIANCE</a:t>
            </a:r>
            <a:endParaRPr b="0" i="0" sz="1400" u="none" cap="none" strike="noStrike">
              <a:solidFill>
                <a:srgbClr val="000000"/>
              </a:solidFill>
              <a:latin typeface="Arial"/>
              <a:ea typeface="Arial"/>
              <a:cs typeface="Arial"/>
              <a:sym typeface="Arial"/>
            </a:endParaRPr>
          </a:p>
        </p:txBody>
      </p:sp>
      <p:sp>
        <p:nvSpPr>
          <p:cNvPr id="55" name="Google Shape;55;p12"/>
          <p:cNvSpPr/>
          <p:nvPr/>
        </p:nvSpPr>
        <p:spPr>
          <a:xfrm>
            <a:off x="1112107" y="1209807"/>
            <a:ext cx="448632" cy="376704"/>
          </a:xfrm>
          <a:custGeom>
            <a:rect b="b" l="l" r="r" t="t"/>
            <a:pathLst>
              <a:path extrusionOk="0" h="21600" w="21600">
                <a:moveTo>
                  <a:pt x="16634" y="4177"/>
                </a:moveTo>
                <a:lnTo>
                  <a:pt x="11446" y="4219"/>
                </a:lnTo>
                <a:lnTo>
                  <a:pt x="11446" y="19048"/>
                </a:lnTo>
                <a:lnTo>
                  <a:pt x="17482" y="19048"/>
                </a:lnTo>
                <a:lnTo>
                  <a:pt x="17482" y="21600"/>
                </a:lnTo>
                <a:lnTo>
                  <a:pt x="3997" y="21600"/>
                </a:lnTo>
                <a:lnTo>
                  <a:pt x="3997" y="19048"/>
                </a:lnTo>
                <a:lnTo>
                  <a:pt x="10033" y="19048"/>
                </a:lnTo>
                <a:lnTo>
                  <a:pt x="10033" y="4219"/>
                </a:lnTo>
                <a:lnTo>
                  <a:pt x="4845" y="4177"/>
                </a:lnTo>
                <a:lnTo>
                  <a:pt x="7570" y="13627"/>
                </a:lnTo>
                <a:lnTo>
                  <a:pt x="8095" y="13627"/>
                </a:lnTo>
                <a:cubicBezTo>
                  <a:pt x="8095" y="16010"/>
                  <a:pt x="6258" y="17866"/>
                  <a:pt x="4037" y="17866"/>
                </a:cubicBezTo>
                <a:cubicBezTo>
                  <a:pt x="1817" y="17866"/>
                  <a:pt x="0" y="15947"/>
                  <a:pt x="0" y="13627"/>
                </a:cubicBezTo>
                <a:lnTo>
                  <a:pt x="404" y="13627"/>
                </a:lnTo>
                <a:lnTo>
                  <a:pt x="3129" y="4177"/>
                </a:lnTo>
                <a:lnTo>
                  <a:pt x="3068" y="4177"/>
                </a:lnTo>
                <a:lnTo>
                  <a:pt x="3068" y="2974"/>
                </a:lnTo>
                <a:lnTo>
                  <a:pt x="10033" y="2974"/>
                </a:lnTo>
                <a:lnTo>
                  <a:pt x="10033" y="0"/>
                </a:lnTo>
                <a:lnTo>
                  <a:pt x="11446" y="0"/>
                </a:lnTo>
                <a:lnTo>
                  <a:pt x="11446" y="2974"/>
                </a:lnTo>
                <a:lnTo>
                  <a:pt x="18511" y="2974"/>
                </a:lnTo>
                <a:lnTo>
                  <a:pt x="18511" y="4177"/>
                </a:lnTo>
                <a:lnTo>
                  <a:pt x="18451" y="4177"/>
                </a:lnTo>
                <a:lnTo>
                  <a:pt x="21196" y="13627"/>
                </a:lnTo>
                <a:lnTo>
                  <a:pt x="21600" y="13627"/>
                </a:lnTo>
                <a:cubicBezTo>
                  <a:pt x="21600" y="15947"/>
                  <a:pt x="19763" y="17866"/>
                  <a:pt x="17542" y="17866"/>
                </a:cubicBezTo>
                <a:cubicBezTo>
                  <a:pt x="15322" y="17866"/>
                  <a:pt x="13505" y="15947"/>
                  <a:pt x="13505" y="13627"/>
                </a:cubicBezTo>
                <a:lnTo>
                  <a:pt x="13909" y="13627"/>
                </a:lnTo>
                <a:lnTo>
                  <a:pt x="16634" y="4177"/>
                </a:lnTo>
                <a:close/>
                <a:moveTo>
                  <a:pt x="3997" y="4282"/>
                </a:moveTo>
                <a:lnTo>
                  <a:pt x="1312" y="13690"/>
                </a:lnTo>
                <a:lnTo>
                  <a:pt x="6722" y="13690"/>
                </a:lnTo>
                <a:lnTo>
                  <a:pt x="3997" y="4282"/>
                </a:lnTo>
                <a:close/>
                <a:moveTo>
                  <a:pt x="14757" y="13627"/>
                </a:moveTo>
                <a:lnTo>
                  <a:pt x="20167" y="13627"/>
                </a:lnTo>
                <a:lnTo>
                  <a:pt x="17482" y="4282"/>
                </a:lnTo>
                <a:lnTo>
                  <a:pt x="14757" y="13627"/>
                </a:lnTo>
                <a:close/>
              </a:path>
            </a:pathLst>
          </a:custGeom>
          <a:solidFill>
            <a:srgbClr val="355C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56" name="Google Shape;56;p12"/>
          <p:cNvSpPr/>
          <p:nvPr/>
        </p:nvSpPr>
        <p:spPr>
          <a:xfrm>
            <a:off x="444769" y="1662750"/>
            <a:ext cx="939600" cy="270600"/>
          </a:xfrm>
          <a:prstGeom prst="rect">
            <a:avLst/>
          </a:prstGeom>
          <a:noFill/>
          <a:ln>
            <a:noFill/>
          </a:ln>
        </p:spPr>
        <p:txBody>
          <a:bodyPr anchorCtr="0" anchor="t" bIns="0" lIns="0" spcFirstLastPara="1" rIns="0" wrap="square" tIns="0">
            <a:noAutofit/>
          </a:bodyPr>
          <a:lstStyle/>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DISPUTE </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RESOLUTION</a:t>
            </a:r>
            <a:endParaRPr b="1" i="0" sz="750" u="none" cap="none" strike="noStrike">
              <a:solidFill>
                <a:srgbClr val="0D1E56"/>
              </a:solidFill>
              <a:latin typeface="Limelight"/>
              <a:ea typeface="Limelight"/>
              <a:cs typeface="Limelight"/>
              <a:sym typeface="Limelight"/>
            </a:endParaRPr>
          </a:p>
        </p:txBody>
      </p:sp>
      <p:sp>
        <p:nvSpPr>
          <p:cNvPr id="57" name="Google Shape;57;p12"/>
          <p:cNvSpPr/>
          <p:nvPr/>
        </p:nvSpPr>
        <p:spPr>
          <a:xfrm>
            <a:off x="357120" y="2361452"/>
            <a:ext cx="461700" cy="350730"/>
          </a:xfrm>
          <a:custGeom>
            <a:rect b="b" l="l" r="r" t="t"/>
            <a:pathLst>
              <a:path extrusionOk="0" h="21600" w="21600">
                <a:moveTo>
                  <a:pt x="21600" y="1484"/>
                </a:moveTo>
                <a:lnTo>
                  <a:pt x="21600" y="20116"/>
                </a:lnTo>
                <a:cubicBezTo>
                  <a:pt x="21600" y="20938"/>
                  <a:pt x="21036" y="21600"/>
                  <a:pt x="20290" y="21600"/>
                </a:cubicBezTo>
                <a:lnTo>
                  <a:pt x="1310" y="21600"/>
                </a:lnTo>
                <a:cubicBezTo>
                  <a:pt x="564" y="21600"/>
                  <a:pt x="0" y="20938"/>
                  <a:pt x="0" y="20116"/>
                </a:cubicBezTo>
                <a:lnTo>
                  <a:pt x="0" y="1484"/>
                </a:lnTo>
                <a:cubicBezTo>
                  <a:pt x="0" y="639"/>
                  <a:pt x="564" y="0"/>
                  <a:pt x="1310" y="0"/>
                </a:cubicBezTo>
                <a:lnTo>
                  <a:pt x="20290" y="0"/>
                </a:lnTo>
                <a:cubicBezTo>
                  <a:pt x="20975" y="0"/>
                  <a:pt x="21600" y="708"/>
                  <a:pt x="21600" y="1484"/>
                </a:cubicBezTo>
                <a:close/>
                <a:moveTo>
                  <a:pt x="16200" y="2009"/>
                </a:moveTo>
                <a:cubicBezTo>
                  <a:pt x="16200" y="2512"/>
                  <a:pt x="16603" y="2968"/>
                  <a:pt x="17066" y="2968"/>
                </a:cubicBezTo>
                <a:cubicBezTo>
                  <a:pt x="17510" y="2968"/>
                  <a:pt x="17913" y="2512"/>
                  <a:pt x="17913" y="2009"/>
                </a:cubicBezTo>
                <a:cubicBezTo>
                  <a:pt x="17913" y="1484"/>
                  <a:pt x="17510" y="1027"/>
                  <a:pt x="17066" y="1027"/>
                </a:cubicBezTo>
                <a:cubicBezTo>
                  <a:pt x="16603" y="1027"/>
                  <a:pt x="16200" y="1416"/>
                  <a:pt x="16200" y="2009"/>
                </a:cubicBezTo>
                <a:close/>
                <a:moveTo>
                  <a:pt x="13822" y="2009"/>
                </a:moveTo>
                <a:cubicBezTo>
                  <a:pt x="13822" y="2512"/>
                  <a:pt x="14205" y="2968"/>
                  <a:pt x="14669" y="2968"/>
                </a:cubicBezTo>
                <a:cubicBezTo>
                  <a:pt x="15132" y="2968"/>
                  <a:pt x="15515" y="2512"/>
                  <a:pt x="15515" y="2009"/>
                </a:cubicBezTo>
                <a:cubicBezTo>
                  <a:pt x="15515" y="1484"/>
                  <a:pt x="15132" y="1027"/>
                  <a:pt x="14669" y="1027"/>
                </a:cubicBezTo>
                <a:cubicBezTo>
                  <a:pt x="14205" y="1027"/>
                  <a:pt x="13822" y="1416"/>
                  <a:pt x="13822" y="2009"/>
                </a:cubicBezTo>
                <a:close/>
                <a:moveTo>
                  <a:pt x="20290" y="3927"/>
                </a:moveTo>
                <a:lnTo>
                  <a:pt x="1310" y="3927"/>
                </a:lnTo>
                <a:lnTo>
                  <a:pt x="1310" y="20230"/>
                </a:lnTo>
                <a:lnTo>
                  <a:pt x="20290" y="20230"/>
                </a:lnTo>
                <a:lnTo>
                  <a:pt x="20290" y="3927"/>
                </a:lnTo>
                <a:close/>
                <a:moveTo>
                  <a:pt x="20290" y="2009"/>
                </a:moveTo>
                <a:cubicBezTo>
                  <a:pt x="20290" y="1484"/>
                  <a:pt x="19887" y="1027"/>
                  <a:pt x="19444" y="1027"/>
                </a:cubicBezTo>
                <a:cubicBezTo>
                  <a:pt x="18981" y="1027"/>
                  <a:pt x="18598" y="1484"/>
                  <a:pt x="18598" y="2009"/>
                </a:cubicBezTo>
                <a:cubicBezTo>
                  <a:pt x="18598" y="2512"/>
                  <a:pt x="18981" y="2968"/>
                  <a:pt x="19444" y="2968"/>
                </a:cubicBezTo>
                <a:cubicBezTo>
                  <a:pt x="19887" y="2968"/>
                  <a:pt x="20290" y="2512"/>
                  <a:pt x="20290" y="2009"/>
                </a:cubicBezTo>
                <a:close/>
                <a:moveTo>
                  <a:pt x="8019" y="6896"/>
                </a:moveTo>
                <a:lnTo>
                  <a:pt x="14669" y="6896"/>
                </a:lnTo>
                <a:lnTo>
                  <a:pt x="14669" y="5480"/>
                </a:lnTo>
                <a:lnTo>
                  <a:pt x="8019" y="5480"/>
                </a:lnTo>
                <a:lnTo>
                  <a:pt x="8019" y="6896"/>
                </a:lnTo>
                <a:close/>
                <a:moveTo>
                  <a:pt x="10639" y="10115"/>
                </a:moveTo>
                <a:lnTo>
                  <a:pt x="19041" y="10115"/>
                </a:lnTo>
                <a:lnTo>
                  <a:pt x="19041" y="8699"/>
                </a:lnTo>
                <a:lnTo>
                  <a:pt x="10639" y="8699"/>
                </a:lnTo>
                <a:lnTo>
                  <a:pt x="10639" y="10115"/>
                </a:lnTo>
                <a:close/>
                <a:moveTo>
                  <a:pt x="10639" y="12946"/>
                </a:moveTo>
                <a:lnTo>
                  <a:pt x="19041" y="12946"/>
                </a:lnTo>
                <a:lnTo>
                  <a:pt x="19041" y="11531"/>
                </a:lnTo>
                <a:lnTo>
                  <a:pt x="10639" y="11531"/>
                </a:lnTo>
                <a:lnTo>
                  <a:pt x="10639" y="12946"/>
                </a:lnTo>
                <a:close/>
                <a:moveTo>
                  <a:pt x="10639" y="15800"/>
                </a:moveTo>
                <a:lnTo>
                  <a:pt x="19041" y="15800"/>
                </a:lnTo>
                <a:lnTo>
                  <a:pt x="19041" y="14385"/>
                </a:lnTo>
                <a:lnTo>
                  <a:pt x="10639" y="14385"/>
                </a:lnTo>
                <a:lnTo>
                  <a:pt x="10639" y="15800"/>
                </a:lnTo>
                <a:close/>
                <a:moveTo>
                  <a:pt x="2438" y="18632"/>
                </a:moveTo>
                <a:lnTo>
                  <a:pt x="19001" y="18632"/>
                </a:lnTo>
                <a:lnTo>
                  <a:pt x="19001" y="17216"/>
                </a:lnTo>
                <a:lnTo>
                  <a:pt x="2438" y="17216"/>
                </a:lnTo>
                <a:lnTo>
                  <a:pt x="2438" y="18632"/>
                </a:lnTo>
                <a:close/>
                <a:moveTo>
                  <a:pt x="2438" y="15732"/>
                </a:moveTo>
                <a:lnTo>
                  <a:pt x="8362" y="15732"/>
                </a:lnTo>
                <a:lnTo>
                  <a:pt x="8362" y="8768"/>
                </a:lnTo>
                <a:lnTo>
                  <a:pt x="2438" y="8768"/>
                </a:lnTo>
                <a:lnTo>
                  <a:pt x="2438" y="15732"/>
                </a:lnTo>
                <a:close/>
              </a:path>
            </a:pathLst>
          </a:custGeom>
          <a:solidFill>
            <a:srgbClr val="355C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58" name="Google Shape;58;p12"/>
          <p:cNvSpPr/>
          <p:nvPr/>
        </p:nvSpPr>
        <p:spPr>
          <a:xfrm>
            <a:off x="255500" y="2782780"/>
            <a:ext cx="811500" cy="135600"/>
          </a:xfrm>
          <a:prstGeom prst="rect">
            <a:avLst/>
          </a:prstGeom>
          <a:noFill/>
          <a:ln>
            <a:noFill/>
          </a:ln>
        </p:spPr>
        <p:txBody>
          <a:bodyPr anchorCtr="0" anchor="t" bIns="0" lIns="0" spcFirstLastPara="1" rIns="0" wrap="square" tIns="0">
            <a:noAutofit/>
          </a:bodyPr>
          <a:lstStyle/>
          <a:p>
            <a:pPr indent="0" lvl="0" marL="0" marR="0" rtl="0" algn="l">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OUTREACH</a:t>
            </a:r>
            <a:endParaRPr b="1" i="0" sz="750" u="none" cap="none" strike="noStrike">
              <a:solidFill>
                <a:srgbClr val="0D1E56"/>
              </a:solidFill>
              <a:latin typeface="Limelight"/>
              <a:ea typeface="Limelight"/>
              <a:cs typeface="Limelight"/>
              <a:sym typeface="Limelight"/>
            </a:endParaRPr>
          </a:p>
        </p:txBody>
      </p:sp>
      <p:sp>
        <p:nvSpPr>
          <p:cNvPr id="59" name="Google Shape;59;p12"/>
          <p:cNvSpPr/>
          <p:nvPr/>
        </p:nvSpPr>
        <p:spPr>
          <a:xfrm>
            <a:off x="433047" y="3845080"/>
            <a:ext cx="771900" cy="270600"/>
          </a:xfrm>
          <a:prstGeom prst="rect">
            <a:avLst/>
          </a:prstGeom>
          <a:noFill/>
          <a:ln>
            <a:noFill/>
          </a:ln>
        </p:spPr>
        <p:txBody>
          <a:bodyPr anchorCtr="0" anchor="t" bIns="0" lIns="0" spcFirstLastPara="1" rIns="0" wrap="square" tIns="0">
            <a:noAutofit/>
          </a:bodyPr>
          <a:lstStyle/>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ADVISORY</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OPINIONS</a:t>
            </a:r>
            <a:endParaRPr b="1" i="0" sz="750" u="none" cap="none" strike="noStrike">
              <a:solidFill>
                <a:srgbClr val="0D1E56"/>
              </a:solidFill>
              <a:latin typeface="Limelight"/>
              <a:ea typeface="Limelight"/>
              <a:cs typeface="Limelight"/>
              <a:sym typeface="Limelight"/>
            </a:endParaRPr>
          </a:p>
        </p:txBody>
      </p:sp>
      <p:cxnSp>
        <p:nvCxnSpPr>
          <p:cNvPr id="60" name="Google Shape;60;p12"/>
          <p:cNvCxnSpPr/>
          <p:nvPr/>
        </p:nvCxnSpPr>
        <p:spPr>
          <a:xfrm flipH="1" rot="10800000">
            <a:off x="1124880" y="3131399"/>
            <a:ext cx="582900" cy="388500"/>
          </a:xfrm>
          <a:prstGeom prst="straightConnector1">
            <a:avLst/>
          </a:prstGeom>
          <a:noFill/>
          <a:ln cap="flat" cmpd="sng" w="25400">
            <a:solidFill>
              <a:srgbClr val="102256"/>
            </a:solidFill>
            <a:prstDash val="solid"/>
            <a:miter lim="8000"/>
            <a:headEnd len="sm" w="sm" type="none"/>
            <a:tailEnd len="sm" w="sm" type="none"/>
          </a:ln>
        </p:spPr>
      </p:cxnSp>
      <p:sp>
        <p:nvSpPr>
          <p:cNvPr id="61" name="Google Shape;61;p12"/>
          <p:cNvSpPr/>
          <p:nvPr/>
        </p:nvSpPr>
        <p:spPr>
          <a:xfrm>
            <a:off x="1235790" y="1664850"/>
            <a:ext cx="2130030" cy="1873098"/>
          </a:xfrm>
          <a:custGeom>
            <a:rect b="b" l="l" r="r" t="t"/>
            <a:pathLst>
              <a:path extrusionOk="0" h="21600" w="21600">
                <a:moveTo>
                  <a:pt x="21600" y="10802"/>
                </a:moveTo>
                <a:cubicBezTo>
                  <a:pt x="21600" y="12786"/>
                  <a:pt x="21148" y="14482"/>
                  <a:pt x="20152" y="16201"/>
                </a:cubicBezTo>
                <a:cubicBezTo>
                  <a:pt x="19157" y="17923"/>
                  <a:pt x="17920" y="19160"/>
                  <a:pt x="16197" y="20152"/>
                </a:cubicBezTo>
                <a:cubicBezTo>
                  <a:pt x="14478" y="21148"/>
                  <a:pt x="12786" y="21600"/>
                  <a:pt x="10802" y="21600"/>
                </a:cubicBezTo>
                <a:cubicBezTo>
                  <a:pt x="8814" y="21600"/>
                  <a:pt x="7118" y="21148"/>
                  <a:pt x="5399" y="20152"/>
                </a:cubicBezTo>
                <a:cubicBezTo>
                  <a:pt x="3677" y="19160"/>
                  <a:pt x="2440" y="17923"/>
                  <a:pt x="1448" y="16201"/>
                </a:cubicBezTo>
                <a:cubicBezTo>
                  <a:pt x="452" y="14482"/>
                  <a:pt x="0" y="12786"/>
                  <a:pt x="0" y="10802"/>
                </a:cubicBezTo>
                <a:cubicBezTo>
                  <a:pt x="0" y="8814"/>
                  <a:pt x="452" y="7125"/>
                  <a:pt x="1448" y="5403"/>
                </a:cubicBezTo>
                <a:cubicBezTo>
                  <a:pt x="2440" y="3680"/>
                  <a:pt x="3677" y="2440"/>
                  <a:pt x="5399" y="1448"/>
                </a:cubicBezTo>
                <a:cubicBezTo>
                  <a:pt x="7118" y="452"/>
                  <a:pt x="8814" y="0"/>
                  <a:pt x="10802" y="0"/>
                </a:cubicBezTo>
                <a:cubicBezTo>
                  <a:pt x="12786" y="0"/>
                  <a:pt x="14478" y="452"/>
                  <a:pt x="16197" y="1448"/>
                </a:cubicBezTo>
                <a:cubicBezTo>
                  <a:pt x="17920" y="2440"/>
                  <a:pt x="19157" y="3680"/>
                  <a:pt x="20152" y="5403"/>
                </a:cubicBezTo>
                <a:cubicBezTo>
                  <a:pt x="21148" y="7125"/>
                  <a:pt x="21600" y="8814"/>
                  <a:pt x="21600" y="10802"/>
                </a:cubicBezTo>
              </a:path>
            </a:pathLst>
          </a:custGeom>
          <a:solidFill>
            <a:srgbClr val="102256"/>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grpSp>
        <p:nvGrpSpPr>
          <p:cNvPr id="62" name="Google Shape;62;p12"/>
          <p:cNvGrpSpPr/>
          <p:nvPr/>
        </p:nvGrpSpPr>
        <p:grpSpPr>
          <a:xfrm>
            <a:off x="1700034" y="2419102"/>
            <a:ext cx="1265939" cy="848792"/>
            <a:chOff x="0" y="0"/>
            <a:chExt cx="2232303" cy="1702009"/>
          </a:xfrm>
        </p:grpSpPr>
        <p:sp>
          <p:nvSpPr>
            <p:cNvPr id="63" name="Google Shape;63;p12"/>
            <p:cNvSpPr/>
            <p:nvPr/>
          </p:nvSpPr>
          <p:spPr>
            <a:xfrm>
              <a:off x="1096685" y="1529186"/>
              <a:ext cx="299910" cy="172823"/>
            </a:xfrm>
            <a:custGeom>
              <a:rect b="b" l="l" r="r" t="t"/>
              <a:pathLst>
                <a:path extrusionOk="0" h="19639" w="19663">
                  <a:moveTo>
                    <a:pt x="2906" y="16748"/>
                  </a:moveTo>
                  <a:cubicBezTo>
                    <a:pt x="-969" y="12892"/>
                    <a:pt x="-969" y="6608"/>
                    <a:pt x="2906" y="2911"/>
                  </a:cubicBezTo>
                  <a:cubicBezTo>
                    <a:pt x="6689" y="-997"/>
                    <a:pt x="12912" y="-944"/>
                    <a:pt x="16756" y="2911"/>
                  </a:cubicBezTo>
                  <a:cubicBezTo>
                    <a:pt x="20631" y="6819"/>
                    <a:pt x="20631" y="12892"/>
                    <a:pt x="16756" y="16748"/>
                  </a:cubicBezTo>
                  <a:cubicBezTo>
                    <a:pt x="13004" y="20603"/>
                    <a:pt x="6780" y="20603"/>
                    <a:pt x="2906" y="16748"/>
                  </a:cubicBezTo>
                </a:path>
              </a:pathLst>
            </a:custGeom>
            <a:solidFill>
              <a:srgbClr val="689B8D">
                <a:alpha val="9410"/>
              </a:srgbClr>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4" name="Google Shape;64;p12"/>
            <p:cNvSpPr/>
            <p:nvPr/>
          </p:nvSpPr>
          <p:spPr>
            <a:xfrm>
              <a:off x="0" y="866759"/>
              <a:ext cx="1251504" cy="726948"/>
            </a:xfrm>
            <a:custGeom>
              <a:rect b="b" l="l" r="r" t="t"/>
              <a:pathLst>
                <a:path extrusionOk="0" h="21600" w="21600">
                  <a:moveTo>
                    <a:pt x="19500" y="19462"/>
                  </a:moveTo>
                  <a:cubicBezTo>
                    <a:pt x="18434" y="20510"/>
                    <a:pt x="16983" y="20828"/>
                    <a:pt x="16262" y="20124"/>
                  </a:cubicBezTo>
                  <a:cubicBezTo>
                    <a:pt x="15853" y="19697"/>
                    <a:pt x="15765" y="19076"/>
                    <a:pt x="15990" y="18372"/>
                  </a:cubicBezTo>
                  <a:lnTo>
                    <a:pt x="15316" y="17710"/>
                  </a:lnTo>
                  <a:lnTo>
                    <a:pt x="11421" y="21600"/>
                  </a:lnTo>
                  <a:lnTo>
                    <a:pt x="6901" y="17117"/>
                  </a:lnTo>
                  <a:lnTo>
                    <a:pt x="7558" y="16469"/>
                  </a:lnTo>
                  <a:cubicBezTo>
                    <a:pt x="8255" y="16690"/>
                    <a:pt x="8913" y="16621"/>
                    <a:pt x="9321" y="16193"/>
                  </a:cubicBezTo>
                  <a:cubicBezTo>
                    <a:pt x="10043" y="15490"/>
                    <a:pt x="9730" y="14014"/>
                    <a:pt x="8664" y="12966"/>
                  </a:cubicBezTo>
                  <a:cubicBezTo>
                    <a:pt x="7574" y="11903"/>
                    <a:pt x="6131" y="11600"/>
                    <a:pt x="5426" y="12303"/>
                  </a:cubicBezTo>
                  <a:cubicBezTo>
                    <a:pt x="5025" y="12731"/>
                    <a:pt x="4953" y="13393"/>
                    <a:pt x="5154" y="14055"/>
                  </a:cubicBezTo>
                  <a:lnTo>
                    <a:pt x="4520" y="14676"/>
                  </a:lnTo>
                  <a:lnTo>
                    <a:pt x="0" y="10193"/>
                  </a:lnTo>
                  <a:lnTo>
                    <a:pt x="3887" y="6303"/>
                  </a:lnTo>
                  <a:lnTo>
                    <a:pt x="3214" y="5641"/>
                  </a:lnTo>
                  <a:cubicBezTo>
                    <a:pt x="2509" y="5876"/>
                    <a:pt x="1851" y="5793"/>
                    <a:pt x="1451" y="5366"/>
                  </a:cubicBezTo>
                  <a:cubicBezTo>
                    <a:pt x="721" y="4662"/>
                    <a:pt x="1018" y="3186"/>
                    <a:pt x="2084" y="2138"/>
                  </a:cubicBezTo>
                  <a:cubicBezTo>
                    <a:pt x="3142" y="1090"/>
                    <a:pt x="4593" y="772"/>
                    <a:pt x="5314" y="1476"/>
                  </a:cubicBezTo>
                  <a:cubicBezTo>
                    <a:pt x="5723" y="1903"/>
                    <a:pt x="5811" y="2566"/>
                    <a:pt x="5586" y="3228"/>
                  </a:cubicBezTo>
                  <a:lnTo>
                    <a:pt x="6268" y="3890"/>
                  </a:lnTo>
                  <a:lnTo>
                    <a:pt x="10155" y="0"/>
                  </a:lnTo>
                  <a:lnTo>
                    <a:pt x="14683" y="4469"/>
                  </a:lnTo>
                  <a:lnTo>
                    <a:pt x="14026" y="5131"/>
                  </a:lnTo>
                  <a:cubicBezTo>
                    <a:pt x="13321" y="4897"/>
                    <a:pt x="12663" y="4979"/>
                    <a:pt x="12263" y="5407"/>
                  </a:cubicBezTo>
                  <a:cubicBezTo>
                    <a:pt x="11557" y="6110"/>
                    <a:pt x="11854" y="7586"/>
                    <a:pt x="12912" y="8634"/>
                  </a:cubicBezTo>
                  <a:cubicBezTo>
                    <a:pt x="14002" y="9683"/>
                    <a:pt x="15453" y="10000"/>
                    <a:pt x="16150" y="9297"/>
                  </a:cubicBezTo>
                  <a:cubicBezTo>
                    <a:pt x="16559" y="8869"/>
                    <a:pt x="16623" y="8248"/>
                    <a:pt x="16422" y="7545"/>
                  </a:cubicBezTo>
                  <a:lnTo>
                    <a:pt x="17080" y="6883"/>
                  </a:lnTo>
                  <a:lnTo>
                    <a:pt x="21600" y="11366"/>
                  </a:lnTo>
                  <a:lnTo>
                    <a:pt x="17713" y="15255"/>
                  </a:lnTo>
                  <a:lnTo>
                    <a:pt x="18386" y="15917"/>
                  </a:lnTo>
                  <a:cubicBezTo>
                    <a:pt x="19091" y="15683"/>
                    <a:pt x="19749" y="15766"/>
                    <a:pt x="20157" y="16193"/>
                  </a:cubicBezTo>
                  <a:cubicBezTo>
                    <a:pt x="20879" y="16924"/>
                    <a:pt x="20582" y="18372"/>
                    <a:pt x="19500" y="19462"/>
                  </a:cubicBezTo>
                </a:path>
              </a:pathLst>
            </a:custGeom>
            <a:solidFill>
              <a:srgbClr val="689B8D">
                <a:alpha val="9410"/>
              </a:srgbClr>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5" name="Google Shape;65;p12"/>
            <p:cNvSpPr/>
            <p:nvPr/>
          </p:nvSpPr>
          <p:spPr>
            <a:xfrm>
              <a:off x="1100353" y="940525"/>
              <a:ext cx="38448" cy="97902"/>
            </a:xfrm>
            <a:custGeom>
              <a:rect b="b" l="l" r="r" t="t"/>
              <a:pathLst>
                <a:path extrusionOk="0" h="21600" w="21600">
                  <a:moveTo>
                    <a:pt x="21600" y="0"/>
                  </a:moveTo>
                  <a:lnTo>
                    <a:pt x="21086" y="16639"/>
                  </a:lnTo>
                  <a:lnTo>
                    <a:pt x="0" y="21600"/>
                  </a:lnTo>
                  <a:lnTo>
                    <a:pt x="0" y="4961"/>
                  </a:lnTo>
                  <a:lnTo>
                    <a:pt x="21600" y="0"/>
                  </a:lnTo>
                </a:path>
              </a:pathLst>
            </a:custGeom>
            <a:solidFill>
              <a:srgbClr val="4751A3"/>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6" name="Google Shape;66;p12"/>
            <p:cNvSpPr/>
            <p:nvPr/>
          </p:nvSpPr>
          <p:spPr>
            <a:xfrm>
              <a:off x="829875" y="930280"/>
              <a:ext cx="280260" cy="183978"/>
            </a:xfrm>
            <a:custGeom>
              <a:rect b="b" l="l" r="r" t="t"/>
              <a:pathLst>
                <a:path extrusionOk="0" h="21600" w="21600">
                  <a:moveTo>
                    <a:pt x="21600" y="6781"/>
                  </a:moveTo>
                  <a:lnTo>
                    <a:pt x="21600" y="15749"/>
                  </a:lnTo>
                  <a:cubicBezTo>
                    <a:pt x="21600" y="16077"/>
                    <a:pt x="21600" y="16241"/>
                    <a:pt x="21492" y="16514"/>
                  </a:cubicBezTo>
                  <a:cubicBezTo>
                    <a:pt x="21492" y="16678"/>
                    <a:pt x="21492" y="16678"/>
                    <a:pt x="21385" y="16843"/>
                  </a:cubicBezTo>
                  <a:lnTo>
                    <a:pt x="21385" y="17007"/>
                  </a:lnTo>
                  <a:cubicBezTo>
                    <a:pt x="21385" y="17007"/>
                    <a:pt x="21385" y="17116"/>
                    <a:pt x="21277" y="17116"/>
                  </a:cubicBezTo>
                  <a:cubicBezTo>
                    <a:pt x="21169" y="17280"/>
                    <a:pt x="21169" y="17608"/>
                    <a:pt x="21062" y="17772"/>
                  </a:cubicBezTo>
                  <a:cubicBezTo>
                    <a:pt x="21062" y="17772"/>
                    <a:pt x="21062" y="17936"/>
                    <a:pt x="20990" y="17936"/>
                  </a:cubicBezTo>
                  <a:cubicBezTo>
                    <a:pt x="20990" y="18046"/>
                    <a:pt x="20990" y="18046"/>
                    <a:pt x="20882" y="18046"/>
                  </a:cubicBezTo>
                  <a:cubicBezTo>
                    <a:pt x="20775" y="18210"/>
                    <a:pt x="20775" y="18210"/>
                    <a:pt x="20775" y="18374"/>
                  </a:cubicBezTo>
                  <a:cubicBezTo>
                    <a:pt x="20667" y="18538"/>
                    <a:pt x="20559" y="18866"/>
                    <a:pt x="20380" y="18975"/>
                  </a:cubicBezTo>
                  <a:cubicBezTo>
                    <a:pt x="20380" y="18975"/>
                    <a:pt x="20272" y="18975"/>
                    <a:pt x="20272" y="19139"/>
                  </a:cubicBezTo>
                  <a:cubicBezTo>
                    <a:pt x="20057" y="19467"/>
                    <a:pt x="19878" y="19631"/>
                    <a:pt x="19662" y="19905"/>
                  </a:cubicBezTo>
                  <a:cubicBezTo>
                    <a:pt x="19662" y="19905"/>
                    <a:pt x="19555" y="19905"/>
                    <a:pt x="19555" y="20069"/>
                  </a:cubicBezTo>
                  <a:cubicBezTo>
                    <a:pt x="19340" y="20233"/>
                    <a:pt x="19160" y="20397"/>
                    <a:pt x="18945" y="20561"/>
                  </a:cubicBezTo>
                  <a:cubicBezTo>
                    <a:pt x="18837" y="20561"/>
                    <a:pt x="18765" y="20670"/>
                    <a:pt x="18765" y="20670"/>
                  </a:cubicBezTo>
                  <a:cubicBezTo>
                    <a:pt x="18658" y="20834"/>
                    <a:pt x="18443" y="20834"/>
                    <a:pt x="18335" y="20998"/>
                  </a:cubicBezTo>
                  <a:cubicBezTo>
                    <a:pt x="18335" y="20998"/>
                    <a:pt x="18335" y="20998"/>
                    <a:pt x="18227" y="20998"/>
                  </a:cubicBezTo>
                  <a:cubicBezTo>
                    <a:pt x="17940" y="21163"/>
                    <a:pt x="17546" y="21327"/>
                    <a:pt x="17223" y="21491"/>
                  </a:cubicBezTo>
                  <a:lnTo>
                    <a:pt x="16828" y="21491"/>
                  </a:lnTo>
                  <a:cubicBezTo>
                    <a:pt x="16613" y="21491"/>
                    <a:pt x="16505" y="21600"/>
                    <a:pt x="16326" y="21600"/>
                  </a:cubicBezTo>
                  <a:lnTo>
                    <a:pt x="12989" y="21600"/>
                  </a:lnTo>
                  <a:cubicBezTo>
                    <a:pt x="12773" y="21600"/>
                    <a:pt x="12558" y="21491"/>
                    <a:pt x="12379" y="21491"/>
                  </a:cubicBezTo>
                  <a:lnTo>
                    <a:pt x="11948" y="21491"/>
                  </a:lnTo>
                  <a:cubicBezTo>
                    <a:pt x="11661" y="21491"/>
                    <a:pt x="11446" y="21327"/>
                    <a:pt x="11159" y="21327"/>
                  </a:cubicBezTo>
                  <a:cubicBezTo>
                    <a:pt x="11051" y="21327"/>
                    <a:pt x="10944" y="21327"/>
                    <a:pt x="10836" y="21163"/>
                  </a:cubicBezTo>
                  <a:lnTo>
                    <a:pt x="10764" y="21163"/>
                  </a:lnTo>
                  <a:cubicBezTo>
                    <a:pt x="10334" y="20998"/>
                    <a:pt x="9831" y="20834"/>
                    <a:pt x="9437" y="20670"/>
                  </a:cubicBezTo>
                  <a:lnTo>
                    <a:pt x="9329" y="20670"/>
                  </a:lnTo>
                  <a:cubicBezTo>
                    <a:pt x="9221" y="20670"/>
                    <a:pt x="9221" y="20561"/>
                    <a:pt x="9221" y="20561"/>
                  </a:cubicBezTo>
                  <a:cubicBezTo>
                    <a:pt x="8611" y="20233"/>
                    <a:pt x="8001" y="19905"/>
                    <a:pt x="7391" y="19631"/>
                  </a:cubicBezTo>
                  <a:lnTo>
                    <a:pt x="7320" y="19631"/>
                  </a:lnTo>
                  <a:cubicBezTo>
                    <a:pt x="7212" y="19631"/>
                    <a:pt x="7212" y="19467"/>
                    <a:pt x="7104" y="19467"/>
                  </a:cubicBezTo>
                  <a:cubicBezTo>
                    <a:pt x="6817" y="19303"/>
                    <a:pt x="6494" y="18975"/>
                    <a:pt x="6207" y="18866"/>
                  </a:cubicBezTo>
                  <a:cubicBezTo>
                    <a:pt x="6100" y="18702"/>
                    <a:pt x="5992" y="18702"/>
                    <a:pt x="5884" y="18538"/>
                  </a:cubicBezTo>
                  <a:cubicBezTo>
                    <a:pt x="5490" y="18210"/>
                    <a:pt x="5095" y="17936"/>
                    <a:pt x="4772" y="17608"/>
                  </a:cubicBezTo>
                  <a:cubicBezTo>
                    <a:pt x="1722" y="14983"/>
                    <a:pt x="0" y="11593"/>
                    <a:pt x="0" y="8804"/>
                  </a:cubicBezTo>
                  <a:lnTo>
                    <a:pt x="0" y="0"/>
                  </a:lnTo>
                  <a:cubicBezTo>
                    <a:pt x="0" y="2789"/>
                    <a:pt x="1650" y="6015"/>
                    <a:pt x="4772" y="8804"/>
                  </a:cubicBezTo>
                  <a:cubicBezTo>
                    <a:pt x="5167" y="9132"/>
                    <a:pt x="5490" y="9406"/>
                    <a:pt x="5884" y="9734"/>
                  </a:cubicBezTo>
                  <a:cubicBezTo>
                    <a:pt x="5992" y="9898"/>
                    <a:pt x="6100" y="9898"/>
                    <a:pt x="6207" y="10062"/>
                  </a:cubicBezTo>
                  <a:cubicBezTo>
                    <a:pt x="6494" y="10335"/>
                    <a:pt x="6817" y="10499"/>
                    <a:pt x="7104" y="10663"/>
                  </a:cubicBezTo>
                  <a:cubicBezTo>
                    <a:pt x="7212" y="10663"/>
                    <a:pt x="7320" y="10827"/>
                    <a:pt x="7391" y="10827"/>
                  </a:cubicBezTo>
                  <a:cubicBezTo>
                    <a:pt x="8001" y="11101"/>
                    <a:pt x="8611" y="11429"/>
                    <a:pt x="9221" y="11757"/>
                  </a:cubicBezTo>
                  <a:cubicBezTo>
                    <a:pt x="9329" y="11757"/>
                    <a:pt x="9329" y="11921"/>
                    <a:pt x="9437" y="11921"/>
                  </a:cubicBezTo>
                  <a:cubicBezTo>
                    <a:pt x="9831" y="12030"/>
                    <a:pt x="10334" y="12194"/>
                    <a:pt x="10764" y="12358"/>
                  </a:cubicBezTo>
                  <a:cubicBezTo>
                    <a:pt x="10836" y="12358"/>
                    <a:pt x="10944" y="12523"/>
                    <a:pt x="11051" y="12523"/>
                  </a:cubicBezTo>
                  <a:cubicBezTo>
                    <a:pt x="11374" y="12687"/>
                    <a:pt x="11553" y="12687"/>
                    <a:pt x="11876" y="12687"/>
                  </a:cubicBezTo>
                  <a:cubicBezTo>
                    <a:pt x="11948" y="12687"/>
                    <a:pt x="12163" y="12687"/>
                    <a:pt x="12271" y="12796"/>
                  </a:cubicBezTo>
                  <a:cubicBezTo>
                    <a:pt x="12486" y="12796"/>
                    <a:pt x="12666" y="12960"/>
                    <a:pt x="12881" y="12960"/>
                  </a:cubicBezTo>
                  <a:cubicBezTo>
                    <a:pt x="13096" y="12960"/>
                    <a:pt x="13168" y="13124"/>
                    <a:pt x="13276" y="13124"/>
                  </a:cubicBezTo>
                  <a:lnTo>
                    <a:pt x="15608" y="13124"/>
                  </a:lnTo>
                  <a:cubicBezTo>
                    <a:pt x="15823" y="13124"/>
                    <a:pt x="15895" y="13124"/>
                    <a:pt x="16003" y="12960"/>
                  </a:cubicBezTo>
                  <a:cubicBezTo>
                    <a:pt x="16074" y="12796"/>
                    <a:pt x="16326" y="12796"/>
                    <a:pt x="16505" y="12796"/>
                  </a:cubicBezTo>
                  <a:cubicBezTo>
                    <a:pt x="16613" y="12796"/>
                    <a:pt x="16828" y="12796"/>
                    <a:pt x="16936" y="12687"/>
                  </a:cubicBezTo>
                  <a:cubicBezTo>
                    <a:pt x="17330" y="12523"/>
                    <a:pt x="17653" y="12358"/>
                    <a:pt x="17940" y="12194"/>
                  </a:cubicBezTo>
                  <a:cubicBezTo>
                    <a:pt x="18155" y="12030"/>
                    <a:pt x="18227" y="12030"/>
                    <a:pt x="18335" y="11921"/>
                  </a:cubicBezTo>
                  <a:cubicBezTo>
                    <a:pt x="18443" y="11921"/>
                    <a:pt x="18443" y="11757"/>
                    <a:pt x="18550" y="11757"/>
                  </a:cubicBezTo>
                  <a:cubicBezTo>
                    <a:pt x="18765" y="11593"/>
                    <a:pt x="18945" y="11429"/>
                    <a:pt x="19160" y="11265"/>
                  </a:cubicBezTo>
                  <a:cubicBezTo>
                    <a:pt x="19447" y="10991"/>
                    <a:pt x="19662" y="10827"/>
                    <a:pt x="19878" y="10499"/>
                  </a:cubicBezTo>
                  <a:cubicBezTo>
                    <a:pt x="19878" y="10499"/>
                    <a:pt x="19950" y="10499"/>
                    <a:pt x="19950" y="10335"/>
                  </a:cubicBezTo>
                  <a:cubicBezTo>
                    <a:pt x="20165" y="10062"/>
                    <a:pt x="20380" y="9734"/>
                    <a:pt x="20488" y="9406"/>
                  </a:cubicBezTo>
                  <a:cubicBezTo>
                    <a:pt x="20488" y="9296"/>
                    <a:pt x="20488" y="9296"/>
                    <a:pt x="20559" y="9296"/>
                  </a:cubicBezTo>
                  <a:cubicBezTo>
                    <a:pt x="20667" y="8968"/>
                    <a:pt x="20775" y="8640"/>
                    <a:pt x="20882" y="8367"/>
                  </a:cubicBezTo>
                  <a:lnTo>
                    <a:pt x="20882" y="8203"/>
                  </a:lnTo>
                  <a:cubicBezTo>
                    <a:pt x="21385" y="7601"/>
                    <a:pt x="21492" y="7273"/>
                    <a:pt x="21600" y="6781"/>
                  </a:cubicBezTo>
                </a:path>
              </a:pathLst>
            </a:custGeom>
            <a:solidFill>
              <a:srgbClr val="474E8E"/>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7" name="Google Shape;67;p12"/>
            <p:cNvSpPr/>
            <p:nvPr/>
          </p:nvSpPr>
          <p:spPr>
            <a:xfrm>
              <a:off x="131140" y="563495"/>
              <a:ext cx="40500" cy="97902"/>
            </a:xfrm>
            <a:custGeom>
              <a:rect b="b" l="l" r="r" t="t"/>
              <a:pathLst>
                <a:path extrusionOk="0" h="21600" w="21600">
                  <a:moveTo>
                    <a:pt x="21600" y="4961"/>
                  </a:moveTo>
                  <a:lnTo>
                    <a:pt x="21600" y="21600"/>
                  </a:lnTo>
                  <a:lnTo>
                    <a:pt x="0" y="16329"/>
                  </a:lnTo>
                  <a:lnTo>
                    <a:pt x="0" y="0"/>
                  </a:lnTo>
                  <a:lnTo>
                    <a:pt x="21600" y="4961"/>
                  </a:lnTo>
                </a:path>
              </a:pathLst>
            </a:custGeom>
            <a:solidFill>
              <a:srgbClr val="DE1C3A"/>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8" name="Google Shape;68;p12"/>
            <p:cNvSpPr/>
            <p:nvPr/>
          </p:nvSpPr>
          <p:spPr>
            <a:xfrm>
              <a:off x="149582" y="982562"/>
              <a:ext cx="91746" cy="42384"/>
            </a:xfrm>
            <a:custGeom>
              <a:rect b="b" l="l" r="r" t="t"/>
              <a:pathLst>
                <a:path extrusionOk="0" h="20525" w="21600">
                  <a:moveTo>
                    <a:pt x="11403" y="1514"/>
                  </a:moveTo>
                  <a:cubicBezTo>
                    <a:pt x="14254" y="5789"/>
                    <a:pt x="16995" y="5789"/>
                    <a:pt x="19736" y="10964"/>
                  </a:cubicBezTo>
                  <a:cubicBezTo>
                    <a:pt x="20065" y="11639"/>
                    <a:pt x="21600" y="13439"/>
                    <a:pt x="21600" y="14789"/>
                  </a:cubicBezTo>
                  <a:cubicBezTo>
                    <a:pt x="21052" y="18614"/>
                    <a:pt x="17653" y="21089"/>
                    <a:pt x="16118" y="20414"/>
                  </a:cubicBezTo>
                  <a:cubicBezTo>
                    <a:pt x="13596" y="19739"/>
                    <a:pt x="11403" y="18614"/>
                    <a:pt x="8662" y="17939"/>
                  </a:cubicBezTo>
                  <a:cubicBezTo>
                    <a:pt x="6798" y="17264"/>
                    <a:pt x="2741" y="17264"/>
                    <a:pt x="877" y="16139"/>
                  </a:cubicBezTo>
                  <a:cubicBezTo>
                    <a:pt x="0" y="14789"/>
                    <a:pt x="0" y="10289"/>
                    <a:pt x="0" y="7814"/>
                  </a:cubicBezTo>
                  <a:cubicBezTo>
                    <a:pt x="0" y="6464"/>
                    <a:pt x="1206" y="3989"/>
                    <a:pt x="1206" y="3989"/>
                  </a:cubicBezTo>
                  <a:cubicBezTo>
                    <a:pt x="2741" y="5339"/>
                    <a:pt x="3399" y="6464"/>
                    <a:pt x="5592" y="5789"/>
                  </a:cubicBezTo>
                  <a:cubicBezTo>
                    <a:pt x="5811" y="5339"/>
                    <a:pt x="6469" y="5339"/>
                    <a:pt x="7127" y="5339"/>
                  </a:cubicBezTo>
                  <a:cubicBezTo>
                    <a:pt x="8991" y="839"/>
                    <a:pt x="10197" y="-511"/>
                    <a:pt x="10855" y="164"/>
                  </a:cubicBezTo>
                  <a:cubicBezTo>
                    <a:pt x="10855" y="164"/>
                    <a:pt x="11074" y="839"/>
                    <a:pt x="11403" y="1514"/>
                  </a:cubicBezTo>
                </a:path>
              </a:pathLst>
            </a:custGeom>
            <a:solidFill>
              <a:srgbClr val="47350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69" name="Google Shape;69;p12"/>
            <p:cNvSpPr/>
            <p:nvPr/>
          </p:nvSpPr>
          <p:spPr>
            <a:xfrm>
              <a:off x="59423" y="918935"/>
              <a:ext cx="88535" cy="41602"/>
            </a:xfrm>
            <a:custGeom>
              <a:rect b="b" l="l" r="r" t="t"/>
              <a:pathLst>
                <a:path extrusionOk="0" h="21118" w="21321">
                  <a:moveTo>
                    <a:pt x="11520" y="1376"/>
                  </a:moveTo>
                  <a:cubicBezTo>
                    <a:pt x="14400" y="6021"/>
                    <a:pt x="17169" y="6021"/>
                    <a:pt x="19938" y="11363"/>
                  </a:cubicBezTo>
                  <a:cubicBezTo>
                    <a:pt x="20271" y="11828"/>
                    <a:pt x="21600" y="15776"/>
                    <a:pt x="21268" y="17170"/>
                  </a:cubicBezTo>
                  <a:cubicBezTo>
                    <a:pt x="20935" y="21118"/>
                    <a:pt x="17502" y="21118"/>
                    <a:pt x="16283" y="21118"/>
                  </a:cubicBezTo>
                  <a:cubicBezTo>
                    <a:pt x="13735" y="20421"/>
                    <a:pt x="11520" y="19260"/>
                    <a:pt x="8751" y="18563"/>
                  </a:cubicBezTo>
                  <a:cubicBezTo>
                    <a:pt x="6868" y="17866"/>
                    <a:pt x="2769" y="17866"/>
                    <a:pt x="886" y="16473"/>
                  </a:cubicBezTo>
                  <a:cubicBezTo>
                    <a:pt x="0" y="15312"/>
                    <a:pt x="0" y="10666"/>
                    <a:pt x="0" y="8112"/>
                  </a:cubicBezTo>
                  <a:cubicBezTo>
                    <a:pt x="0" y="6718"/>
                    <a:pt x="1218" y="4163"/>
                    <a:pt x="1218" y="4163"/>
                  </a:cubicBezTo>
                  <a:cubicBezTo>
                    <a:pt x="2769" y="5324"/>
                    <a:pt x="3434" y="6718"/>
                    <a:pt x="5649" y="6021"/>
                  </a:cubicBezTo>
                  <a:cubicBezTo>
                    <a:pt x="5871" y="5324"/>
                    <a:pt x="6535" y="5324"/>
                    <a:pt x="7200" y="5324"/>
                  </a:cubicBezTo>
                  <a:cubicBezTo>
                    <a:pt x="9083" y="679"/>
                    <a:pt x="10302" y="-482"/>
                    <a:pt x="10966" y="215"/>
                  </a:cubicBezTo>
                  <a:cubicBezTo>
                    <a:pt x="10966" y="-482"/>
                    <a:pt x="11188" y="679"/>
                    <a:pt x="11520" y="1376"/>
                  </a:cubicBezTo>
                </a:path>
              </a:pathLst>
            </a:custGeom>
            <a:solidFill>
              <a:srgbClr val="47350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0" name="Google Shape;70;p12"/>
            <p:cNvSpPr/>
            <p:nvPr/>
          </p:nvSpPr>
          <p:spPr>
            <a:xfrm>
              <a:off x="178269" y="618820"/>
              <a:ext cx="137538" cy="103948"/>
            </a:xfrm>
            <a:custGeom>
              <a:rect b="b" l="l" r="r" t="t"/>
              <a:pathLst>
                <a:path extrusionOk="0" h="20382" w="21390">
                  <a:moveTo>
                    <a:pt x="0" y="2370"/>
                  </a:moveTo>
                  <a:lnTo>
                    <a:pt x="6285" y="0"/>
                  </a:lnTo>
                  <a:lnTo>
                    <a:pt x="7080" y="4192"/>
                  </a:lnTo>
                  <a:cubicBezTo>
                    <a:pt x="7080" y="4192"/>
                    <a:pt x="14015" y="11119"/>
                    <a:pt x="16688" y="13397"/>
                  </a:cubicBezTo>
                  <a:cubicBezTo>
                    <a:pt x="16688" y="13397"/>
                    <a:pt x="21600" y="14400"/>
                    <a:pt x="21383" y="17772"/>
                  </a:cubicBezTo>
                  <a:cubicBezTo>
                    <a:pt x="21383" y="21144"/>
                    <a:pt x="17338" y="21600"/>
                    <a:pt x="14448" y="17043"/>
                  </a:cubicBezTo>
                  <a:cubicBezTo>
                    <a:pt x="14448" y="17043"/>
                    <a:pt x="6068" y="12668"/>
                    <a:pt x="4262" y="10299"/>
                  </a:cubicBezTo>
                  <a:cubicBezTo>
                    <a:pt x="2601" y="8020"/>
                    <a:pt x="0" y="2370"/>
                    <a:pt x="0" y="2370"/>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1" name="Google Shape;71;p12"/>
            <p:cNvSpPr/>
            <p:nvPr/>
          </p:nvSpPr>
          <p:spPr>
            <a:xfrm>
              <a:off x="158344" y="555911"/>
              <a:ext cx="68637" cy="84991"/>
            </a:xfrm>
            <a:custGeom>
              <a:rect b="b" l="l" r="r" t="t"/>
              <a:pathLst>
                <a:path extrusionOk="0" h="19153" w="16529">
                  <a:moveTo>
                    <a:pt x="3479" y="279"/>
                  </a:moveTo>
                  <a:cubicBezTo>
                    <a:pt x="11804" y="-2447"/>
                    <a:pt x="16529" y="15693"/>
                    <a:pt x="16529" y="15693"/>
                  </a:cubicBezTo>
                  <a:cubicBezTo>
                    <a:pt x="16529" y="15693"/>
                    <a:pt x="15291" y="16846"/>
                    <a:pt x="11804" y="18000"/>
                  </a:cubicBezTo>
                  <a:cubicBezTo>
                    <a:pt x="7979" y="19153"/>
                    <a:pt x="4829" y="19153"/>
                    <a:pt x="4829" y="19153"/>
                  </a:cubicBezTo>
                  <a:cubicBezTo>
                    <a:pt x="4829" y="19153"/>
                    <a:pt x="-5071" y="2901"/>
                    <a:pt x="3479" y="279"/>
                  </a:cubicBezTo>
                </a:path>
              </a:pathLst>
            </a:custGeom>
            <a:solidFill>
              <a:srgbClr val="83AEA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2" name="Google Shape;72;p12"/>
            <p:cNvSpPr/>
            <p:nvPr/>
          </p:nvSpPr>
          <p:spPr>
            <a:xfrm>
              <a:off x="63521" y="751222"/>
              <a:ext cx="116316" cy="184977"/>
            </a:xfrm>
            <a:custGeom>
              <a:rect b="b" l="l" r="r" t="t"/>
              <a:pathLst>
                <a:path extrusionOk="0" h="20150" w="21600">
                  <a:moveTo>
                    <a:pt x="9802" y="123"/>
                  </a:moveTo>
                  <a:cubicBezTo>
                    <a:pt x="12058" y="-584"/>
                    <a:pt x="21600" y="1990"/>
                    <a:pt x="21600" y="1990"/>
                  </a:cubicBezTo>
                  <a:cubicBezTo>
                    <a:pt x="21600" y="1990"/>
                    <a:pt x="15701" y="11780"/>
                    <a:pt x="13966" y="13345"/>
                  </a:cubicBezTo>
                  <a:cubicBezTo>
                    <a:pt x="12058" y="14909"/>
                    <a:pt x="7373" y="19603"/>
                    <a:pt x="7373" y="19603"/>
                  </a:cubicBezTo>
                  <a:cubicBezTo>
                    <a:pt x="7373" y="19603"/>
                    <a:pt x="1475" y="21016"/>
                    <a:pt x="0" y="19300"/>
                  </a:cubicBezTo>
                  <a:cubicBezTo>
                    <a:pt x="0" y="19300"/>
                    <a:pt x="1475" y="13496"/>
                    <a:pt x="4945" y="11074"/>
                  </a:cubicBezTo>
                  <a:cubicBezTo>
                    <a:pt x="4945" y="11074"/>
                    <a:pt x="7894" y="880"/>
                    <a:pt x="9802" y="123"/>
                  </a:cubicBezTo>
                </a:path>
              </a:pathLst>
            </a:custGeom>
            <a:solidFill>
              <a:srgbClr val="47645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3" name="Google Shape;73;p12"/>
            <p:cNvSpPr/>
            <p:nvPr/>
          </p:nvSpPr>
          <p:spPr>
            <a:xfrm>
              <a:off x="90585" y="764305"/>
              <a:ext cx="109734" cy="234588"/>
            </a:xfrm>
            <a:custGeom>
              <a:rect b="b" l="l" r="r" t="t"/>
              <a:pathLst>
                <a:path extrusionOk="0" h="21177" w="21123">
                  <a:moveTo>
                    <a:pt x="13473" y="713"/>
                  </a:moveTo>
                  <a:cubicBezTo>
                    <a:pt x="13473" y="713"/>
                    <a:pt x="18063" y="8976"/>
                    <a:pt x="18873" y="10611"/>
                  </a:cubicBezTo>
                  <a:cubicBezTo>
                    <a:pt x="19593" y="12289"/>
                    <a:pt x="21123" y="20551"/>
                    <a:pt x="21123" y="20551"/>
                  </a:cubicBezTo>
                  <a:cubicBezTo>
                    <a:pt x="17343" y="21600"/>
                    <a:pt x="12753" y="21013"/>
                    <a:pt x="12753" y="21013"/>
                  </a:cubicBezTo>
                  <a:lnTo>
                    <a:pt x="8433" y="10485"/>
                  </a:lnTo>
                  <a:cubicBezTo>
                    <a:pt x="8433" y="10485"/>
                    <a:pt x="3573" y="5662"/>
                    <a:pt x="1593" y="3901"/>
                  </a:cubicBezTo>
                  <a:cubicBezTo>
                    <a:pt x="-477" y="2013"/>
                    <a:pt x="63" y="0"/>
                    <a:pt x="63" y="0"/>
                  </a:cubicBezTo>
                  <a:lnTo>
                    <a:pt x="13473" y="713"/>
                  </a:lnTo>
                </a:path>
              </a:pathLst>
            </a:custGeom>
            <a:solidFill>
              <a:srgbClr val="477378"/>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4" name="Google Shape;74;p12"/>
            <p:cNvSpPr/>
            <p:nvPr/>
          </p:nvSpPr>
          <p:spPr>
            <a:xfrm>
              <a:off x="84011" y="550935"/>
              <a:ext cx="114264" cy="229991"/>
            </a:xfrm>
            <a:custGeom>
              <a:rect b="b" l="l" r="r" t="t"/>
              <a:pathLst>
                <a:path extrusionOk="0" h="19429" w="21600">
                  <a:moveTo>
                    <a:pt x="21600" y="2581"/>
                  </a:moveTo>
                  <a:lnTo>
                    <a:pt x="19580" y="18644"/>
                  </a:lnTo>
                  <a:cubicBezTo>
                    <a:pt x="10712" y="20411"/>
                    <a:pt x="0" y="18644"/>
                    <a:pt x="0" y="18644"/>
                  </a:cubicBezTo>
                  <a:lnTo>
                    <a:pt x="0" y="2228"/>
                  </a:lnTo>
                  <a:cubicBezTo>
                    <a:pt x="8254" y="-1189"/>
                    <a:pt x="18351" y="343"/>
                    <a:pt x="18351" y="343"/>
                  </a:cubicBezTo>
                  <a:cubicBezTo>
                    <a:pt x="20898" y="892"/>
                    <a:pt x="21600" y="2581"/>
                    <a:pt x="21600" y="2581"/>
                  </a:cubicBezTo>
                </a:path>
              </a:pathLst>
            </a:custGeom>
            <a:solidFill>
              <a:srgbClr val="476A6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5" name="Google Shape;75;p12"/>
            <p:cNvSpPr/>
            <p:nvPr/>
          </p:nvSpPr>
          <p:spPr>
            <a:xfrm>
              <a:off x="116797" y="534808"/>
              <a:ext cx="50192" cy="51291"/>
            </a:xfrm>
            <a:custGeom>
              <a:rect b="b" l="l" r="r" t="t"/>
              <a:pathLst>
                <a:path extrusionOk="0" h="18788" w="17189">
                  <a:moveTo>
                    <a:pt x="14560" y="0"/>
                  </a:moveTo>
                  <a:lnTo>
                    <a:pt x="14560" y="6293"/>
                  </a:lnTo>
                  <a:cubicBezTo>
                    <a:pt x="14560" y="6293"/>
                    <a:pt x="21600" y="14797"/>
                    <a:pt x="12640" y="18198"/>
                  </a:cubicBezTo>
                  <a:cubicBezTo>
                    <a:pt x="3520" y="21600"/>
                    <a:pt x="0" y="9184"/>
                    <a:pt x="0" y="9184"/>
                  </a:cubicBezTo>
                  <a:lnTo>
                    <a:pt x="5920" y="2891"/>
                  </a:lnTo>
                  <a:lnTo>
                    <a:pt x="14560" y="0"/>
                  </a:lnTo>
                </a:path>
              </a:pathLst>
            </a:custGeom>
            <a:solidFill>
              <a:srgbClr val="FFE981"/>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6" name="Google Shape;76;p12"/>
            <p:cNvSpPr/>
            <p:nvPr/>
          </p:nvSpPr>
          <p:spPr>
            <a:xfrm>
              <a:off x="90159" y="639311"/>
              <a:ext cx="137538" cy="103703"/>
            </a:xfrm>
            <a:custGeom>
              <a:rect b="b" l="l" r="r" t="t"/>
              <a:pathLst>
                <a:path extrusionOk="0" h="20324" w="21390">
                  <a:moveTo>
                    <a:pt x="0" y="2278"/>
                  </a:moveTo>
                  <a:lnTo>
                    <a:pt x="6285" y="0"/>
                  </a:lnTo>
                  <a:lnTo>
                    <a:pt x="7152" y="4101"/>
                  </a:lnTo>
                  <a:cubicBezTo>
                    <a:pt x="7152" y="4101"/>
                    <a:pt x="14015" y="11028"/>
                    <a:pt x="16688" y="13306"/>
                  </a:cubicBezTo>
                  <a:cubicBezTo>
                    <a:pt x="16688" y="13306"/>
                    <a:pt x="21600" y="14400"/>
                    <a:pt x="21383" y="17681"/>
                  </a:cubicBezTo>
                  <a:cubicBezTo>
                    <a:pt x="21383" y="21053"/>
                    <a:pt x="17338" y="21600"/>
                    <a:pt x="14448" y="16952"/>
                  </a:cubicBezTo>
                  <a:cubicBezTo>
                    <a:pt x="14448" y="16952"/>
                    <a:pt x="6068" y="12577"/>
                    <a:pt x="4262" y="10299"/>
                  </a:cubicBezTo>
                  <a:cubicBezTo>
                    <a:pt x="2601" y="7929"/>
                    <a:pt x="0" y="2278"/>
                    <a:pt x="0" y="2278"/>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7" name="Google Shape;77;p12"/>
            <p:cNvSpPr/>
            <p:nvPr/>
          </p:nvSpPr>
          <p:spPr>
            <a:xfrm>
              <a:off x="70234" y="576020"/>
              <a:ext cx="68637" cy="85373"/>
            </a:xfrm>
            <a:custGeom>
              <a:rect b="b" l="l" r="r" t="t"/>
              <a:pathLst>
                <a:path extrusionOk="0" h="19239" w="16529">
                  <a:moveTo>
                    <a:pt x="3479" y="260"/>
                  </a:moveTo>
                  <a:cubicBezTo>
                    <a:pt x="11804" y="-2361"/>
                    <a:pt x="16529" y="15674"/>
                    <a:pt x="16529" y="15674"/>
                  </a:cubicBezTo>
                  <a:cubicBezTo>
                    <a:pt x="16529" y="15674"/>
                    <a:pt x="15291" y="16827"/>
                    <a:pt x="11804" y="17981"/>
                  </a:cubicBezTo>
                  <a:cubicBezTo>
                    <a:pt x="7979" y="19239"/>
                    <a:pt x="4829" y="19239"/>
                    <a:pt x="4829" y="19239"/>
                  </a:cubicBezTo>
                  <a:cubicBezTo>
                    <a:pt x="4829" y="19239"/>
                    <a:pt x="-5071" y="2987"/>
                    <a:pt x="3479" y="260"/>
                  </a:cubicBezTo>
                </a:path>
              </a:pathLst>
            </a:custGeom>
            <a:solidFill>
              <a:srgbClr val="83AEA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8" name="Google Shape;78;p12"/>
            <p:cNvSpPr/>
            <p:nvPr/>
          </p:nvSpPr>
          <p:spPr>
            <a:xfrm>
              <a:off x="98355" y="479483"/>
              <a:ext cx="85590" cy="89694"/>
            </a:xfrm>
            <a:custGeom>
              <a:rect b="b" l="l" r="r" t="t"/>
              <a:pathLst>
                <a:path extrusionOk="0" h="21600" w="21600">
                  <a:moveTo>
                    <a:pt x="0" y="9900"/>
                  </a:moveTo>
                  <a:cubicBezTo>
                    <a:pt x="0" y="9225"/>
                    <a:pt x="354" y="8887"/>
                    <a:pt x="354" y="7987"/>
                  </a:cubicBezTo>
                  <a:lnTo>
                    <a:pt x="354" y="7650"/>
                  </a:lnTo>
                  <a:cubicBezTo>
                    <a:pt x="590" y="7313"/>
                    <a:pt x="590" y="6975"/>
                    <a:pt x="944" y="6975"/>
                  </a:cubicBezTo>
                  <a:lnTo>
                    <a:pt x="1652" y="6975"/>
                  </a:lnTo>
                  <a:cubicBezTo>
                    <a:pt x="2007" y="6975"/>
                    <a:pt x="2243" y="7313"/>
                    <a:pt x="2597" y="7650"/>
                  </a:cubicBezTo>
                  <a:lnTo>
                    <a:pt x="2951" y="7987"/>
                  </a:lnTo>
                  <a:cubicBezTo>
                    <a:pt x="3659" y="8550"/>
                    <a:pt x="4013" y="9900"/>
                    <a:pt x="4249" y="11137"/>
                  </a:cubicBezTo>
                  <a:cubicBezTo>
                    <a:pt x="4957" y="11475"/>
                    <a:pt x="5311" y="11812"/>
                    <a:pt x="5666" y="11812"/>
                  </a:cubicBezTo>
                  <a:cubicBezTo>
                    <a:pt x="5666" y="11475"/>
                    <a:pt x="5902" y="10800"/>
                    <a:pt x="5902" y="9900"/>
                  </a:cubicBezTo>
                  <a:lnTo>
                    <a:pt x="5902" y="6413"/>
                  </a:lnTo>
                  <a:lnTo>
                    <a:pt x="4603" y="4163"/>
                  </a:lnTo>
                  <a:cubicBezTo>
                    <a:pt x="4603" y="3150"/>
                    <a:pt x="4957" y="2250"/>
                    <a:pt x="5666" y="1350"/>
                  </a:cubicBezTo>
                  <a:cubicBezTo>
                    <a:pt x="5902" y="675"/>
                    <a:pt x="6610" y="338"/>
                    <a:pt x="7318" y="0"/>
                  </a:cubicBezTo>
                  <a:lnTo>
                    <a:pt x="8262" y="0"/>
                  </a:lnTo>
                  <a:cubicBezTo>
                    <a:pt x="9325" y="338"/>
                    <a:pt x="10269" y="1013"/>
                    <a:pt x="11921" y="1913"/>
                  </a:cubicBezTo>
                  <a:cubicBezTo>
                    <a:pt x="13574" y="2925"/>
                    <a:pt x="15344" y="3150"/>
                    <a:pt x="16997" y="3150"/>
                  </a:cubicBezTo>
                  <a:cubicBezTo>
                    <a:pt x="18649" y="3150"/>
                    <a:pt x="19593" y="2925"/>
                    <a:pt x="20302" y="2250"/>
                  </a:cubicBezTo>
                  <a:cubicBezTo>
                    <a:pt x="20892" y="1575"/>
                    <a:pt x="21246" y="1350"/>
                    <a:pt x="21246" y="1013"/>
                  </a:cubicBezTo>
                  <a:cubicBezTo>
                    <a:pt x="21600" y="1913"/>
                    <a:pt x="21600" y="2588"/>
                    <a:pt x="21600" y="3150"/>
                  </a:cubicBezTo>
                  <a:lnTo>
                    <a:pt x="21600" y="7650"/>
                  </a:lnTo>
                  <a:cubicBezTo>
                    <a:pt x="21600" y="11137"/>
                    <a:pt x="21246" y="13725"/>
                    <a:pt x="20656" y="15300"/>
                  </a:cubicBezTo>
                  <a:cubicBezTo>
                    <a:pt x="19948" y="16875"/>
                    <a:pt x="19239" y="18113"/>
                    <a:pt x="18649" y="18787"/>
                  </a:cubicBezTo>
                  <a:cubicBezTo>
                    <a:pt x="18649" y="19125"/>
                    <a:pt x="18295" y="19350"/>
                    <a:pt x="17941" y="19687"/>
                  </a:cubicBezTo>
                  <a:cubicBezTo>
                    <a:pt x="17941" y="20025"/>
                    <a:pt x="17587" y="20025"/>
                    <a:pt x="17233" y="20362"/>
                  </a:cubicBezTo>
                  <a:cubicBezTo>
                    <a:pt x="17233" y="20700"/>
                    <a:pt x="17233" y="20700"/>
                    <a:pt x="16997" y="20700"/>
                  </a:cubicBezTo>
                  <a:cubicBezTo>
                    <a:pt x="16643" y="20700"/>
                    <a:pt x="16643" y="20700"/>
                    <a:pt x="16289" y="21037"/>
                  </a:cubicBezTo>
                  <a:cubicBezTo>
                    <a:pt x="15934" y="21262"/>
                    <a:pt x="15934" y="21262"/>
                    <a:pt x="15580" y="21262"/>
                  </a:cubicBezTo>
                  <a:cubicBezTo>
                    <a:pt x="15344" y="21600"/>
                    <a:pt x="14636" y="21600"/>
                    <a:pt x="13928" y="21600"/>
                  </a:cubicBezTo>
                  <a:cubicBezTo>
                    <a:pt x="12984" y="21600"/>
                    <a:pt x="11921" y="21600"/>
                    <a:pt x="10977" y="21262"/>
                  </a:cubicBezTo>
                  <a:cubicBezTo>
                    <a:pt x="9679" y="21037"/>
                    <a:pt x="8262" y="20025"/>
                    <a:pt x="6964" y="18787"/>
                  </a:cubicBezTo>
                  <a:cubicBezTo>
                    <a:pt x="6256" y="17775"/>
                    <a:pt x="5311" y="16875"/>
                    <a:pt x="4603" y="15637"/>
                  </a:cubicBezTo>
                  <a:lnTo>
                    <a:pt x="3659" y="13725"/>
                  </a:lnTo>
                  <a:cubicBezTo>
                    <a:pt x="3659" y="13725"/>
                    <a:pt x="3659" y="13950"/>
                    <a:pt x="3305" y="13950"/>
                  </a:cubicBezTo>
                  <a:lnTo>
                    <a:pt x="2951" y="13950"/>
                  </a:lnTo>
                  <a:cubicBezTo>
                    <a:pt x="2243" y="13950"/>
                    <a:pt x="1652" y="13725"/>
                    <a:pt x="944" y="12375"/>
                  </a:cubicBezTo>
                  <a:cubicBezTo>
                    <a:pt x="590" y="11475"/>
                    <a:pt x="354" y="10800"/>
                    <a:pt x="0" y="9900"/>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79" name="Google Shape;79;p12"/>
            <p:cNvSpPr/>
            <p:nvPr/>
          </p:nvSpPr>
          <p:spPr>
            <a:xfrm>
              <a:off x="98702" y="458992"/>
              <a:ext cx="93451" cy="75384"/>
            </a:xfrm>
            <a:custGeom>
              <a:rect b="b" l="l" r="r" t="t"/>
              <a:pathLst>
                <a:path extrusionOk="0" h="21600" w="21520">
                  <a:moveTo>
                    <a:pt x="4708" y="8956"/>
                  </a:moveTo>
                  <a:cubicBezTo>
                    <a:pt x="4070" y="10010"/>
                    <a:pt x="3751" y="10800"/>
                    <a:pt x="3751" y="12249"/>
                  </a:cubicBezTo>
                  <a:lnTo>
                    <a:pt x="5240" y="15278"/>
                  </a:lnTo>
                  <a:cubicBezTo>
                    <a:pt x="5240" y="15673"/>
                    <a:pt x="4389" y="20810"/>
                    <a:pt x="4389" y="21600"/>
                  </a:cubicBezTo>
                  <a:cubicBezTo>
                    <a:pt x="4070" y="21600"/>
                    <a:pt x="3751" y="21205"/>
                    <a:pt x="3219" y="20810"/>
                  </a:cubicBezTo>
                  <a:cubicBezTo>
                    <a:pt x="2899" y="19361"/>
                    <a:pt x="2580" y="17912"/>
                    <a:pt x="1942" y="17122"/>
                  </a:cubicBezTo>
                  <a:lnTo>
                    <a:pt x="1622" y="16727"/>
                  </a:lnTo>
                  <a:cubicBezTo>
                    <a:pt x="1410" y="16332"/>
                    <a:pt x="1090" y="16068"/>
                    <a:pt x="771" y="16068"/>
                  </a:cubicBezTo>
                  <a:lnTo>
                    <a:pt x="133" y="16068"/>
                  </a:lnTo>
                  <a:cubicBezTo>
                    <a:pt x="-80" y="13434"/>
                    <a:pt x="-80" y="11590"/>
                    <a:pt x="452" y="9746"/>
                  </a:cubicBezTo>
                  <a:cubicBezTo>
                    <a:pt x="1410" y="3820"/>
                    <a:pt x="4070" y="395"/>
                    <a:pt x="8326" y="0"/>
                  </a:cubicBezTo>
                  <a:cubicBezTo>
                    <a:pt x="13114" y="0"/>
                    <a:pt x="16093" y="1580"/>
                    <a:pt x="17583" y="4873"/>
                  </a:cubicBezTo>
                  <a:cubicBezTo>
                    <a:pt x="17902" y="5268"/>
                    <a:pt x="18753" y="6717"/>
                    <a:pt x="19073" y="7112"/>
                  </a:cubicBezTo>
                  <a:cubicBezTo>
                    <a:pt x="19392" y="7902"/>
                    <a:pt x="21201" y="7902"/>
                    <a:pt x="21520" y="8561"/>
                  </a:cubicBezTo>
                  <a:cubicBezTo>
                    <a:pt x="21520" y="8956"/>
                    <a:pt x="21094" y="9220"/>
                    <a:pt x="20562" y="10010"/>
                  </a:cubicBezTo>
                  <a:cubicBezTo>
                    <a:pt x="19924" y="10668"/>
                    <a:pt x="19073" y="12249"/>
                    <a:pt x="17583" y="12249"/>
                  </a:cubicBezTo>
                  <a:cubicBezTo>
                    <a:pt x="16093" y="12249"/>
                    <a:pt x="11837" y="11590"/>
                    <a:pt x="10348" y="10800"/>
                  </a:cubicBezTo>
                  <a:cubicBezTo>
                    <a:pt x="8858" y="9746"/>
                    <a:pt x="8007" y="8166"/>
                    <a:pt x="7049" y="7507"/>
                  </a:cubicBezTo>
                  <a:lnTo>
                    <a:pt x="6198" y="7507"/>
                  </a:lnTo>
                  <a:cubicBezTo>
                    <a:pt x="5879" y="7507"/>
                    <a:pt x="5240" y="7902"/>
                    <a:pt x="4708" y="8956"/>
                  </a:cubicBezTo>
                </a:path>
              </a:pathLst>
            </a:custGeom>
            <a:solidFill>
              <a:srgbClr val="DECB21"/>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0" name="Google Shape;80;p12"/>
            <p:cNvSpPr/>
            <p:nvPr/>
          </p:nvSpPr>
          <p:spPr>
            <a:xfrm>
              <a:off x="380900" y="643409"/>
              <a:ext cx="16416" cy="102006"/>
            </a:xfrm>
            <a:custGeom>
              <a:rect b="b" l="l" r="r" t="t"/>
              <a:pathLst>
                <a:path extrusionOk="0" h="21600" w="21600">
                  <a:moveTo>
                    <a:pt x="17788" y="0"/>
                  </a:moveTo>
                  <a:cubicBezTo>
                    <a:pt x="17788" y="297"/>
                    <a:pt x="17788" y="594"/>
                    <a:pt x="21600" y="594"/>
                  </a:cubicBezTo>
                  <a:cubicBezTo>
                    <a:pt x="21600" y="1090"/>
                    <a:pt x="17788" y="1387"/>
                    <a:pt x="17788" y="1684"/>
                  </a:cubicBezTo>
                  <a:lnTo>
                    <a:pt x="17788" y="0"/>
                  </a:lnTo>
                  <a:close/>
                  <a:moveTo>
                    <a:pt x="17788" y="15952"/>
                  </a:moveTo>
                  <a:lnTo>
                    <a:pt x="17788" y="16547"/>
                  </a:lnTo>
                  <a:cubicBezTo>
                    <a:pt x="17788" y="16844"/>
                    <a:pt x="17788" y="17042"/>
                    <a:pt x="13976" y="17637"/>
                  </a:cubicBezTo>
                  <a:lnTo>
                    <a:pt x="13976" y="18231"/>
                  </a:lnTo>
                  <a:cubicBezTo>
                    <a:pt x="10165" y="18429"/>
                    <a:pt x="10165" y="19024"/>
                    <a:pt x="10165" y="19321"/>
                  </a:cubicBezTo>
                  <a:lnTo>
                    <a:pt x="10165" y="19916"/>
                  </a:lnTo>
                  <a:lnTo>
                    <a:pt x="0" y="21600"/>
                  </a:lnTo>
                  <a:lnTo>
                    <a:pt x="0" y="5648"/>
                  </a:lnTo>
                  <a:lnTo>
                    <a:pt x="10165" y="3963"/>
                  </a:lnTo>
                  <a:cubicBezTo>
                    <a:pt x="10165" y="3666"/>
                    <a:pt x="10165" y="3666"/>
                    <a:pt x="13976" y="3369"/>
                  </a:cubicBezTo>
                  <a:cubicBezTo>
                    <a:pt x="17788" y="3072"/>
                    <a:pt x="17788" y="2576"/>
                    <a:pt x="17788" y="2279"/>
                  </a:cubicBezTo>
                  <a:lnTo>
                    <a:pt x="17788" y="15952"/>
                  </a:lnTo>
                  <a:close/>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1" name="Google Shape;81;p12"/>
            <p:cNvSpPr/>
            <p:nvPr/>
          </p:nvSpPr>
          <p:spPr>
            <a:xfrm>
              <a:off x="870857" y="711029"/>
              <a:ext cx="38448" cy="95850"/>
            </a:xfrm>
            <a:custGeom>
              <a:rect b="b" l="l" r="r" t="t"/>
              <a:pathLst>
                <a:path extrusionOk="0" h="21600" w="21600">
                  <a:moveTo>
                    <a:pt x="21600" y="0"/>
                  </a:moveTo>
                  <a:lnTo>
                    <a:pt x="21600" y="16567"/>
                  </a:lnTo>
                  <a:lnTo>
                    <a:pt x="0" y="21600"/>
                  </a:lnTo>
                  <a:lnTo>
                    <a:pt x="0" y="5033"/>
                  </a:lnTo>
                  <a:lnTo>
                    <a:pt x="2160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2" name="Google Shape;82;p12"/>
            <p:cNvSpPr/>
            <p:nvPr/>
          </p:nvSpPr>
          <p:spPr>
            <a:xfrm>
              <a:off x="116797" y="702833"/>
              <a:ext cx="128628" cy="124524"/>
            </a:xfrm>
            <a:custGeom>
              <a:rect b="b" l="l" r="r" t="t"/>
              <a:pathLst>
                <a:path extrusionOk="0" h="21600" w="21600">
                  <a:moveTo>
                    <a:pt x="21600" y="7979"/>
                  </a:moveTo>
                  <a:lnTo>
                    <a:pt x="21600" y="20955"/>
                  </a:lnTo>
                  <a:lnTo>
                    <a:pt x="21366" y="20955"/>
                  </a:lnTo>
                  <a:cubicBezTo>
                    <a:pt x="20430" y="21116"/>
                    <a:pt x="19339" y="21116"/>
                    <a:pt x="18481" y="21358"/>
                  </a:cubicBezTo>
                  <a:lnTo>
                    <a:pt x="17389" y="21358"/>
                  </a:lnTo>
                  <a:cubicBezTo>
                    <a:pt x="16921" y="21358"/>
                    <a:pt x="16531" y="21600"/>
                    <a:pt x="16064" y="21600"/>
                  </a:cubicBezTo>
                  <a:lnTo>
                    <a:pt x="13412" y="21600"/>
                  </a:lnTo>
                  <a:cubicBezTo>
                    <a:pt x="12788" y="21600"/>
                    <a:pt x="12321" y="21600"/>
                    <a:pt x="11853" y="21358"/>
                  </a:cubicBezTo>
                  <a:lnTo>
                    <a:pt x="11697" y="21358"/>
                  </a:lnTo>
                  <a:cubicBezTo>
                    <a:pt x="11229" y="21358"/>
                    <a:pt x="10527" y="21116"/>
                    <a:pt x="10137" y="21116"/>
                  </a:cubicBezTo>
                  <a:lnTo>
                    <a:pt x="9279" y="21116"/>
                  </a:lnTo>
                  <a:cubicBezTo>
                    <a:pt x="9045" y="21116"/>
                    <a:pt x="8812" y="21116"/>
                    <a:pt x="8578" y="20955"/>
                  </a:cubicBezTo>
                  <a:cubicBezTo>
                    <a:pt x="8344" y="20955"/>
                    <a:pt x="7954" y="20713"/>
                    <a:pt x="7720" y="20713"/>
                  </a:cubicBezTo>
                  <a:cubicBezTo>
                    <a:pt x="7486" y="20713"/>
                    <a:pt x="7486" y="20713"/>
                    <a:pt x="7252" y="20472"/>
                  </a:cubicBezTo>
                  <a:lnTo>
                    <a:pt x="7018" y="20472"/>
                  </a:lnTo>
                  <a:cubicBezTo>
                    <a:pt x="6394" y="20230"/>
                    <a:pt x="5926" y="19988"/>
                    <a:pt x="5536" y="19988"/>
                  </a:cubicBezTo>
                  <a:cubicBezTo>
                    <a:pt x="4835" y="19827"/>
                    <a:pt x="4367" y="19585"/>
                    <a:pt x="3743" y="19101"/>
                  </a:cubicBezTo>
                  <a:cubicBezTo>
                    <a:pt x="1092" y="17490"/>
                    <a:pt x="0" y="15475"/>
                    <a:pt x="0" y="12976"/>
                  </a:cubicBezTo>
                  <a:lnTo>
                    <a:pt x="0" y="0"/>
                  </a:lnTo>
                  <a:cubicBezTo>
                    <a:pt x="0" y="2499"/>
                    <a:pt x="1326" y="4513"/>
                    <a:pt x="3743" y="6125"/>
                  </a:cubicBezTo>
                  <a:cubicBezTo>
                    <a:pt x="4211" y="6367"/>
                    <a:pt x="4835" y="6851"/>
                    <a:pt x="5536" y="7093"/>
                  </a:cubicBezTo>
                  <a:cubicBezTo>
                    <a:pt x="6160" y="7254"/>
                    <a:pt x="6628" y="7496"/>
                    <a:pt x="7252" y="7737"/>
                  </a:cubicBezTo>
                  <a:cubicBezTo>
                    <a:pt x="7486" y="7737"/>
                    <a:pt x="7486" y="7737"/>
                    <a:pt x="7720" y="7979"/>
                  </a:cubicBezTo>
                  <a:cubicBezTo>
                    <a:pt x="8110" y="8221"/>
                    <a:pt x="8578" y="8221"/>
                    <a:pt x="9279" y="8382"/>
                  </a:cubicBezTo>
                  <a:lnTo>
                    <a:pt x="9669" y="8382"/>
                  </a:lnTo>
                  <a:cubicBezTo>
                    <a:pt x="10371" y="8624"/>
                    <a:pt x="10995" y="8624"/>
                    <a:pt x="11697" y="8624"/>
                  </a:cubicBezTo>
                  <a:cubicBezTo>
                    <a:pt x="11697" y="8624"/>
                    <a:pt x="11697" y="8624"/>
                    <a:pt x="11853" y="8624"/>
                  </a:cubicBezTo>
                  <a:lnTo>
                    <a:pt x="16064" y="8624"/>
                  </a:lnTo>
                  <a:cubicBezTo>
                    <a:pt x="16531" y="8624"/>
                    <a:pt x="16921" y="8624"/>
                    <a:pt x="17389" y="8382"/>
                  </a:cubicBezTo>
                  <a:cubicBezTo>
                    <a:pt x="17857" y="8382"/>
                    <a:pt x="18013" y="8382"/>
                    <a:pt x="18481" y="8221"/>
                  </a:cubicBezTo>
                  <a:cubicBezTo>
                    <a:pt x="19339" y="7979"/>
                    <a:pt x="20274" y="7979"/>
                    <a:pt x="21366" y="7737"/>
                  </a:cubicBezTo>
                  <a:cubicBezTo>
                    <a:pt x="21366" y="7737"/>
                    <a:pt x="21600" y="7737"/>
                    <a:pt x="21600" y="7979"/>
                  </a:cubicBezTo>
                </a:path>
              </a:pathLst>
            </a:custGeom>
            <a:solidFill>
              <a:srgbClr val="9ACDD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3" name="Google Shape;83;p12"/>
            <p:cNvSpPr/>
            <p:nvPr/>
          </p:nvSpPr>
          <p:spPr>
            <a:xfrm>
              <a:off x="245888" y="747912"/>
              <a:ext cx="38502" cy="95850"/>
            </a:xfrm>
            <a:custGeom>
              <a:rect b="b" l="l" r="r" t="t"/>
              <a:pathLst>
                <a:path extrusionOk="0" h="21600" w="21600">
                  <a:moveTo>
                    <a:pt x="21600" y="4985"/>
                  </a:moveTo>
                  <a:lnTo>
                    <a:pt x="21600" y="21600"/>
                  </a:lnTo>
                  <a:lnTo>
                    <a:pt x="0" y="16719"/>
                  </a:lnTo>
                  <a:lnTo>
                    <a:pt x="0" y="0"/>
                  </a:lnTo>
                  <a:lnTo>
                    <a:pt x="21600" y="4985"/>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4" name="Google Shape;84;p12"/>
            <p:cNvSpPr/>
            <p:nvPr/>
          </p:nvSpPr>
          <p:spPr>
            <a:xfrm>
              <a:off x="747912" y="727421"/>
              <a:ext cx="128628" cy="122472"/>
            </a:xfrm>
            <a:custGeom>
              <a:rect b="b" l="l" r="r" t="t"/>
              <a:pathLst>
                <a:path extrusionOk="0" h="21600" w="21600">
                  <a:moveTo>
                    <a:pt x="5713" y="14727"/>
                  </a:moveTo>
                  <a:cubicBezTo>
                    <a:pt x="5478" y="14727"/>
                    <a:pt x="5243" y="14973"/>
                    <a:pt x="5243" y="14973"/>
                  </a:cubicBezTo>
                  <a:cubicBezTo>
                    <a:pt x="4852" y="15218"/>
                    <a:pt x="4148" y="15464"/>
                    <a:pt x="3757" y="15709"/>
                  </a:cubicBezTo>
                  <a:cubicBezTo>
                    <a:pt x="3052" y="16118"/>
                    <a:pt x="2661" y="16609"/>
                    <a:pt x="2191" y="16855"/>
                  </a:cubicBezTo>
                  <a:cubicBezTo>
                    <a:pt x="1722" y="17264"/>
                    <a:pt x="1330" y="17755"/>
                    <a:pt x="1096" y="18245"/>
                  </a:cubicBezTo>
                  <a:cubicBezTo>
                    <a:pt x="1096" y="18491"/>
                    <a:pt x="1096" y="18491"/>
                    <a:pt x="861" y="18491"/>
                  </a:cubicBezTo>
                  <a:cubicBezTo>
                    <a:pt x="626" y="18818"/>
                    <a:pt x="391" y="19309"/>
                    <a:pt x="157" y="19800"/>
                  </a:cubicBezTo>
                  <a:lnTo>
                    <a:pt x="157" y="19964"/>
                  </a:lnTo>
                  <a:cubicBezTo>
                    <a:pt x="0" y="20455"/>
                    <a:pt x="0" y="21109"/>
                    <a:pt x="0" y="21600"/>
                  </a:cubicBezTo>
                  <a:lnTo>
                    <a:pt x="0" y="8264"/>
                  </a:lnTo>
                  <a:cubicBezTo>
                    <a:pt x="0" y="7855"/>
                    <a:pt x="0" y="7609"/>
                    <a:pt x="157" y="7118"/>
                  </a:cubicBezTo>
                  <a:cubicBezTo>
                    <a:pt x="157" y="6873"/>
                    <a:pt x="157" y="6873"/>
                    <a:pt x="391" y="6709"/>
                  </a:cubicBezTo>
                  <a:lnTo>
                    <a:pt x="391" y="6464"/>
                  </a:lnTo>
                  <a:cubicBezTo>
                    <a:pt x="391" y="6464"/>
                    <a:pt x="391" y="6218"/>
                    <a:pt x="626" y="6218"/>
                  </a:cubicBezTo>
                  <a:cubicBezTo>
                    <a:pt x="861" y="5973"/>
                    <a:pt x="861" y="5564"/>
                    <a:pt x="1096" y="5318"/>
                  </a:cubicBezTo>
                  <a:cubicBezTo>
                    <a:pt x="1096" y="5318"/>
                    <a:pt x="1096" y="5073"/>
                    <a:pt x="1330" y="5073"/>
                  </a:cubicBezTo>
                  <a:cubicBezTo>
                    <a:pt x="1330" y="4827"/>
                    <a:pt x="1330" y="4827"/>
                    <a:pt x="1487" y="4827"/>
                  </a:cubicBezTo>
                  <a:cubicBezTo>
                    <a:pt x="1722" y="4582"/>
                    <a:pt x="1722" y="4582"/>
                    <a:pt x="1722" y="4336"/>
                  </a:cubicBezTo>
                  <a:cubicBezTo>
                    <a:pt x="1957" y="4173"/>
                    <a:pt x="2191" y="3682"/>
                    <a:pt x="2661" y="3436"/>
                  </a:cubicBezTo>
                  <a:cubicBezTo>
                    <a:pt x="3052" y="3027"/>
                    <a:pt x="3522" y="2782"/>
                    <a:pt x="4148" y="2291"/>
                  </a:cubicBezTo>
                  <a:lnTo>
                    <a:pt x="4383" y="2291"/>
                  </a:lnTo>
                  <a:cubicBezTo>
                    <a:pt x="4852" y="2045"/>
                    <a:pt x="5243" y="1800"/>
                    <a:pt x="5948" y="1636"/>
                  </a:cubicBezTo>
                  <a:cubicBezTo>
                    <a:pt x="6183" y="1636"/>
                    <a:pt x="6417" y="1391"/>
                    <a:pt x="6417" y="1391"/>
                  </a:cubicBezTo>
                  <a:cubicBezTo>
                    <a:pt x="6574" y="1145"/>
                    <a:pt x="6809" y="1145"/>
                    <a:pt x="7043" y="1145"/>
                  </a:cubicBezTo>
                  <a:lnTo>
                    <a:pt x="7513" y="1145"/>
                  </a:lnTo>
                  <a:cubicBezTo>
                    <a:pt x="8139" y="900"/>
                    <a:pt x="8609" y="655"/>
                    <a:pt x="9235" y="655"/>
                  </a:cubicBezTo>
                  <a:cubicBezTo>
                    <a:pt x="9470" y="655"/>
                    <a:pt x="9470" y="409"/>
                    <a:pt x="9704" y="409"/>
                  </a:cubicBezTo>
                  <a:lnTo>
                    <a:pt x="9939" y="409"/>
                  </a:lnTo>
                  <a:cubicBezTo>
                    <a:pt x="10096" y="409"/>
                    <a:pt x="10330" y="409"/>
                    <a:pt x="10565" y="245"/>
                  </a:cubicBezTo>
                  <a:cubicBezTo>
                    <a:pt x="11035" y="245"/>
                    <a:pt x="11270" y="0"/>
                    <a:pt x="11661" y="0"/>
                  </a:cubicBezTo>
                  <a:lnTo>
                    <a:pt x="17452" y="0"/>
                  </a:lnTo>
                  <a:cubicBezTo>
                    <a:pt x="17609" y="0"/>
                    <a:pt x="18078" y="0"/>
                    <a:pt x="18313" y="245"/>
                  </a:cubicBezTo>
                  <a:cubicBezTo>
                    <a:pt x="18783" y="245"/>
                    <a:pt x="18939" y="245"/>
                    <a:pt x="19409" y="409"/>
                  </a:cubicBezTo>
                  <a:lnTo>
                    <a:pt x="19878" y="409"/>
                  </a:lnTo>
                  <a:cubicBezTo>
                    <a:pt x="20504" y="409"/>
                    <a:pt x="20974" y="655"/>
                    <a:pt x="21600" y="655"/>
                  </a:cubicBezTo>
                  <a:lnTo>
                    <a:pt x="21600" y="13827"/>
                  </a:lnTo>
                  <a:cubicBezTo>
                    <a:pt x="20974" y="13582"/>
                    <a:pt x="20270" y="13582"/>
                    <a:pt x="19409" y="13418"/>
                  </a:cubicBezTo>
                  <a:cubicBezTo>
                    <a:pt x="18939" y="13418"/>
                    <a:pt x="18783" y="13418"/>
                    <a:pt x="18313" y="13173"/>
                  </a:cubicBezTo>
                  <a:cubicBezTo>
                    <a:pt x="17843" y="13173"/>
                    <a:pt x="17452" y="13173"/>
                    <a:pt x="16983" y="12927"/>
                  </a:cubicBezTo>
                  <a:lnTo>
                    <a:pt x="11896" y="12927"/>
                  </a:lnTo>
                  <a:cubicBezTo>
                    <a:pt x="11426" y="12927"/>
                    <a:pt x="11035" y="13173"/>
                    <a:pt x="10565" y="13173"/>
                  </a:cubicBezTo>
                  <a:cubicBezTo>
                    <a:pt x="10330" y="13173"/>
                    <a:pt x="10096" y="13173"/>
                    <a:pt x="9939" y="13418"/>
                  </a:cubicBezTo>
                  <a:cubicBezTo>
                    <a:pt x="9704" y="13418"/>
                    <a:pt x="9470" y="13418"/>
                    <a:pt x="9235" y="13582"/>
                  </a:cubicBezTo>
                  <a:cubicBezTo>
                    <a:pt x="8609" y="13827"/>
                    <a:pt x="8139" y="13827"/>
                    <a:pt x="7513" y="14073"/>
                  </a:cubicBezTo>
                  <a:cubicBezTo>
                    <a:pt x="6417" y="14564"/>
                    <a:pt x="5948" y="14727"/>
                    <a:pt x="5713" y="14727"/>
                  </a:cubicBezTo>
                </a:path>
              </a:pathLst>
            </a:custGeom>
            <a:solidFill>
              <a:srgbClr val="5A8B9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5" name="Google Shape;85;p12"/>
            <p:cNvSpPr/>
            <p:nvPr/>
          </p:nvSpPr>
          <p:spPr>
            <a:xfrm>
              <a:off x="1006915" y="813482"/>
              <a:ext cx="16416" cy="99954"/>
            </a:xfrm>
            <a:custGeom>
              <a:rect b="b" l="l" r="r" t="t"/>
              <a:pathLst>
                <a:path extrusionOk="0" h="21600" w="21600">
                  <a:moveTo>
                    <a:pt x="21600" y="5350"/>
                  </a:moveTo>
                  <a:lnTo>
                    <a:pt x="21600" y="21600"/>
                  </a:lnTo>
                  <a:cubicBezTo>
                    <a:pt x="21600" y="20692"/>
                    <a:pt x="21600" y="19884"/>
                    <a:pt x="16971" y="18976"/>
                  </a:cubicBezTo>
                  <a:cubicBezTo>
                    <a:pt x="12343" y="18168"/>
                    <a:pt x="7714" y="17260"/>
                    <a:pt x="0" y="16150"/>
                  </a:cubicBezTo>
                  <a:lnTo>
                    <a:pt x="0" y="0"/>
                  </a:lnTo>
                  <a:cubicBezTo>
                    <a:pt x="12343" y="2019"/>
                    <a:pt x="21600" y="3735"/>
                    <a:pt x="21600" y="5350"/>
                  </a:cubicBez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6" name="Google Shape;86;p12"/>
            <p:cNvSpPr/>
            <p:nvPr/>
          </p:nvSpPr>
          <p:spPr>
            <a:xfrm>
              <a:off x="356539" y="958967"/>
              <a:ext cx="267948" cy="183978"/>
            </a:xfrm>
            <a:custGeom>
              <a:rect b="b" l="l" r="r" t="t"/>
              <a:pathLst>
                <a:path extrusionOk="0" h="21600" w="21600">
                  <a:moveTo>
                    <a:pt x="21600" y="12851"/>
                  </a:moveTo>
                  <a:lnTo>
                    <a:pt x="21600" y="21600"/>
                  </a:lnTo>
                  <a:cubicBezTo>
                    <a:pt x="21600" y="18866"/>
                    <a:pt x="19918" y="15585"/>
                    <a:pt x="16667" y="12851"/>
                  </a:cubicBezTo>
                  <a:cubicBezTo>
                    <a:pt x="16219" y="12523"/>
                    <a:pt x="15920" y="12194"/>
                    <a:pt x="15509" y="11921"/>
                  </a:cubicBezTo>
                  <a:cubicBezTo>
                    <a:pt x="15397" y="11757"/>
                    <a:pt x="15284" y="11757"/>
                    <a:pt x="15172" y="11593"/>
                  </a:cubicBezTo>
                  <a:cubicBezTo>
                    <a:pt x="14873" y="11265"/>
                    <a:pt x="14537" y="11155"/>
                    <a:pt x="14238" y="10991"/>
                  </a:cubicBezTo>
                  <a:cubicBezTo>
                    <a:pt x="14126" y="10991"/>
                    <a:pt x="14014" y="10827"/>
                    <a:pt x="13902" y="10827"/>
                  </a:cubicBezTo>
                  <a:lnTo>
                    <a:pt x="11996" y="9898"/>
                  </a:lnTo>
                  <a:cubicBezTo>
                    <a:pt x="11921" y="9898"/>
                    <a:pt x="11921" y="9898"/>
                    <a:pt x="11809" y="9734"/>
                  </a:cubicBezTo>
                  <a:cubicBezTo>
                    <a:pt x="11361" y="9570"/>
                    <a:pt x="10837" y="9406"/>
                    <a:pt x="10426" y="9296"/>
                  </a:cubicBezTo>
                  <a:cubicBezTo>
                    <a:pt x="10314" y="9296"/>
                    <a:pt x="10202" y="9132"/>
                    <a:pt x="10127" y="9132"/>
                  </a:cubicBezTo>
                  <a:cubicBezTo>
                    <a:pt x="9791" y="8968"/>
                    <a:pt x="9567" y="8968"/>
                    <a:pt x="9268" y="8968"/>
                  </a:cubicBezTo>
                  <a:cubicBezTo>
                    <a:pt x="9156" y="8968"/>
                    <a:pt x="8969" y="8968"/>
                    <a:pt x="8857" y="8804"/>
                  </a:cubicBezTo>
                  <a:cubicBezTo>
                    <a:pt x="8633" y="8804"/>
                    <a:pt x="8408" y="8640"/>
                    <a:pt x="8221" y="8640"/>
                  </a:cubicBezTo>
                  <a:cubicBezTo>
                    <a:pt x="7997" y="8640"/>
                    <a:pt x="7885" y="8531"/>
                    <a:pt x="7773" y="8531"/>
                  </a:cubicBezTo>
                  <a:lnTo>
                    <a:pt x="5381" y="8531"/>
                  </a:lnTo>
                  <a:cubicBezTo>
                    <a:pt x="5157" y="8531"/>
                    <a:pt x="5045" y="8531"/>
                    <a:pt x="4933" y="8640"/>
                  </a:cubicBezTo>
                  <a:cubicBezTo>
                    <a:pt x="4821" y="8804"/>
                    <a:pt x="4634" y="8804"/>
                    <a:pt x="4410" y="8804"/>
                  </a:cubicBezTo>
                  <a:cubicBezTo>
                    <a:pt x="4298" y="8804"/>
                    <a:pt x="4111" y="8804"/>
                    <a:pt x="3999" y="8968"/>
                  </a:cubicBezTo>
                  <a:cubicBezTo>
                    <a:pt x="3588" y="9132"/>
                    <a:pt x="3251" y="9296"/>
                    <a:pt x="2952" y="9406"/>
                  </a:cubicBezTo>
                  <a:cubicBezTo>
                    <a:pt x="2728" y="9570"/>
                    <a:pt x="2616" y="9570"/>
                    <a:pt x="2504" y="9734"/>
                  </a:cubicBezTo>
                  <a:cubicBezTo>
                    <a:pt x="2429" y="9734"/>
                    <a:pt x="2317" y="9898"/>
                    <a:pt x="2317" y="9898"/>
                  </a:cubicBezTo>
                  <a:lnTo>
                    <a:pt x="1682" y="10335"/>
                  </a:lnTo>
                  <a:lnTo>
                    <a:pt x="1570" y="10499"/>
                  </a:lnTo>
                  <a:cubicBezTo>
                    <a:pt x="1345" y="10827"/>
                    <a:pt x="1046" y="10991"/>
                    <a:pt x="934" y="11265"/>
                  </a:cubicBezTo>
                  <a:lnTo>
                    <a:pt x="635" y="11757"/>
                  </a:lnTo>
                  <a:cubicBezTo>
                    <a:pt x="523" y="11757"/>
                    <a:pt x="523" y="11921"/>
                    <a:pt x="523" y="11921"/>
                  </a:cubicBezTo>
                  <a:cubicBezTo>
                    <a:pt x="523" y="12030"/>
                    <a:pt x="411" y="12030"/>
                    <a:pt x="411" y="12194"/>
                  </a:cubicBezTo>
                  <a:cubicBezTo>
                    <a:pt x="411" y="12358"/>
                    <a:pt x="299" y="12358"/>
                    <a:pt x="299" y="12523"/>
                  </a:cubicBezTo>
                  <a:cubicBezTo>
                    <a:pt x="187" y="12687"/>
                    <a:pt x="187" y="12687"/>
                    <a:pt x="187" y="12851"/>
                  </a:cubicBezTo>
                  <a:cubicBezTo>
                    <a:pt x="187" y="12960"/>
                    <a:pt x="187" y="12960"/>
                    <a:pt x="75" y="13124"/>
                  </a:cubicBezTo>
                  <a:cubicBezTo>
                    <a:pt x="75" y="13288"/>
                    <a:pt x="0" y="13452"/>
                    <a:pt x="0" y="13452"/>
                  </a:cubicBezTo>
                  <a:lnTo>
                    <a:pt x="0" y="4648"/>
                  </a:lnTo>
                  <a:cubicBezTo>
                    <a:pt x="0" y="4484"/>
                    <a:pt x="75" y="4320"/>
                    <a:pt x="75" y="4320"/>
                  </a:cubicBezTo>
                  <a:lnTo>
                    <a:pt x="75" y="4047"/>
                  </a:lnTo>
                  <a:cubicBezTo>
                    <a:pt x="75" y="3883"/>
                    <a:pt x="187" y="3883"/>
                    <a:pt x="187" y="3718"/>
                  </a:cubicBezTo>
                  <a:cubicBezTo>
                    <a:pt x="187" y="3718"/>
                    <a:pt x="187" y="3554"/>
                    <a:pt x="299" y="3554"/>
                  </a:cubicBezTo>
                  <a:lnTo>
                    <a:pt x="299" y="3390"/>
                  </a:lnTo>
                  <a:cubicBezTo>
                    <a:pt x="299" y="3281"/>
                    <a:pt x="411" y="3281"/>
                    <a:pt x="411" y="3117"/>
                  </a:cubicBezTo>
                  <a:lnTo>
                    <a:pt x="523" y="2953"/>
                  </a:lnTo>
                  <a:lnTo>
                    <a:pt x="822" y="2461"/>
                  </a:lnTo>
                  <a:cubicBezTo>
                    <a:pt x="1046" y="2187"/>
                    <a:pt x="1271" y="2023"/>
                    <a:pt x="1457" y="1695"/>
                  </a:cubicBezTo>
                  <a:lnTo>
                    <a:pt x="1570" y="1695"/>
                  </a:lnTo>
                  <a:cubicBezTo>
                    <a:pt x="1570" y="1695"/>
                    <a:pt x="1682" y="1695"/>
                    <a:pt x="1682" y="1586"/>
                  </a:cubicBezTo>
                  <a:lnTo>
                    <a:pt x="2317" y="1094"/>
                  </a:lnTo>
                  <a:cubicBezTo>
                    <a:pt x="2429" y="1094"/>
                    <a:pt x="2504" y="930"/>
                    <a:pt x="2504" y="930"/>
                  </a:cubicBezTo>
                  <a:cubicBezTo>
                    <a:pt x="2616" y="766"/>
                    <a:pt x="2840" y="766"/>
                    <a:pt x="2952" y="656"/>
                  </a:cubicBezTo>
                  <a:lnTo>
                    <a:pt x="3027" y="656"/>
                  </a:lnTo>
                  <a:cubicBezTo>
                    <a:pt x="3363" y="492"/>
                    <a:pt x="3774" y="328"/>
                    <a:pt x="4111" y="164"/>
                  </a:cubicBezTo>
                  <a:lnTo>
                    <a:pt x="4522" y="164"/>
                  </a:lnTo>
                  <a:cubicBezTo>
                    <a:pt x="4746" y="164"/>
                    <a:pt x="4821" y="0"/>
                    <a:pt x="5045" y="0"/>
                  </a:cubicBezTo>
                  <a:lnTo>
                    <a:pt x="8520" y="0"/>
                  </a:lnTo>
                  <a:cubicBezTo>
                    <a:pt x="8745" y="0"/>
                    <a:pt x="8969" y="164"/>
                    <a:pt x="9156" y="164"/>
                  </a:cubicBezTo>
                  <a:lnTo>
                    <a:pt x="9567" y="164"/>
                  </a:lnTo>
                  <a:cubicBezTo>
                    <a:pt x="9903" y="164"/>
                    <a:pt x="10127" y="328"/>
                    <a:pt x="10426" y="328"/>
                  </a:cubicBezTo>
                  <a:cubicBezTo>
                    <a:pt x="10538" y="328"/>
                    <a:pt x="10651" y="328"/>
                    <a:pt x="10763" y="492"/>
                  </a:cubicBezTo>
                  <a:lnTo>
                    <a:pt x="10837" y="492"/>
                  </a:lnTo>
                  <a:cubicBezTo>
                    <a:pt x="11286" y="656"/>
                    <a:pt x="11809" y="766"/>
                    <a:pt x="12220" y="930"/>
                  </a:cubicBezTo>
                  <a:lnTo>
                    <a:pt x="12332" y="930"/>
                  </a:lnTo>
                  <a:cubicBezTo>
                    <a:pt x="12444" y="930"/>
                    <a:pt x="12444" y="1094"/>
                    <a:pt x="12444" y="1094"/>
                  </a:cubicBezTo>
                  <a:lnTo>
                    <a:pt x="14313" y="2023"/>
                  </a:lnTo>
                  <a:lnTo>
                    <a:pt x="14425" y="2023"/>
                  </a:lnTo>
                  <a:cubicBezTo>
                    <a:pt x="14537" y="2023"/>
                    <a:pt x="14537" y="2187"/>
                    <a:pt x="14649" y="2187"/>
                  </a:cubicBezTo>
                  <a:cubicBezTo>
                    <a:pt x="14948" y="2351"/>
                    <a:pt x="15284" y="2625"/>
                    <a:pt x="15583" y="2789"/>
                  </a:cubicBezTo>
                  <a:cubicBezTo>
                    <a:pt x="15696" y="2953"/>
                    <a:pt x="15808" y="2953"/>
                    <a:pt x="15920" y="3117"/>
                  </a:cubicBezTo>
                  <a:cubicBezTo>
                    <a:pt x="16331" y="3390"/>
                    <a:pt x="16742" y="3718"/>
                    <a:pt x="17078" y="4047"/>
                  </a:cubicBezTo>
                  <a:cubicBezTo>
                    <a:pt x="19918" y="6671"/>
                    <a:pt x="21600" y="9898"/>
                    <a:pt x="21600" y="12851"/>
                  </a:cubicBezTo>
                </a:path>
              </a:pathLst>
            </a:custGeom>
            <a:solidFill>
              <a:srgbClr val="5A8B9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7" name="Google Shape;87;p12"/>
            <p:cNvSpPr/>
            <p:nvPr/>
          </p:nvSpPr>
          <p:spPr>
            <a:xfrm>
              <a:off x="321704" y="1028636"/>
              <a:ext cx="40500" cy="97902"/>
            </a:xfrm>
            <a:custGeom>
              <a:rect b="b" l="l" r="r" t="t"/>
              <a:pathLst>
                <a:path extrusionOk="0" h="21600" w="21600">
                  <a:moveTo>
                    <a:pt x="21600" y="0"/>
                  </a:moveTo>
                  <a:lnTo>
                    <a:pt x="21600" y="16639"/>
                  </a:lnTo>
                  <a:lnTo>
                    <a:pt x="0" y="21600"/>
                  </a:lnTo>
                  <a:lnTo>
                    <a:pt x="0" y="4961"/>
                  </a:lnTo>
                  <a:lnTo>
                    <a:pt x="2160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8" name="Google Shape;88;p12"/>
            <p:cNvSpPr/>
            <p:nvPr/>
          </p:nvSpPr>
          <p:spPr>
            <a:xfrm>
              <a:off x="59423" y="901593"/>
              <a:ext cx="261792" cy="224910"/>
            </a:xfrm>
            <a:custGeom>
              <a:rect b="b" l="l" r="r" t="t"/>
              <a:pathLst>
                <a:path extrusionOk="0" h="21600" w="21600">
                  <a:moveTo>
                    <a:pt x="21600" y="14444"/>
                  </a:moveTo>
                  <a:lnTo>
                    <a:pt x="21600" y="21600"/>
                  </a:lnTo>
                  <a:lnTo>
                    <a:pt x="0" y="7156"/>
                  </a:lnTo>
                  <a:lnTo>
                    <a:pt x="0" y="0"/>
                  </a:lnTo>
                  <a:lnTo>
                    <a:pt x="21600" y="14444"/>
                  </a:lnTo>
                </a:path>
              </a:pathLst>
            </a:custGeom>
            <a:solidFill>
              <a:srgbClr val="5A8B9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89" name="Google Shape;89;p12"/>
            <p:cNvSpPr/>
            <p:nvPr/>
          </p:nvSpPr>
          <p:spPr>
            <a:xfrm>
              <a:off x="1086010" y="942574"/>
              <a:ext cx="224910" cy="206496"/>
            </a:xfrm>
            <a:custGeom>
              <a:rect b="b" l="l" r="r" t="t"/>
              <a:pathLst>
                <a:path extrusionOk="0" h="21600" w="21600">
                  <a:moveTo>
                    <a:pt x="21600" y="0"/>
                  </a:moveTo>
                  <a:lnTo>
                    <a:pt x="21600" y="7850"/>
                  </a:lnTo>
                  <a:lnTo>
                    <a:pt x="0" y="21600"/>
                  </a:lnTo>
                  <a:lnTo>
                    <a:pt x="0" y="13750"/>
                  </a:lnTo>
                  <a:lnTo>
                    <a:pt x="21600" y="0"/>
                  </a:lnTo>
                </a:path>
              </a:pathLst>
            </a:custGeom>
            <a:solidFill>
              <a:srgbClr val="9ACDD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0" name="Google Shape;90;p12"/>
            <p:cNvSpPr/>
            <p:nvPr/>
          </p:nvSpPr>
          <p:spPr>
            <a:xfrm>
              <a:off x="948721" y="1153629"/>
              <a:ext cx="40500" cy="97902"/>
            </a:xfrm>
            <a:custGeom>
              <a:rect b="b" l="l" r="r" t="t"/>
              <a:pathLst>
                <a:path extrusionOk="0" h="21600" w="21600">
                  <a:moveTo>
                    <a:pt x="21600" y="5271"/>
                  </a:moveTo>
                  <a:lnTo>
                    <a:pt x="21600" y="21600"/>
                  </a:lnTo>
                  <a:lnTo>
                    <a:pt x="0" y="16639"/>
                  </a:lnTo>
                  <a:lnTo>
                    <a:pt x="0" y="0"/>
                  </a:lnTo>
                  <a:lnTo>
                    <a:pt x="21600" y="5271"/>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1" name="Google Shape;91;p12"/>
            <p:cNvSpPr/>
            <p:nvPr/>
          </p:nvSpPr>
          <p:spPr>
            <a:xfrm>
              <a:off x="979458" y="1139285"/>
              <a:ext cx="271699" cy="183978"/>
            </a:xfrm>
            <a:custGeom>
              <a:rect b="b" l="l" r="r" t="t"/>
              <a:pathLst>
                <a:path extrusionOk="0" h="21600" w="21572">
                  <a:moveTo>
                    <a:pt x="21490" y="0"/>
                  </a:moveTo>
                  <a:cubicBezTo>
                    <a:pt x="21600" y="271"/>
                    <a:pt x="21600" y="597"/>
                    <a:pt x="21490" y="1357"/>
                  </a:cubicBezTo>
                  <a:lnTo>
                    <a:pt x="21490" y="0"/>
                  </a:lnTo>
                  <a:close/>
                  <a:moveTo>
                    <a:pt x="21490" y="8738"/>
                  </a:moveTo>
                  <a:lnTo>
                    <a:pt x="21490" y="8846"/>
                  </a:lnTo>
                  <a:cubicBezTo>
                    <a:pt x="21490" y="9172"/>
                    <a:pt x="21490" y="9497"/>
                    <a:pt x="21416" y="9660"/>
                  </a:cubicBezTo>
                  <a:cubicBezTo>
                    <a:pt x="21416" y="9769"/>
                    <a:pt x="21416" y="9769"/>
                    <a:pt x="21306" y="9932"/>
                  </a:cubicBezTo>
                  <a:cubicBezTo>
                    <a:pt x="21195" y="10257"/>
                    <a:pt x="21195" y="10420"/>
                    <a:pt x="21195" y="10529"/>
                  </a:cubicBezTo>
                  <a:lnTo>
                    <a:pt x="21195" y="10691"/>
                  </a:lnTo>
                  <a:cubicBezTo>
                    <a:pt x="21085" y="10854"/>
                    <a:pt x="21085" y="11017"/>
                    <a:pt x="20974" y="11180"/>
                  </a:cubicBezTo>
                  <a:cubicBezTo>
                    <a:pt x="20864" y="11343"/>
                    <a:pt x="20864" y="11451"/>
                    <a:pt x="20864" y="11614"/>
                  </a:cubicBezTo>
                  <a:cubicBezTo>
                    <a:pt x="20864" y="11614"/>
                    <a:pt x="20864" y="11777"/>
                    <a:pt x="20790" y="11777"/>
                  </a:cubicBezTo>
                  <a:cubicBezTo>
                    <a:pt x="20680" y="12103"/>
                    <a:pt x="20459" y="12374"/>
                    <a:pt x="20349" y="12699"/>
                  </a:cubicBezTo>
                  <a:cubicBezTo>
                    <a:pt x="20349" y="12862"/>
                    <a:pt x="20275" y="12862"/>
                    <a:pt x="20275" y="13025"/>
                  </a:cubicBezTo>
                  <a:lnTo>
                    <a:pt x="20165" y="13134"/>
                  </a:lnTo>
                  <a:cubicBezTo>
                    <a:pt x="19944" y="13459"/>
                    <a:pt x="19834" y="13785"/>
                    <a:pt x="19650" y="13948"/>
                  </a:cubicBezTo>
                  <a:lnTo>
                    <a:pt x="19429" y="14219"/>
                  </a:lnTo>
                  <a:lnTo>
                    <a:pt x="19208" y="14545"/>
                  </a:lnTo>
                  <a:lnTo>
                    <a:pt x="19024" y="14870"/>
                  </a:lnTo>
                  <a:cubicBezTo>
                    <a:pt x="18803" y="15142"/>
                    <a:pt x="18583" y="15305"/>
                    <a:pt x="18399" y="15630"/>
                  </a:cubicBezTo>
                  <a:cubicBezTo>
                    <a:pt x="18288" y="15739"/>
                    <a:pt x="18067" y="15902"/>
                    <a:pt x="17957" y="16064"/>
                  </a:cubicBezTo>
                  <a:cubicBezTo>
                    <a:pt x="17663" y="16390"/>
                    <a:pt x="17442" y="16553"/>
                    <a:pt x="17148" y="16824"/>
                  </a:cubicBezTo>
                  <a:cubicBezTo>
                    <a:pt x="17037" y="16987"/>
                    <a:pt x="16927" y="16987"/>
                    <a:pt x="16816" y="17150"/>
                  </a:cubicBezTo>
                  <a:cubicBezTo>
                    <a:pt x="16743" y="17313"/>
                    <a:pt x="16632" y="17313"/>
                    <a:pt x="16632" y="17421"/>
                  </a:cubicBezTo>
                  <a:cubicBezTo>
                    <a:pt x="16007" y="18072"/>
                    <a:pt x="15381" y="18507"/>
                    <a:pt x="14645" y="18832"/>
                  </a:cubicBezTo>
                  <a:lnTo>
                    <a:pt x="14535" y="18832"/>
                  </a:lnTo>
                  <a:cubicBezTo>
                    <a:pt x="13909" y="19266"/>
                    <a:pt x="13210" y="19592"/>
                    <a:pt x="12585" y="19918"/>
                  </a:cubicBezTo>
                  <a:cubicBezTo>
                    <a:pt x="12474" y="19918"/>
                    <a:pt x="12474" y="19918"/>
                    <a:pt x="12364" y="20026"/>
                  </a:cubicBezTo>
                  <a:cubicBezTo>
                    <a:pt x="12070" y="20189"/>
                    <a:pt x="11628" y="20352"/>
                    <a:pt x="11334" y="20515"/>
                  </a:cubicBezTo>
                  <a:cubicBezTo>
                    <a:pt x="11223" y="20677"/>
                    <a:pt x="11113" y="20677"/>
                    <a:pt x="10929" y="20677"/>
                  </a:cubicBezTo>
                  <a:cubicBezTo>
                    <a:pt x="10598" y="20840"/>
                    <a:pt x="10303" y="20949"/>
                    <a:pt x="9972" y="20949"/>
                  </a:cubicBezTo>
                  <a:cubicBezTo>
                    <a:pt x="9862" y="20949"/>
                    <a:pt x="9751" y="20949"/>
                    <a:pt x="9751" y="21112"/>
                  </a:cubicBezTo>
                  <a:lnTo>
                    <a:pt x="9678" y="21112"/>
                  </a:lnTo>
                  <a:cubicBezTo>
                    <a:pt x="9236" y="21274"/>
                    <a:pt x="8721" y="21274"/>
                    <a:pt x="8316" y="21437"/>
                  </a:cubicBezTo>
                  <a:lnTo>
                    <a:pt x="7911" y="21437"/>
                  </a:lnTo>
                  <a:cubicBezTo>
                    <a:pt x="7691" y="21437"/>
                    <a:pt x="7470" y="21600"/>
                    <a:pt x="7175" y="21600"/>
                  </a:cubicBezTo>
                  <a:lnTo>
                    <a:pt x="5299" y="21600"/>
                  </a:lnTo>
                  <a:cubicBezTo>
                    <a:pt x="5188" y="21600"/>
                    <a:pt x="5078" y="21600"/>
                    <a:pt x="4894" y="21437"/>
                  </a:cubicBezTo>
                  <a:lnTo>
                    <a:pt x="4563" y="21437"/>
                  </a:lnTo>
                  <a:cubicBezTo>
                    <a:pt x="4379" y="21437"/>
                    <a:pt x="4158" y="21274"/>
                    <a:pt x="3937" y="21274"/>
                  </a:cubicBezTo>
                  <a:lnTo>
                    <a:pt x="3864" y="21274"/>
                  </a:lnTo>
                  <a:cubicBezTo>
                    <a:pt x="3643" y="21274"/>
                    <a:pt x="3422" y="21112"/>
                    <a:pt x="3312" y="21112"/>
                  </a:cubicBezTo>
                  <a:lnTo>
                    <a:pt x="3238" y="21112"/>
                  </a:lnTo>
                  <a:cubicBezTo>
                    <a:pt x="3128" y="21112"/>
                    <a:pt x="3017" y="20949"/>
                    <a:pt x="2907" y="20949"/>
                  </a:cubicBezTo>
                  <a:cubicBezTo>
                    <a:pt x="2797" y="20949"/>
                    <a:pt x="2723" y="20840"/>
                    <a:pt x="2613" y="20840"/>
                  </a:cubicBezTo>
                  <a:lnTo>
                    <a:pt x="2502" y="20840"/>
                  </a:lnTo>
                  <a:cubicBezTo>
                    <a:pt x="2171" y="20677"/>
                    <a:pt x="1987" y="20515"/>
                    <a:pt x="1766" y="20352"/>
                  </a:cubicBezTo>
                  <a:cubicBezTo>
                    <a:pt x="515" y="19266"/>
                    <a:pt x="0" y="17910"/>
                    <a:pt x="0" y="16227"/>
                  </a:cubicBezTo>
                  <a:lnTo>
                    <a:pt x="0" y="7489"/>
                  </a:lnTo>
                  <a:cubicBezTo>
                    <a:pt x="0" y="9172"/>
                    <a:pt x="626" y="10529"/>
                    <a:pt x="1766" y="11614"/>
                  </a:cubicBezTo>
                  <a:cubicBezTo>
                    <a:pt x="1987" y="11777"/>
                    <a:pt x="2281" y="11940"/>
                    <a:pt x="2502" y="12103"/>
                  </a:cubicBezTo>
                  <a:cubicBezTo>
                    <a:pt x="2613" y="12265"/>
                    <a:pt x="2723" y="12265"/>
                    <a:pt x="2907" y="12265"/>
                  </a:cubicBezTo>
                  <a:cubicBezTo>
                    <a:pt x="3017" y="12265"/>
                    <a:pt x="3128" y="12374"/>
                    <a:pt x="3238" y="12374"/>
                  </a:cubicBezTo>
                  <a:cubicBezTo>
                    <a:pt x="3422" y="12537"/>
                    <a:pt x="3643" y="12537"/>
                    <a:pt x="3864" y="12699"/>
                  </a:cubicBezTo>
                  <a:lnTo>
                    <a:pt x="3937" y="12699"/>
                  </a:lnTo>
                  <a:cubicBezTo>
                    <a:pt x="4158" y="12862"/>
                    <a:pt x="4489" y="12862"/>
                    <a:pt x="4673" y="12862"/>
                  </a:cubicBezTo>
                  <a:lnTo>
                    <a:pt x="4894" y="12862"/>
                  </a:lnTo>
                  <a:cubicBezTo>
                    <a:pt x="5078" y="12862"/>
                    <a:pt x="5299" y="13025"/>
                    <a:pt x="5409" y="13025"/>
                  </a:cubicBezTo>
                  <a:lnTo>
                    <a:pt x="7065" y="13025"/>
                  </a:lnTo>
                  <a:cubicBezTo>
                    <a:pt x="7286" y="13025"/>
                    <a:pt x="7470" y="13025"/>
                    <a:pt x="7801" y="12862"/>
                  </a:cubicBezTo>
                  <a:lnTo>
                    <a:pt x="8206" y="12862"/>
                  </a:lnTo>
                  <a:cubicBezTo>
                    <a:pt x="8611" y="12699"/>
                    <a:pt x="9163" y="12699"/>
                    <a:pt x="9567" y="12537"/>
                  </a:cubicBezTo>
                  <a:cubicBezTo>
                    <a:pt x="9678" y="12537"/>
                    <a:pt x="9751" y="12537"/>
                    <a:pt x="9862" y="12374"/>
                  </a:cubicBezTo>
                  <a:cubicBezTo>
                    <a:pt x="10193" y="12265"/>
                    <a:pt x="10487" y="12265"/>
                    <a:pt x="10818" y="12103"/>
                  </a:cubicBezTo>
                  <a:cubicBezTo>
                    <a:pt x="10929" y="11940"/>
                    <a:pt x="11002" y="11940"/>
                    <a:pt x="11223" y="11940"/>
                  </a:cubicBezTo>
                  <a:cubicBezTo>
                    <a:pt x="11518" y="11777"/>
                    <a:pt x="11959" y="11614"/>
                    <a:pt x="12253" y="11451"/>
                  </a:cubicBezTo>
                  <a:cubicBezTo>
                    <a:pt x="12364" y="11451"/>
                    <a:pt x="12364" y="11451"/>
                    <a:pt x="12474" y="11343"/>
                  </a:cubicBezTo>
                  <a:cubicBezTo>
                    <a:pt x="13100" y="11017"/>
                    <a:pt x="13836" y="10691"/>
                    <a:pt x="14425" y="10257"/>
                  </a:cubicBezTo>
                  <a:lnTo>
                    <a:pt x="14535" y="10257"/>
                  </a:lnTo>
                  <a:cubicBezTo>
                    <a:pt x="15160" y="9769"/>
                    <a:pt x="15896" y="9335"/>
                    <a:pt x="16522" y="8846"/>
                  </a:cubicBezTo>
                  <a:cubicBezTo>
                    <a:pt x="16743" y="8738"/>
                    <a:pt x="16816" y="8575"/>
                    <a:pt x="17037" y="8412"/>
                  </a:cubicBezTo>
                  <a:cubicBezTo>
                    <a:pt x="17332" y="8086"/>
                    <a:pt x="17552" y="7978"/>
                    <a:pt x="17883" y="7652"/>
                  </a:cubicBezTo>
                  <a:cubicBezTo>
                    <a:pt x="17957" y="7489"/>
                    <a:pt x="18178" y="7327"/>
                    <a:pt x="18288" y="7164"/>
                  </a:cubicBezTo>
                  <a:cubicBezTo>
                    <a:pt x="18509" y="6892"/>
                    <a:pt x="18693" y="6730"/>
                    <a:pt x="18914" y="6404"/>
                  </a:cubicBezTo>
                  <a:cubicBezTo>
                    <a:pt x="19024" y="6241"/>
                    <a:pt x="19208" y="6133"/>
                    <a:pt x="19319" y="5970"/>
                  </a:cubicBezTo>
                  <a:lnTo>
                    <a:pt x="19539" y="5644"/>
                  </a:lnTo>
                  <a:cubicBezTo>
                    <a:pt x="19723" y="5373"/>
                    <a:pt x="19834" y="5047"/>
                    <a:pt x="20055" y="4884"/>
                  </a:cubicBezTo>
                  <a:cubicBezTo>
                    <a:pt x="20165" y="4884"/>
                    <a:pt x="20165" y="4722"/>
                    <a:pt x="20165" y="4722"/>
                  </a:cubicBezTo>
                  <a:lnTo>
                    <a:pt x="20349" y="4450"/>
                  </a:lnTo>
                  <a:cubicBezTo>
                    <a:pt x="20459" y="4125"/>
                    <a:pt x="20680" y="3799"/>
                    <a:pt x="20790" y="3528"/>
                  </a:cubicBezTo>
                  <a:cubicBezTo>
                    <a:pt x="20864" y="3365"/>
                    <a:pt x="20864" y="3202"/>
                    <a:pt x="20974" y="2876"/>
                  </a:cubicBezTo>
                  <a:cubicBezTo>
                    <a:pt x="21085" y="2768"/>
                    <a:pt x="21085" y="2605"/>
                    <a:pt x="21195" y="2442"/>
                  </a:cubicBezTo>
                  <a:cubicBezTo>
                    <a:pt x="21306" y="2117"/>
                    <a:pt x="21306" y="1954"/>
                    <a:pt x="21416" y="1682"/>
                  </a:cubicBezTo>
                  <a:cubicBezTo>
                    <a:pt x="21416" y="1520"/>
                    <a:pt x="21490" y="1520"/>
                    <a:pt x="21490" y="1357"/>
                  </a:cubicBezTo>
                  <a:lnTo>
                    <a:pt x="21490" y="8738"/>
                  </a:lnTo>
                  <a:close/>
                </a:path>
              </a:pathLst>
            </a:custGeom>
            <a:solidFill>
              <a:srgbClr val="9ACDD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2" name="Google Shape;92;p12"/>
            <p:cNvSpPr/>
            <p:nvPr/>
          </p:nvSpPr>
          <p:spPr>
            <a:xfrm>
              <a:off x="723323" y="1153629"/>
              <a:ext cx="224910" cy="206496"/>
            </a:xfrm>
            <a:custGeom>
              <a:rect b="b" l="l" r="r" t="t"/>
              <a:pathLst>
                <a:path extrusionOk="0" h="21600" w="21600">
                  <a:moveTo>
                    <a:pt x="21600" y="0"/>
                  </a:moveTo>
                  <a:lnTo>
                    <a:pt x="21600" y="7850"/>
                  </a:lnTo>
                  <a:lnTo>
                    <a:pt x="0" y="21600"/>
                  </a:lnTo>
                  <a:lnTo>
                    <a:pt x="0" y="13750"/>
                  </a:lnTo>
                  <a:lnTo>
                    <a:pt x="21600" y="0"/>
                  </a:lnTo>
                </a:path>
              </a:pathLst>
            </a:custGeom>
            <a:solidFill>
              <a:srgbClr val="9ACDD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3" name="Google Shape;93;p12"/>
            <p:cNvSpPr/>
            <p:nvPr/>
          </p:nvSpPr>
          <p:spPr>
            <a:xfrm>
              <a:off x="461042" y="1133138"/>
              <a:ext cx="261792" cy="224910"/>
            </a:xfrm>
            <a:custGeom>
              <a:rect b="b" l="l" r="r" t="t"/>
              <a:pathLst>
                <a:path extrusionOk="0" h="21600" w="21600">
                  <a:moveTo>
                    <a:pt x="21600" y="14430"/>
                  </a:moveTo>
                  <a:lnTo>
                    <a:pt x="21600" y="21600"/>
                  </a:lnTo>
                  <a:lnTo>
                    <a:pt x="0" y="7037"/>
                  </a:lnTo>
                  <a:lnTo>
                    <a:pt x="115" y="0"/>
                  </a:lnTo>
                  <a:lnTo>
                    <a:pt x="21600" y="14430"/>
                  </a:lnTo>
                </a:path>
              </a:pathLst>
            </a:custGeom>
            <a:solidFill>
              <a:srgbClr val="5A8B99"/>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4" name="Google Shape;94;p12"/>
            <p:cNvSpPr/>
            <p:nvPr/>
          </p:nvSpPr>
          <p:spPr>
            <a:xfrm>
              <a:off x="57374" y="559397"/>
              <a:ext cx="1251504" cy="724896"/>
            </a:xfrm>
            <a:custGeom>
              <a:rect b="b" l="l" r="r" t="t"/>
              <a:pathLst>
                <a:path extrusionOk="0" h="21600" w="21600">
                  <a:moveTo>
                    <a:pt x="19524" y="19457"/>
                  </a:moveTo>
                  <a:cubicBezTo>
                    <a:pt x="18458" y="20508"/>
                    <a:pt x="17007" y="20826"/>
                    <a:pt x="16286" y="20120"/>
                  </a:cubicBezTo>
                  <a:cubicBezTo>
                    <a:pt x="15877" y="19692"/>
                    <a:pt x="15789" y="19069"/>
                    <a:pt x="16014" y="18364"/>
                  </a:cubicBezTo>
                  <a:lnTo>
                    <a:pt x="15332" y="17700"/>
                  </a:lnTo>
                  <a:lnTo>
                    <a:pt x="11445" y="21600"/>
                  </a:lnTo>
                  <a:lnTo>
                    <a:pt x="6925" y="17106"/>
                  </a:lnTo>
                  <a:lnTo>
                    <a:pt x="7574" y="16456"/>
                  </a:lnTo>
                  <a:cubicBezTo>
                    <a:pt x="8279" y="16677"/>
                    <a:pt x="8937" y="16608"/>
                    <a:pt x="9345" y="16179"/>
                  </a:cubicBezTo>
                  <a:cubicBezTo>
                    <a:pt x="10067" y="15474"/>
                    <a:pt x="9746" y="13994"/>
                    <a:pt x="8688" y="12943"/>
                  </a:cubicBezTo>
                  <a:cubicBezTo>
                    <a:pt x="7598" y="11879"/>
                    <a:pt x="6155" y="11574"/>
                    <a:pt x="5450" y="12280"/>
                  </a:cubicBezTo>
                  <a:cubicBezTo>
                    <a:pt x="5041" y="12708"/>
                    <a:pt x="4977" y="13372"/>
                    <a:pt x="5178" y="14036"/>
                  </a:cubicBezTo>
                  <a:lnTo>
                    <a:pt x="4520" y="14700"/>
                  </a:lnTo>
                  <a:lnTo>
                    <a:pt x="0" y="10205"/>
                  </a:lnTo>
                  <a:lnTo>
                    <a:pt x="3887" y="6320"/>
                  </a:lnTo>
                  <a:lnTo>
                    <a:pt x="3214" y="5656"/>
                  </a:lnTo>
                  <a:cubicBezTo>
                    <a:pt x="2509" y="5891"/>
                    <a:pt x="1851" y="5808"/>
                    <a:pt x="1451" y="5379"/>
                  </a:cubicBezTo>
                  <a:cubicBezTo>
                    <a:pt x="721" y="4674"/>
                    <a:pt x="1018" y="3194"/>
                    <a:pt x="2084" y="2143"/>
                  </a:cubicBezTo>
                  <a:cubicBezTo>
                    <a:pt x="3142" y="1092"/>
                    <a:pt x="4593" y="774"/>
                    <a:pt x="5314" y="1480"/>
                  </a:cubicBezTo>
                  <a:cubicBezTo>
                    <a:pt x="5723" y="1908"/>
                    <a:pt x="5811" y="2572"/>
                    <a:pt x="5586" y="3236"/>
                  </a:cubicBezTo>
                  <a:lnTo>
                    <a:pt x="6268" y="3900"/>
                  </a:lnTo>
                  <a:lnTo>
                    <a:pt x="10155" y="0"/>
                  </a:lnTo>
                  <a:lnTo>
                    <a:pt x="14683" y="4480"/>
                  </a:lnTo>
                  <a:lnTo>
                    <a:pt x="14026" y="5144"/>
                  </a:lnTo>
                  <a:cubicBezTo>
                    <a:pt x="13321" y="4909"/>
                    <a:pt x="12663" y="4992"/>
                    <a:pt x="12263" y="5421"/>
                  </a:cubicBezTo>
                  <a:cubicBezTo>
                    <a:pt x="11557" y="6126"/>
                    <a:pt x="11854" y="7606"/>
                    <a:pt x="12912" y="8643"/>
                  </a:cubicBezTo>
                  <a:cubicBezTo>
                    <a:pt x="14002" y="9694"/>
                    <a:pt x="15453" y="10012"/>
                    <a:pt x="16150" y="9307"/>
                  </a:cubicBezTo>
                  <a:cubicBezTo>
                    <a:pt x="16559" y="8878"/>
                    <a:pt x="16623" y="8256"/>
                    <a:pt x="16422" y="7564"/>
                  </a:cubicBezTo>
                  <a:lnTo>
                    <a:pt x="17080" y="6900"/>
                  </a:lnTo>
                  <a:lnTo>
                    <a:pt x="21600" y="11381"/>
                  </a:lnTo>
                  <a:lnTo>
                    <a:pt x="17713" y="15280"/>
                  </a:lnTo>
                  <a:lnTo>
                    <a:pt x="18386" y="15944"/>
                  </a:lnTo>
                  <a:cubicBezTo>
                    <a:pt x="19091" y="15709"/>
                    <a:pt x="19749" y="15792"/>
                    <a:pt x="20157" y="16221"/>
                  </a:cubicBezTo>
                  <a:cubicBezTo>
                    <a:pt x="20903" y="16912"/>
                    <a:pt x="20606" y="18406"/>
                    <a:pt x="19524" y="19457"/>
                  </a:cubicBezTo>
                </a:path>
              </a:pathLst>
            </a:custGeom>
            <a:solidFill>
              <a:srgbClr val="FAFFE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5" name="Google Shape;95;p12"/>
            <p:cNvSpPr/>
            <p:nvPr/>
          </p:nvSpPr>
          <p:spPr>
            <a:xfrm>
              <a:off x="1309359" y="1565493"/>
              <a:ext cx="34344" cy="48708"/>
            </a:xfrm>
            <a:custGeom>
              <a:rect b="b" l="l" r="r" t="t"/>
              <a:pathLst>
                <a:path extrusionOk="0" h="21600" w="21600">
                  <a:moveTo>
                    <a:pt x="0" y="18514"/>
                  </a:moveTo>
                  <a:lnTo>
                    <a:pt x="0" y="15634"/>
                  </a:lnTo>
                  <a:cubicBezTo>
                    <a:pt x="0" y="15634"/>
                    <a:pt x="5918" y="12754"/>
                    <a:pt x="5030" y="6994"/>
                  </a:cubicBezTo>
                  <a:cubicBezTo>
                    <a:pt x="5030" y="1234"/>
                    <a:pt x="11540" y="0"/>
                    <a:pt x="11540" y="0"/>
                  </a:cubicBezTo>
                  <a:lnTo>
                    <a:pt x="16570" y="2263"/>
                  </a:lnTo>
                  <a:lnTo>
                    <a:pt x="21600" y="11726"/>
                  </a:lnTo>
                  <a:lnTo>
                    <a:pt x="8581" y="21600"/>
                  </a:lnTo>
                  <a:lnTo>
                    <a:pt x="0" y="18514"/>
                  </a:ln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6" name="Google Shape;96;p12"/>
            <p:cNvSpPr/>
            <p:nvPr/>
          </p:nvSpPr>
          <p:spPr>
            <a:xfrm>
              <a:off x="1298343" y="1561395"/>
              <a:ext cx="63846" cy="61020"/>
            </a:xfrm>
            <a:custGeom>
              <a:rect b="b" l="l" r="r" t="t"/>
              <a:pathLst>
                <a:path extrusionOk="0" h="21600" w="21176">
                  <a:moveTo>
                    <a:pt x="9913" y="4710"/>
                  </a:moveTo>
                  <a:cubicBezTo>
                    <a:pt x="9450" y="974"/>
                    <a:pt x="13307" y="0"/>
                    <a:pt x="13307" y="0"/>
                  </a:cubicBezTo>
                  <a:cubicBezTo>
                    <a:pt x="13307" y="0"/>
                    <a:pt x="17319" y="2111"/>
                    <a:pt x="18553" y="5197"/>
                  </a:cubicBezTo>
                  <a:cubicBezTo>
                    <a:pt x="19942" y="8445"/>
                    <a:pt x="19942" y="11044"/>
                    <a:pt x="21176" y="12830"/>
                  </a:cubicBezTo>
                  <a:lnTo>
                    <a:pt x="17627" y="15266"/>
                  </a:lnTo>
                  <a:lnTo>
                    <a:pt x="15467" y="13805"/>
                  </a:lnTo>
                  <a:cubicBezTo>
                    <a:pt x="15467" y="13805"/>
                    <a:pt x="15467" y="15591"/>
                    <a:pt x="13770" y="17540"/>
                  </a:cubicBezTo>
                  <a:cubicBezTo>
                    <a:pt x="12073" y="19326"/>
                    <a:pt x="3896" y="21600"/>
                    <a:pt x="3896" y="21600"/>
                  </a:cubicBezTo>
                  <a:cubicBezTo>
                    <a:pt x="3896" y="21600"/>
                    <a:pt x="502" y="21113"/>
                    <a:pt x="39" y="18839"/>
                  </a:cubicBezTo>
                  <a:cubicBezTo>
                    <a:pt x="-424" y="16078"/>
                    <a:pt x="3433" y="13317"/>
                    <a:pt x="3433" y="13317"/>
                  </a:cubicBezTo>
                  <a:cubicBezTo>
                    <a:pt x="3433" y="13317"/>
                    <a:pt x="5285" y="16078"/>
                    <a:pt x="7445" y="14292"/>
                  </a:cubicBezTo>
                  <a:cubicBezTo>
                    <a:pt x="8987" y="12830"/>
                    <a:pt x="10685" y="7795"/>
                    <a:pt x="9913" y="4710"/>
                  </a:cubicBezTo>
                </a:path>
              </a:pathLst>
            </a:custGeom>
            <a:solidFill>
              <a:srgbClr val="6F7C76"/>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7" name="Google Shape;97;p12"/>
            <p:cNvSpPr/>
            <p:nvPr/>
          </p:nvSpPr>
          <p:spPr>
            <a:xfrm>
              <a:off x="1139285" y="1609980"/>
              <a:ext cx="42552" cy="39047"/>
            </a:xfrm>
            <a:custGeom>
              <a:rect b="b" l="l" r="r" t="t"/>
              <a:pathLst>
                <a:path extrusionOk="0" h="19821" w="21600">
                  <a:moveTo>
                    <a:pt x="0" y="13175"/>
                  </a:moveTo>
                  <a:lnTo>
                    <a:pt x="2136" y="10326"/>
                  </a:lnTo>
                  <a:cubicBezTo>
                    <a:pt x="2136" y="10326"/>
                    <a:pt x="7596" y="10326"/>
                    <a:pt x="10919" y="4392"/>
                  </a:cubicBezTo>
                  <a:cubicBezTo>
                    <a:pt x="14242" y="-1779"/>
                    <a:pt x="19464" y="357"/>
                    <a:pt x="19464" y="357"/>
                  </a:cubicBezTo>
                  <a:lnTo>
                    <a:pt x="21600" y="5105"/>
                  </a:lnTo>
                  <a:lnTo>
                    <a:pt x="18989" y="16498"/>
                  </a:lnTo>
                  <a:lnTo>
                    <a:pt x="4035" y="19821"/>
                  </a:lnTo>
                  <a:lnTo>
                    <a:pt x="0" y="13175"/>
                  </a:ln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8" name="Google Shape;98;p12"/>
            <p:cNvSpPr/>
            <p:nvPr/>
          </p:nvSpPr>
          <p:spPr>
            <a:xfrm>
              <a:off x="1127130" y="1615586"/>
              <a:ext cx="69221" cy="44340"/>
            </a:xfrm>
            <a:custGeom>
              <a:rect b="b" l="l" r="r" t="t"/>
              <a:pathLst>
                <a:path extrusionOk="0" h="19663" w="20404">
                  <a:moveTo>
                    <a:pt x="14120" y="2632"/>
                  </a:moveTo>
                  <a:cubicBezTo>
                    <a:pt x="14803" y="-1314"/>
                    <a:pt x="18768" y="348"/>
                    <a:pt x="18768" y="348"/>
                  </a:cubicBezTo>
                  <a:cubicBezTo>
                    <a:pt x="18768" y="348"/>
                    <a:pt x="20955" y="5748"/>
                    <a:pt x="20271" y="9694"/>
                  </a:cubicBezTo>
                  <a:cubicBezTo>
                    <a:pt x="19451" y="13848"/>
                    <a:pt x="17947" y="16755"/>
                    <a:pt x="18358" y="19663"/>
                  </a:cubicBezTo>
                  <a:lnTo>
                    <a:pt x="14803" y="19663"/>
                  </a:lnTo>
                  <a:lnTo>
                    <a:pt x="14120" y="16755"/>
                  </a:lnTo>
                  <a:cubicBezTo>
                    <a:pt x="14120" y="16755"/>
                    <a:pt x="13299" y="18001"/>
                    <a:pt x="10975" y="19040"/>
                  </a:cubicBezTo>
                  <a:cubicBezTo>
                    <a:pt x="8651" y="20286"/>
                    <a:pt x="1679" y="16132"/>
                    <a:pt x="1679" y="16132"/>
                  </a:cubicBezTo>
                  <a:cubicBezTo>
                    <a:pt x="1679" y="16132"/>
                    <a:pt x="-645" y="12601"/>
                    <a:pt x="175" y="9694"/>
                  </a:cubicBezTo>
                  <a:cubicBezTo>
                    <a:pt x="996" y="6786"/>
                    <a:pt x="5233" y="6786"/>
                    <a:pt x="5233" y="6786"/>
                  </a:cubicBezTo>
                  <a:cubicBezTo>
                    <a:pt x="5233" y="6786"/>
                    <a:pt x="5233" y="10940"/>
                    <a:pt x="7558" y="10940"/>
                  </a:cubicBezTo>
                  <a:cubicBezTo>
                    <a:pt x="9882" y="10940"/>
                    <a:pt x="12889" y="6786"/>
                    <a:pt x="14120" y="2632"/>
                  </a:cubicBezTo>
                </a:path>
              </a:pathLst>
            </a:custGeom>
            <a:solidFill>
              <a:srgbClr val="6F7C76"/>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99" name="Google Shape;99;p12"/>
            <p:cNvSpPr/>
            <p:nvPr/>
          </p:nvSpPr>
          <p:spPr>
            <a:xfrm>
              <a:off x="1234429" y="1333948"/>
              <a:ext cx="113381" cy="251346"/>
            </a:xfrm>
            <a:custGeom>
              <a:rect b="b" l="l" r="r" t="t"/>
              <a:pathLst>
                <a:path extrusionOk="0" h="21064" w="20690">
                  <a:moveTo>
                    <a:pt x="2321" y="2098"/>
                  </a:moveTo>
                  <a:lnTo>
                    <a:pt x="10740" y="0"/>
                  </a:lnTo>
                  <a:cubicBezTo>
                    <a:pt x="10740" y="0"/>
                    <a:pt x="14567" y="2331"/>
                    <a:pt x="12101" y="4196"/>
                  </a:cubicBezTo>
                  <a:cubicBezTo>
                    <a:pt x="9975" y="5711"/>
                    <a:pt x="10230" y="8896"/>
                    <a:pt x="10230" y="9557"/>
                  </a:cubicBezTo>
                  <a:cubicBezTo>
                    <a:pt x="10230" y="9557"/>
                    <a:pt x="11676" y="10528"/>
                    <a:pt x="12866" y="11732"/>
                  </a:cubicBezTo>
                  <a:cubicBezTo>
                    <a:pt x="14057" y="12937"/>
                    <a:pt x="19244" y="18647"/>
                    <a:pt x="20690" y="19424"/>
                  </a:cubicBezTo>
                  <a:cubicBezTo>
                    <a:pt x="20690" y="19424"/>
                    <a:pt x="17373" y="21600"/>
                    <a:pt x="14567" y="20940"/>
                  </a:cubicBezTo>
                  <a:cubicBezTo>
                    <a:pt x="14567" y="20940"/>
                    <a:pt x="3427" y="12859"/>
                    <a:pt x="1301" y="11965"/>
                  </a:cubicBezTo>
                  <a:cubicBezTo>
                    <a:pt x="-910" y="11072"/>
                    <a:pt x="366" y="4740"/>
                    <a:pt x="366" y="4740"/>
                  </a:cubicBezTo>
                  <a:lnTo>
                    <a:pt x="2321" y="2098"/>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0" name="Google Shape;100;p12"/>
            <p:cNvSpPr/>
            <p:nvPr/>
          </p:nvSpPr>
          <p:spPr>
            <a:xfrm>
              <a:off x="1158191" y="1350197"/>
              <a:ext cx="105541" cy="271927"/>
            </a:xfrm>
            <a:custGeom>
              <a:rect b="b" l="l" r="r" t="t"/>
              <a:pathLst>
                <a:path extrusionOk="0" h="19936" w="19951">
                  <a:moveTo>
                    <a:pt x="19369" y="563"/>
                  </a:moveTo>
                  <a:cubicBezTo>
                    <a:pt x="21125" y="2604"/>
                    <a:pt x="18579" y="4611"/>
                    <a:pt x="16120" y="5189"/>
                  </a:cubicBezTo>
                  <a:cubicBezTo>
                    <a:pt x="13662" y="5767"/>
                    <a:pt x="8920" y="9407"/>
                    <a:pt x="8920" y="9407"/>
                  </a:cubicBezTo>
                  <a:cubicBezTo>
                    <a:pt x="9974" y="11414"/>
                    <a:pt x="7954" y="16210"/>
                    <a:pt x="6988" y="17469"/>
                  </a:cubicBezTo>
                  <a:cubicBezTo>
                    <a:pt x="6023" y="18795"/>
                    <a:pt x="6725" y="19782"/>
                    <a:pt x="6725" y="19782"/>
                  </a:cubicBezTo>
                  <a:cubicBezTo>
                    <a:pt x="4003" y="20258"/>
                    <a:pt x="52" y="19476"/>
                    <a:pt x="52" y="19476"/>
                  </a:cubicBezTo>
                  <a:cubicBezTo>
                    <a:pt x="52" y="19476"/>
                    <a:pt x="315" y="16108"/>
                    <a:pt x="315" y="13931"/>
                  </a:cubicBezTo>
                  <a:cubicBezTo>
                    <a:pt x="491" y="11618"/>
                    <a:pt x="-475" y="9611"/>
                    <a:pt x="315" y="8046"/>
                  </a:cubicBezTo>
                  <a:cubicBezTo>
                    <a:pt x="1018" y="6618"/>
                    <a:pt x="6198" y="2196"/>
                    <a:pt x="6198" y="2196"/>
                  </a:cubicBezTo>
                  <a:cubicBezTo>
                    <a:pt x="6198" y="2196"/>
                    <a:pt x="17613" y="-1342"/>
                    <a:pt x="19369" y="563"/>
                  </a:cubicBezTo>
                </a:path>
              </a:pathLst>
            </a:custGeom>
            <a:solidFill>
              <a:srgbClr val="52858F"/>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1" name="Google Shape;101;p12"/>
            <p:cNvSpPr/>
            <p:nvPr/>
          </p:nvSpPr>
          <p:spPr>
            <a:xfrm>
              <a:off x="1233543" y="1180267"/>
              <a:ext cx="26190" cy="22086"/>
            </a:xfrm>
            <a:custGeom>
              <a:rect b="b" l="l" r="r" t="t"/>
              <a:pathLst>
                <a:path extrusionOk="0" h="21600" w="21600">
                  <a:moveTo>
                    <a:pt x="0" y="6300"/>
                  </a:moveTo>
                  <a:lnTo>
                    <a:pt x="18514" y="0"/>
                  </a:lnTo>
                  <a:lnTo>
                    <a:pt x="21600" y="16650"/>
                  </a:lnTo>
                  <a:lnTo>
                    <a:pt x="1157" y="21600"/>
                  </a:lnTo>
                  <a:lnTo>
                    <a:pt x="0" y="6300"/>
                  </a:lnTo>
                </a:path>
              </a:pathLst>
            </a:custGeom>
            <a:solidFill>
              <a:srgbClr val="FFFF7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2" name="Google Shape;102;p12"/>
            <p:cNvSpPr/>
            <p:nvPr/>
          </p:nvSpPr>
          <p:spPr>
            <a:xfrm>
              <a:off x="1192848" y="1194611"/>
              <a:ext cx="113986" cy="194240"/>
            </a:xfrm>
            <a:custGeom>
              <a:rect b="b" l="l" r="r" t="t"/>
              <a:pathLst>
                <a:path extrusionOk="0" h="19922" w="20446">
                  <a:moveTo>
                    <a:pt x="17871" y="10800"/>
                  </a:moveTo>
                  <a:cubicBezTo>
                    <a:pt x="17871" y="12425"/>
                    <a:pt x="20446" y="16726"/>
                    <a:pt x="20446" y="16726"/>
                  </a:cubicBezTo>
                  <a:cubicBezTo>
                    <a:pt x="15295" y="21600"/>
                    <a:pt x="923" y="19450"/>
                    <a:pt x="923" y="19450"/>
                  </a:cubicBezTo>
                  <a:cubicBezTo>
                    <a:pt x="923" y="19450"/>
                    <a:pt x="-1154" y="19688"/>
                    <a:pt x="923" y="17825"/>
                  </a:cubicBezTo>
                  <a:cubicBezTo>
                    <a:pt x="3083" y="16057"/>
                    <a:pt x="4911" y="11612"/>
                    <a:pt x="2834" y="7168"/>
                  </a:cubicBezTo>
                  <a:cubicBezTo>
                    <a:pt x="923" y="2724"/>
                    <a:pt x="923" y="4444"/>
                    <a:pt x="2335" y="2963"/>
                  </a:cubicBezTo>
                  <a:cubicBezTo>
                    <a:pt x="3581" y="1768"/>
                    <a:pt x="7569" y="0"/>
                    <a:pt x="11474" y="0"/>
                  </a:cubicBezTo>
                  <a:cubicBezTo>
                    <a:pt x="15711" y="0"/>
                    <a:pt x="18120" y="1912"/>
                    <a:pt x="18120" y="1912"/>
                  </a:cubicBezTo>
                  <a:cubicBezTo>
                    <a:pt x="18286" y="3393"/>
                    <a:pt x="17871" y="9175"/>
                    <a:pt x="17871" y="10800"/>
                  </a:cubicBezTo>
                </a:path>
              </a:pathLst>
            </a:custGeom>
            <a:solidFill>
              <a:srgbClr val="699AA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3" name="Google Shape;103;p12"/>
            <p:cNvSpPr/>
            <p:nvPr/>
          </p:nvSpPr>
          <p:spPr>
            <a:xfrm>
              <a:off x="1115176" y="1212667"/>
              <a:ext cx="124221" cy="114721"/>
            </a:xfrm>
            <a:custGeom>
              <a:rect b="b" l="l" r="r" t="t"/>
              <a:pathLst>
                <a:path extrusionOk="0" h="19577" w="20215">
                  <a:moveTo>
                    <a:pt x="20021" y="5570"/>
                  </a:moveTo>
                  <a:cubicBezTo>
                    <a:pt x="18960" y="10034"/>
                    <a:pt x="17217" y="10512"/>
                    <a:pt x="16383" y="12026"/>
                  </a:cubicBezTo>
                  <a:cubicBezTo>
                    <a:pt x="13428" y="16968"/>
                    <a:pt x="11457" y="18562"/>
                    <a:pt x="5091" y="19518"/>
                  </a:cubicBezTo>
                  <a:cubicBezTo>
                    <a:pt x="2287" y="19917"/>
                    <a:pt x="-745" y="18163"/>
                    <a:pt x="164" y="17924"/>
                  </a:cubicBezTo>
                  <a:cubicBezTo>
                    <a:pt x="4863" y="16569"/>
                    <a:pt x="9790" y="13142"/>
                    <a:pt x="10396" y="10910"/>
                  </a:cubicBezTo>
                  <a:cubicBezTo>
                    <a:pt x="10623" y="10512"/>
                    <a:pt x="11912" y="8041"/>
                    <a:pt x="12367" y="7085"/>
                  </a:cubicBezTo>
                  <a:cubicBezTo>
                    <a:pt x="13200" y="5092"/>
                    <a:pt x="14489" y="-1683"/>
                    <a:pt x="18733" y="389"/>
                  </a:cubicBezTo>
                  <a:cubicBezTo>
                    <a:pt x="18733" y="389"/>
                    <a:pt x="20855" y="1505"/>
                    <a:pt x="20021" y="5570"/>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4" name="Google Shape;104;p12"/>
            <p:cNvSpPr/>
            <p:nvPr/>
          </p:nvSpPr>
          <p:spPr>
            <a:xfrm>
              <a:off x="1213717" y="1141334"/>
              <a:ext cx="45364" cy="55291"/>
            </a:xfrm>
            <a:custGeom>
              <a:rect b="b" l="l" r="r" t="t"/>
              <a:pathLst>
                <a:path extrusionOk="0" h="19572" w="17860">
                  <a:moveTo>
                    <a:pt x="12202" y="0"/>
                  </a:moveTo>
                  <a:lnTo>
                    <a:pt x="17829" y="8182"/>
                  </a:lnTo>
                  <a:cubicBezTo>
                    <a:pt x="17829" y="8182"/>
                    <a:pt x="18918" y="21600"/>
                    <a:pt x="8209" y="19309"/>
                  </a:cubicBezTo>
                  <a:cubicBezTo>
                    <a:pt x="-2682" y="17018"/>
                    <a:pt x="404" y="2291"/>
                    <a:pt x="404" y="2291"/>
                  </a:cubicBezTo>
                  <a:lnTo>
                    <a:pt x="12202" y="0"/>
                  </a:ln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5" name="Google Shape;105;p12"/>
            <p:cNvSpPr/>
            <p:nvPr/>
          </p:nvSpPr>
          <p:spPr>
            <a:xfrm>
              <a:off x="1213052" y="1105460"/>
              <a:ext cx="84195" cy="154182"/>
            </a:xfrm>
            <a:custGeom>
              <a:rect b="b" l="l" r="r" t="t"/>
              <a:pathLst>
                <a:path extrusionOk="0" h="19400" w="21248">
                  <a:moveTo>
                    <a:pt x="0" y="4869"/>
                  </a:moveTo>
                  <a:cubicBezTo>
                    <a:pt x="0" y="4694"/>
                    <a:pt x="0" y="432"/>
                    <a:pt x="7630" y="82"/>
                  </a:cubicBezTo>
                  <a:cubicBezTo>
                    <a:pt x="14322" y="-385"/>
                    <a:pt x="20896" y="1074"/>
                    <a:pt x="21248" y="6037"/>
                  </a:cubicBezTo>
                  <a:lnTo>
                    <a:pt x="21248" y="6854"/>
                  </a:lnTo>
                  <a:cubicBezTo>
                    <a:pt x="21248" y="7379"/>
                    <a:pt x="20896" y="7846"/>
                    <a:pt x="20543" y="8372"/>
                  </a:cubicBezTo>
                  <a:cubicBezTo>
                    <a:pt x="19252" y="11291"/>
                    <a:pt x="21600" y="17070"/>
                    <a:pt x="20896" y="17245"/>
                  </a:cubicBezTo>
                  <a:cubicBezTo>
                    <a:pt x="14909" y="17887"/>
                    <a:pt x="11270" y="21215"/>
                    <a:pt x="5635" y="18063"/>
                  </a:cubicBezTo>
                  <a:cubicBezTo>
                    <a:pt x="5400" y="17887"/>
                    <a:pt x="5635" y="16895"/>
                    <a:pt x="4696" y="13918"/>
                  </a:cubicBezTo>
                  <a:cubicBezTo>
                    <a:pt x="4696" y="13918"/>
                    <a:pt x="5400" y="12458"/>
                    <a:pt x="5635" y="11466"/>
                  </a:cubicBezTo>
                  <a:cubicBezTo>
                    <a:pt x="5400" y="11466"/>
                    <a:pt x="5400" y="11466"/>
                    <a:pt x="5400" y="11466"/>
                  </a:cubicBezTo>
                  <a:cubicBezTo>
                    <a:pt x="5400" y="11466"/>
                    <a:pt x="6691" y="9539"/>
                    <a:pt x="6691" y="8021"/>
                  </a:cubicBezTo>
                  <a:cubicBezTo>
                    <a:pt x="6691" y="6562"/>
                    <a:pt x="5400" y="5570"/>
                    <a:pt x="4343" y="7671"/>
                  </a:cubicBezTo>
                  <a:cubicBezTo>
                    <a:pt x="4343" y="7671"/>
                    <a:pt x="1057" y="6212"/>
                    <a:pt x="0" y="4869"/>
                  </a:cubicBezTo>
                </a:path>
              </a:pathLst>
            </a:custGeom>
            <a:solidFill>
              <a:srgbClr val="47350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6" name="Google Shape;106;p12"/>
            <p:cNvSpPr/>
            <p:nvPr/>
          </p:nvSpPr>
          <p:spPr>
            <a:xfrm>
              <a:off x="802996" y="1233322"/>
              <a:ext cx="16416" cy="16416"/>
            </a:xfrm>
            <a:custGeom>
              <a:rect b="b" l="l" r="r" t="t"/>
              <a:pathLst>
                <a:path extrusionOk="0" h="21600" w="21600">
                  <a:moveTo>
                    <a:pt x="18900" y="2400"/>
                  </a:moveTo>
                  <a:cubicBezTo>
                    <a:pt x="18900" y="1200"/>
                    <a:pt x="20250" y="600"/>
                    <a:pt x="21600" y="0"/>
                  </a:cubicBezTo>
                  <a:cubicBezTo>
                    <a:pt x="21600" y="600"/>
                    <a:pt x="20250" y="1200"/>
                    <a:pt x="18900" y="2400"/>
                  </a:cubicBezTo>
                  <a:close/>
                  <a:moveTo>
                    <a:pt x="10800" y="10800"/>
                  </a:moveTo>
                  <a:lnTo>
                    <a:pt x="10800" y="9000"/>
                  </a:lnTo>
                  <a:cubicBezTo>
                    <a:pt x="14850" y="10800"/>
                    <a:pt x="10800" y="10800"/>
                    <a:pt x="10800" y="10800"/>
                  </a:cubicBezTo>
                  <a:close/>
                  <a:moveTo>
                    <a:pt x="2700" y="21000"/>
                  </a:moveTo>
                  <a:cubicBezTo>
                    <a:pt x="2700" y="21000"/>
                    <a:pt x="1350" y="21000"/>
                    <a:pt x="0" y="21600"/>
                  </a:cubicBezTo>
                  <a:cubicBezTo>
                    <a:pt x="1350" y="21000"/>
                    <a:pt x="1350" y="21000"/>
                    <a:pt x="2700" y="21000"/>
                  </a:cubicBezTo>
                  <a:close/>
                </a:path>
              </a:pathLst>
            </a:custGeom>
            <a:solidFill>
              <a:srgbClr val="C7FFDE"/>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7" name="Google Shape;107;p12"/>
            <p:cNvSpPr/>
            <p:nvPr/>
          </p:nvSpPr>
          <p:spPr>
            <a:xfrm>
              <a:off x="1550922" y="131140"/>
              <a:ext cx="16416" cy="20034"/>
            </a:xfrm>
            <a:custGeom>
              <a:rect b="b" l="l" r="r" t="t"/>
              <a:pathLst>
                <a:path extrusionOk="0" h="21600" w="21600">
                  <a:moveTo>
                    <a:pt x="17788" y="2571"/>
                  </a:moveTo>
                  <a:cubicBezTo>
                    <a:pt x="17788" y="1543"/>
                    <a:pt x="21600" y="1543"/>
                    <a:pt x="21600" y="0"/>
                  </a:cubicBezTo>
                  <a:cubicBezTo>
                    <a:pt x="21600" y="2057"/>
                    <a:pt x="20329" y="2571"/>
                    <a:pt x="17788" y="2571"/>
                  </a:cubicBezTo>
                  <a:close/>
                  <a:moveTo>
                    <a:pt x="10165" y="11314"/>
                  </a:moveTo>
                  <a:lnTo>
                    <a:pt x="10165" y="10286"/>
                  </a:lnTo>
                  <a:cubicBezTo>
                    <a:pt x="13976" y="10286"/>
                    <a:pt x="10165" y="11314"/>
                    <a:pt x="10165" y="11314"/>
                  </a:cubicBezTo>
                  <a:close/>
                  <a:moveTo>
                    <a:pt x="0" y="21600"/>
                  </a:moveTo>
                  <a:cubicBezTo>
                    <a:pt x="0" y="20057"/>
                    <a:pt x="0" y="20057"/>
                    <a:pt x="3812" y="20057"/>
                  </a:cubicBezTo>
                  <a:cubicBezTo>
                    <a:pt x="3812" y="20057"/>
                    <a:pt x="0" y="20057"/>
                    <a:pt x="0" y="21600"/>
                  </a:cubicBezTo>
                  <a:close/>
                </a:path>
              </a:pathLst>
            </a:custGeom>
            <a:solidFill>
              <a:srgbClr val="C7FFDE"/>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8" name="Google Shape;108;p12"/>
            <p:cNvSpPr/>
            <p:nvPr/>
          </p:nvSpPr>
          <p:spPr>
            <a:xfrm>
              <a:off x="1885510" y="247593"/>
              <a:ext cx="346793" cy="201128"/>
            </a:xfrm>
            <a:custGeom>
              <a:rect b="b" l="l" r="r" t="t"/>
              <a:pathLst>
                <a:path extrusionOk="0" h="19675" w="19679">
                  <a:moveTo>
                    <a:pt x="2851" y="16804"/>
                  </a:moveTo>
                  <a:cubicBezTo>
                    <a:pt x="-951" y="12931"/>
                    <a:pt x="-951" y="6779"/>
                    <a:pt x="2851" y="2905"/>
                  </a:cubicBezTo>
                  <a:cubicBezTo>
                    <a:pt x="6707" y="-968"/>
                    <a:pt x="12912" y="-968"/>
                    <a:pt x="16767" y="2905"/>
                  </a:cubicBezTo>
                  <a:cubicBezTo>
                    <a:pt x="20649" y="6779"/>
                    <a:pt x="20649" y="12931"/>
                    <a:pt x="16767" y="16804"/>
                  </a:cubicBezTo>
                  <a:cubicBezTo>
                    <a:pt x="12912" y="20632"/>
                    <a:pt x="6707" y="20632"/>
                    <a:pt x="2851" y="16804"/>
                  </a:cubicBezTo>
                </a:path>
              </a:pathLst>
            </a:custGeom>
            <a:solidFill>
              <a:srgbClr val="689B8D">
                <a:alpha val="9410"/>
              </a:srgbClr>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09" name="Google Shape;109;p12"/>
            <p:cNvSpPr/>
            <p:nvPr/>
          </p:nvSpPr>
          <p:spPr>
            <a:xfrm>
              <a:off x="909789" y="174171"/>
              <a:ext cx="1251504" cy="724896"/>
            </a:xfrm>
            <a:custGeom>
              <a:rect b="b" l="l" r="r" t="t"/>
              <a:pathLst>
                <a:path extrusionOk="0" h="21600" w="21600">
                  <a:moveTo>
                    <a:pt x="21600" y="11368"/>
                  </a:moveTo>
                  <a:lnTo>
                    <a:pt x="17705" y="15272"/>
                  </a:lnTo>
                  <a:lnTo>
                    <a:pt x="17032" y="14608"/>
                  </a:lnTo>
                  <a:cubicBezTo>
                    <a:pt x="17256" y="13915"/>
                    <a:pt x="17160" y="13251"/>
                    <a:pt x="16759" y="12849"/>
                  </a:cubicBezTo>
                  <a:cubicBezTo>
                    <a:pt x="16030" y="12157"/>
                    <a:pt x="14587" y="12420"/>
                    <a:pt x="13521" y="13514"/>
                  </a:cubicBezTo>
                  <a:cubicBezTo>
                    <a:pt x="12455" y="14608"/>
                    <a:pt x="12167" y="16062"/>
                    <a:pt x="12888" y="16768"/>
                  </a:cubicBezTo>
                  <a:cubicBezTo>
                    <a:pt x="13297" y="17197"/>
                    <a:pt x="13978" y="17266"/>
                    <a:pt x="14651" y="17031"/>
                  </a:cubicBezTo>
                  <a:lnTo>
                    <a:pt x="15332" y="17695"/>
                  </a:lnTo>
                  <a:lnTo>
                    <a:pt x="11437" y="21600"/>
                  </a:lnTo>
                  <a:lnTo>
                    <a:pt x="6925" y="17114"/>
                  </a:lnTo>
                  <a:lnTo>
                    <a:pt x="6268" y="17778"/>
                  </a:lnTo>
                  <a:cubicBezTo>
                    <a:pt x="6492" y="18485"/>
                    <a:pt x="6428" y="19149"/>
                    <a:pt x="5995" y="19537"/>
                  </a:cubicBezTo>
                  <a:cubicBezTo>
                    <a:pt x="5274" y="20229"/>
                    <a:pt x="3823" y="19952"/>
                    <a:pt x="2765" y="18872"/>
                  </a:cubicBezTo>
                  <a:cubicBezTo>
                    <a:pt x="1675" y="17778"/>
                    <a:pt x="1387" y="16338"/>
                    <a:pt x="2108" y="15632"/>
                  </a:cubicBezTo>
                  <a:cubicBezTo>
                    <a:pt x="2517" y="15203"/>
                    <a:pt x="3190" y="15120"/>
                    <a:pt x="3871" y="15355"/>
                  </a:cubicBezTo>
                  <a:lnTo>
                    <a:pt x="4528" y="14691"/>
                  </a:lnTo>
                  <a:lnTo>
                    <a:pt x="0" y="10191"/>
                  </a:lnTo>
                  <a:lnTo>
                    <a:pt x="3895" y="6328"/>
                  </a:lnTo>
                  <a:lnTo>
                    <a:pt x="4576" y="6992"/>
                  </a:lnTo>
                  <a:cubicBezTo>
                    <a:pt x="4368" y="7698"/>
                    <a:pt x="4440" y="8363"/>
                    <a:pt x="4841" y="8751"/>
                  </a:cubicBezTo>
                  <a:cubicBezTo>
                    <a:pt x="5570" y="9457"/>
                    <a:pt x="7013" y="9180"/>
                    <a:pt x="8071" y="8086"/>
                  </a:cubicBezTo>
                  <a:cubicBezTo>
                    <a:pt x="9137" y="6992"/>
                    <a:pt x="9425" y="5552"/>
                    <a:pt x="8704" y="4846"/>
                  </a:cubicBezTo>
                  <a:cubicBezTo>
                    <a:pt x="8295" y="4417"/>
                    <a:pt x="7614" y="4334"/>
                    <a:pt x="6949" y="4569"/>
                  </a:cubicBezTo>
                  <a:lnTo>
                    <a:pt x="6268" y="3905"/>
                  </a:lnTo>
                  <a:lnTo>
                    <a:pt x="10155" y="0"/>
                  </a:lnTo>
                  <a:lnTo>
                    <a:pt x="14675" y="4486"/>
                  </a:lnTo>
                  <a:lnTo>
                    <a:pt x="15332" y="3822"/>
                  </a:lnTo>
                  <a:cubicBezTo>
                    <a:pt x="15108" y="3129"/>
                    <a:pt x="15172" y="2465"/>
                    <a:pt x="15605" y="2063"/>
                  </a:cubicBezTo>
                  <a:cubicBezTo>
                    <a:pt x="16326" y="1371"/>
                    <a:pt x="17777" y="1634"/>
                    <a:pt x="18835" y="2728"/>
                  </a:cubicBezTo>
                  <a:cubicBezTo>
                    <a:pt x="19925" y="3822"/>
                    <a:pt x="20213" y="5275"/>
                    <a:pt x="19492" y="5982"/>
                  </a:cubicBezTo>
                  <a:cubicBezTo>
                    <a:pt x="19083" y="6411"/>
                    <a:pt x="18426" y="6480"/>
                    <a:pt x="17729" y="6245"/>
                  </a:cubicBezTo>
                  <a:lnTo>
                    <a:pt x="17072" y="6909"/>
                  </a:lnTo>
                  <a:lnTo>
                    <a:pt x="21600" y="11368"/>
                  </a:lnTo>
                </a:path>
              </a:pathLst>
            </a:custGeom>
            <a:solidFill>
              <a:srgbClr val="689B8D">
                <a:alpha val="9410"/>
              </a:srgbClr>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0" name="Google Shape;110;p12"/>
            <p:cNvSpPr/>
            <p:nvPr/>
          </p:nvSpPr>
          <p:spPr>
            <a:xfrm>
              <a:off x="917985" y="648355"/>
              <a:ext cx="91746" cy="42935"/>
            </a:xfrm>
            <a:custGeom>
              <a:rect b="b" l="l" r="r" t="t"/>
              <a:pathLst>
                <a:path extrusionOk="0" h="20792" w="21600">
                  <a:moveTo>
                    <a:pt x="11403" y="1615"/>
                  </a:moveTo>
                  <a:cubicBezTo>
                    <a:pt x="14144" y="6115"/>
                    <a:pt x="16995" y="6115"/>
                    <a:pt x="19736" y="11065"/>
                  </a:cubicBezTo>
                  <a:cubicBezTo>
                    <a:pt x="20065" y="11740"/>
                    <a:pt x="21600" y="13765"/>
                    <a:pt x="21600" y="14890"/>
                  </a:cubicBezTo>
                  <a:cubicBezTo>
                    <a:pt x="20942" y="18715"/>
                    <a:pt x="17543" y="21190"/>
                    <a:pt x="16008" y="20740"/>
                  </a:cubicBezTo>
                  <a:cubicBezTo>
                    <a:pt x="13596" y="20065"/>
                    <a:pt x="11403" y="18715"/>
                    <a:pt x="8662" y="18040"/>
                  </a:cubicBezTo>
                  <a:cubicBezTo>
                    <a:pt x="6798" y="17590"/>
                    <a:pt x="2741" y="17590"/>
                    <a:pt x="877" y="16240"/>
                  </a:cubicBezTo>
                  <a:cubicBezTo>
                    <a:pt x="0" y="14890"/>
                    <a:pt x="0" y="10390"/>
                    <a:pt x="0" y="7915"/>
                  </a:cubicBezTo>
                  <a:cubicBezTo>
                    <a:pt x="0" y="6790"/>
                    <a:pt x="1206" y="4090"/>
                    <a:pt x="1206" y="4090"/>
                  </a:cubicBezTo>
                  <a:cubicBezTo>
                    <a:pt x="2741" y="5440"/>
                    <a:pt x="3399" y="6790"/>
                    <a:pt x="5482" y="6115"/>
                  </a:cubicBezTo>
                  <a:cubicBezTo>
                    <a:pt x="5811" y="5440"/>
                    <a:pt x="6469" y="5440"/>
                    <a:pt x="7017" y="5440"/>
                  </a:cubicBezTo>
                  <a:cubicBezTo>
                    <a:pt x="8881" y="940"/>
                    <a:pt x="10197" y="-410"/>
                    <a:pt x="10745" y="265"/>
                  </a:cubicBezTo>
                  <a:cubicBezTo>
                    <a:pt x="10745" y="-410"/>
                    <a:pt x="11074" y="265"/>
                    <a:pt x="11403" y="1615"/>
                  </a:cubicBezTo>
                </a:path>
              </a:pathLst>
            </a:custGeom>
            <a:solidFill>
              <a:srgbClr val="47766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1" name="Google Shape;111;p12"/>
            <p:cNvSpPr/>
            <p:nvPr/>
          </p:nvSpPr>
          <p:spPr>
            <a:xfrm>
              <a:off x="827826" y="584820"/>
              <a:ext cx="88880" cy="41719"/>
            </a:xfrm>
            <a:custGeom>
              <a:rect b="b" l="l" r="r" t="t"/>
              <a:pathLst>
                <a:path extrusionOk="0" h="21177" w="21404">
                  <a:moveTo>
                    <a:pt x="11579" y="1667"/>
                  </a:moveTo>
                  <a:cubicBezTo>
                    <a:pt x="14363" y="6080"/>
                    <a:pt x="17258" y="6080"/>
                    <a:pt x="20041" y="11422"/>
                  </a:cubicBezTo>
                  <a:cubicBezTo>
                    <a:pt x="20375" y="12119"/>
                    <a:pt x="21600" y="16067"/>
                    <a:pt x="21377" y="17229"/>
                  </a:cubicBezTo>
                  <a:cubicBezTo>
                    <a:pt x="21043" y="21177"/>
                    <a:pt x="17592" y="21177"/>
                    <a:pt x="16256" y="21177"/>
                  </a:cubicBezTo>
                  <a:cubicBezTo>
                    <a:pt x="13806" y="20712"/>
                    <a:pt x="11579" y="19319"/>
                    <a:pt x="8796" y="18622"/>
                  </a:cubicBezTo>
                  <a:cubicBezTo>
                    <a:pt x="6903" y="17925"/>
                    <a:pt x="2784" y="17925"/>
                    <a:pt x="891" y="16764"/>
                  </a:cubicBezTo>
                  <a:cubicBezTo>
                    <a:pt x="0" y="15371"/>
                    <a:pt x="0" y="10725"/>
                    <a:pt x="0" y="8171"/>
                  </a:cubicBezTo>
                  <a:cubicBezTo>
                    <a:pt x="0" y="6777"/>
                    <a:pt x="1225" y="4222"/>
                    <a:pt x="1225" y="4222"/>
                  </a:cubicBezTo>
                  <a:cubicBezTo>
                    <a:pt x="2784" y="5616"/>
                    <a:pt x="3452" y="6777"/>
                    <a:pt x="5567" y="6080"/>
                  </a:cubicBezTo>
                  <a:cubicBezTo>
                    <a:pt x="5901" y="5616"/>
                    <a:pt x="6569" y="5616"/>
                    <a:pt x="7237" y="5616"/>
                  </a:cubicBezTo>
                  <a:cubicBezTo>
                    <a:pt x="9019" y="971"/>
                    <a:pt x="10355" y="-423"/>
                    <a:pt x="10911" y="274"/>
                  </a:cubicBezTo>
                  <a:cubicBezTo>
                    <a:pt x="10689" y="-423"/>
                    <a:pt x="10911" y="274"/>
                    <a:pt x="11579" y="1667"/>
                  </a:cubicBezTo>
                </a:path>
              </a:pathLst>
            </a:custGeom>
            <a:solidFill>
              <a:srgbClr val="47766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2" name="Google Shape;112;p12"/>
            <p:cNvSpPr/>
            <p:nvPr/>
          </p:nvSpPr>
          <p:spPr>
            <a:xfrm>
              <a:off x="946672" y="284821"/>
              <a:ext cx="137544" cy="103764"/>
            </a:xfrm>
            <a:custGeom>
              <a:rect b="b" l="l" r="r" t="t"/>
              <a:pathLst>
                <a:path extrusionOk="0" h="20336" w="21391">
                  <a:moveTo>
                    <a:pt x="0" y="2278"/>
                  </a:moveTo>
                  <a:lnTo>
                    <a:pt x="6336" y="0"/>
                  </a:lnTo>
                  <a:lnTo>
                    <a:pt x="7128" y="4101"/>
                  </a:lnTo>
                  <a:cubicBezTo>
                    <a:pt x="7128" y="4101"/>
                    <a:pt x="14040" y="11028"/>
                    <a:pt x="16704" y="13397"/>
                  </a:cubicBezTo>
                  <a:cubicBezTo>
                    <a:pt x="16704" y="13397"/>
                    <a:pt x="21600" y="14400"/>
                    <a:pt x="21384" y="17772"/>
                  </a:cubicBezTo>
                  <a:cubicBezTo>
                    <a:pt x="21384" y="21053"/>
                    <a:pt x="17280" y="21600"/>
                    <a:pt x="14472" y="16952"/>
                  </a:cubicBezTo>
                  <a:cubicBezTo>
                    <a:pt x="14472" y="16952"/>
                    <a:pt x="6120" y="12577"/>
                    <a:pt x="4320" y="10299"/>
                  </a:cubicBezTo>
                  <a:cubicBezTo>
                    <a:pt x="2664" y="7929"/>
                    <a:pt x="0" y="2278"/>
                    <a:pt x="0" y="2278"/>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3" name="Google Shape;113;p12"/>
            <p:cNvSpPr/>
            <p:nvPr/>
          </p:nvSpPr>
          <p:spPr>
            <a:xfrm>
              <a:off x="928694" y="221530"/>
              <a:ext cx="68740" cy="85373"/>
            </a:xfrm>
            <a:custGeom>
              <a:rect b="b" l="l" r="r" t="t"/>
              <a:pathLst>
                <a:path extrusionOk="0" h="19239" w="16554">
                  <a:moveTo>
                    <a:pt x="3504" y="260"/>
                  </a:moveTo>
                  <a:cubicBezTo>
                    <a:pt x="11829" y="-2361"/>
                    <a:pt x="16554" y="15674"/>
                    <a:pt x="16554" y="15674"/>
                  </a:cubicBezTo>
                  <a:cubicBezTo>
                    <a:pt x="16554" y="15674"/>
                    <a:pt x="15316" y="16827"/>
                    <a:pt x="11829" y="17981"/>
                  </a:cubicBezTo>
                  <a:cubicBezTo>
                    <a:pt x="8004" y="19239"/>
                    <a:pt x="4742" y="19239"/>
                    <a:pt x="4742" y="19239"/>
                  </a:cubicBezTo>
                  <a:cubicBezTo>
                    <a:pt x="4742" y="19239"/>
                    <a:pt x="-5046" y="2987"/>
                    <a:pt x="3504" y="260"/>
                  </a:cubicBezTo>
                </a:path>
              </a:pathLst>
            </a:custGeom>
            <a:solidFill>
              <a:srgbClr val="83AEA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4" name="Google Shape;114;p12"/>
            <p:cNvSpPr/>
            <p:nvPr/>
          </p:nvSpPr>
          <p:spPr>
            <a:xfrm>
              <a:off x="831924" y="417266"/>
              <a:ext cx="114264" cy="186780"/>
            </a:xfrm>
            <a:custGeom>
              <a:rect b="b" l="l" r="r" t="t"/>
              <a:pathLst>
                <a:path extrusionOk="0" h="20138" w="21600">
                  <a:moveTo>
                    <a:pt x="9842" y="123"/>
                  </a:moveTo>
                  <a:cubicBezTo>
                    <a:pt x="12019" y="-582"/>
                    <a:pt x="21600" y="1986"/>
                    <a:pt x="21600" y="1986"/>
                  </a:cubicBezTo>
                  <a:cubicBezTo>
                    <a:pt x="21600" y="1986"/>
                    <a:pt x="15765" y="11754"/>
                    <a:pt x="14023" y="13315"/>
                  </a:cubicBezTo>
                  <a:cubicBezTo>
                    <a:pt x="12019" y="14875"/>
                    <a:pt x="7403" y="19558"/>
                    <a:pt x="7403" y="19558"/>
                  </a:cubicBezTo>
                  <a:cubicBezTo>
                    <a:pt x="7403" y="19558"/>
                    <a:pt x="1481" y="21018"/>
                    <a:pt x="0" y="19306"/>
                  </a:cubicBezTo>
                  <a:cubicBezTo>
                    <a:pt x="0" y="19306"/>
                    <a:pt x="1481" y="13466"/>
                    <a:pt x="4965" y="11049"/>
                  </a:cubicBezTo>
                  <a:cubicBezTo>
                    <a:pt x="4965" y="11049"/>
                    <a:pt x="7839" y="828"/>
                    <a:pt x="9842" y="123"/>
                  </a:cubicBezTo>
                </a:path>
              </a:pathLst>
            </a:custGeom>
            <a:solidFill>
              <a:srgbClr val="477378"/>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5" name="Google Shape;115;p12"/>
            <p:cNvSpPr/>
            <p:nvPr/>
          </p:nvSpPr>
          <p:spPr>
            <a:xfrm>
              <a:off x="858970" y="430305"/>
              <a:ext cx="109755" cy="234533"/>
            </a:xfrm>
            <a:custGeom>
              <a:rect b="b" l="l" r="r" t="t"/>
              <a:pathLst>
                <a:path extrusionOk="0" h="21172" w="21127">
                  <a:moveTo>
                    <a:pt x="13477" y="710"/>
                  </a:moveTo>
                  <a:cubicBezTo>
                    <a:pt x="13477" y="710"/>
                    <a:pt x="17977" y="8941"/>
                    <a:pt x="18787" y="10612"/>
                  </a:cubicBezTo>
                  <a:cubicBezTo>
                    <a:pt x="19507" y="12241"/>
                    <a:pt x="21127" y="20514"/>
                    <a:pt x="21127" y="20514"/>
                  </a:cubicBezTo>
                  <a:cubicBezTo>
                    <a:pt x="17257" y="21600"/>
                    <a:pt x="12757" y="21015"/>
                    <a:pt x="12757" y="21015"/>
                  </a:cubicBezTo>
                  <a:lnTo>
                    <a:pt x="8437" y="10487"/>
                  </a:lnTo>
                  <a:cubicBezTo>
                    <a:pt x="8437" y="10487"/>
                    <a:pt x="3577" y="5682"/>
                    <a:pt x="1507" y="3885"/>
                  </a:cubicBezTo>
                  <a:cubicBezTo>
                    <a:pt x="-473" y="2005"/>
                    <a:pt x="67" y="0"/>
                    <a:pt x="67" y="0"/>
                  </a:cubicBezTo>
                  <a:lnTo>
                    <a:pt x="13477" y="71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6" name="Google Shape;116;p12"/>
            <p:cNvSpPr/>
            <p:nvPr/>
          </p:nvSpPr>
          <p:spPr>
            <a:xfrm>
              <a:off x="852415" y="215186"/>
              <a:ext cx="114264" cy="229683"/>
            </a:xfrm>
            <a:custGeom>
              <a:rect b="b" l="l" r="r" t="t"/>
              <a:pathLst>
                <a:path extrusionOk="0" h="19403" w="21600">
                  <a:moveTo>
                    <a:pt x="21600" y="2555"/>
                  </a:moveTo>
                  <a:lnTo>
                    <a:pt x="19580" y="18618"/>
                  </a:lnTo>
                  <a:cubicBezTo>
                    <a:pt x="10712" y="20385"/>
                    <a:pt x="0" y="18618"/>
                    <a:pt x="0" y="18618"/>
                  </a:cubicBezTo>
                  <a:lnTo>
                    <a:pt x="0" y="2241"/>
                  </a:lnTo>
                  <a:cubicBezTo>
                    <a:pt x="8166" y="-1215"/>
                    <a:pt x="18351" y="356"/>
                    <a:pt x="18351" y="356"/>
                  </a:cubicBezTo>
                  <a:cubicBezTo>
                    <a:pt x="20810" y="1024"/>
                    <a:pt x="21600" y="2673"/>
                    <a:pt x="21600" y="2555"/>
                  </a:cubicBezTo>
                </a:path>
              </a:pathLst>
            </a:custGeom>
            <a:solidFill>
              <a:srgbClr val="52838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7" name="Google Shape;117;p12"/>
            <p:cNvSpPr/>
            <p:nvPr/>
          </p:nvSpPr>
          <p:spPr>
            <a:xfrm>
              <a:off x="858562" y="305312"/>
              <a:ext cx="137538" cy="103943"/>
            </a:xfrm>
            <a:custGeom>
              <a:rect b="b" l="l" r="r" t="t"/>
              <a:pathLst>
                <a:path extrusionOk="0" h="20371" w="21390">
                  <a:moveTo>
                    <a:pt x="0" y="2370"/>
                  </a:moveTo>
                  <a:lnTo>
                    <a:pt x="6285" y="0"/>
                  </a:lnTo>
                  <a:lnTo>
                    <a:pt x="7080" y="4101"/>
                  </a:lnTo>
                  <a:cubicBezTo>
                    <a:pt x="7080" y="4101"/>
                    <a:pt x="14015" y="11028"/>
                    <a:pt x="16688" y="13397"/>
                  </a:cubicBezTo>
                  <a:cubicBezTo>
                    <a:pt x="16688" y="13397"/>
                    <a:pt x="21600" y="14400"/>
                    <a:pt x="21383" y="17772"/>
                  </a:cubicBezTo>
                  <a:cubicBezTo>
                    <a:pt x="21383" y="21144"/>
                    <a:pt x="17266" y="21600"/>
                    <a:pt x="14448" y="16952"/>
                  </a:cubicBezTo>
                  <a:cubicBezTo>
                    <a:pt x="14448" y="16952"/>
                    <a:pt x="6068" y="12577"/>
                    <a:pt x="4262" y="10299"/>
                  </a:cubicBezTo>
                  <a:cubicBezTo>
                    <a:pt x="2601" y="8020"/>
                    <a:pt x="0" y="2370"/>
                    <a:pt x="0" y="2370"/>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8" name="Google Shape;118;p12"/>
            <p:cNvSpPr/>
            <p:nvPr/>
          </p:nvSpPr>
          <p:spPr>
            <a:xfrm>
              <a:off x="838637" y="240347"/>
              <a:ext cx="68637" cy="84996"/>
            </a:xfrm>
            <a:custGeom>
              <a:rect b="b" l="l" r="r" t="t"/>
              <a:pathLst>
                <a:path extrusionOk="0" h="19154" w="16529">
                  <a:moveTo>
                    <a:pt x="3479" y="280"/>
                  </a:moveTo>
                  <a:cubicBezTo>
                    <a:pt x="11804" y="-2446"/>
                    <a:pt x="16529" y="15589"/>
                    <a:pt x="16529" y="15589"/>
                  </a:cubicBezTo>
                  <a:cubicBezTo>
                    <a:pt x="16529" y="15589"/>
                    <a:pt x="15291" y="16847"/>
                    <a:pt x="11804" y="18001"/>
                  </a:cubicBezTo>
                  <a:cubicBezTo>
                    <a:pt x="7979" y="19154"/>
                    <a:pt x="4829" y="19154"/>
                    <a:pt x="4829" y="19154"/>
                  </a:cubicBezTo>
                  <a:cubicBezTo>
                    <a:pt x="4829" y="19154"/>
                    <a:pt x="-5071" y="2902"/>
                    <a:pt x="3479" y="280"/>
                  </a:cubicBezTo>
                </a:path>
              </a:pathLst>
            </a:custGeom>
            <a:solidFill>
              <a:srgbClr val="83AEA4"/>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19" name="Google Shape;119;p12"/>
            <p:cNvSpPr/>
            <p:nvPr/>
          </p:nvSpPr>
          <p:spPr>
            <a:xfrm>
              <a:off x="887249" y="188514"/>
              <a:ext cx="38238" cy="53717"/>
            </a:xfrm>
            <a:custGeom>
              <a:rect b="b" l="l" r="r" t="t"/>
              <a:pathLst>
                <a:path extrusionOk="0" h="19015" w="18517">
                  <a:moveTo>
                    <a:pt x="16090" y="0"/>
                  </a:moveTo>
                  <a:lnTo>
                    <a:pt x="17412" y="8770"/>
                  </a:lnTo>
                  <a:cubicBezTo>
                    <a:pt x="17412" y="8770"/>
                    <a:pt x="21600" y="16078"/>
                    <a:pt x="13665" y="18352"/>
                  </a:cubicBezTo>
                  <a:cubicBezTo>
                    <a:pt x="1102" y="21600"/>
                    <a:pt x="0" y="11856"/>
                    <a:pt x="0" y="11856"/>
                  </a:cubicBezTo>
                  <a:lnTo>
                    <a:pt x="3747" y="2761"/>
                  </a:lnTo>
                  <a:lnTo>
                    <a:pt x="16090" y="0"/>
                  </a:lnTo>
                </a:path>
              </a:pathLst>
            </a:custGeom>
            <a:solidFill>
              <a:srgbClr val="FFE981"/>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0" name="Google Shape;120;p12"/>
            <p:cNvSpPr/>
            <p:nvPr/>
          </p:nvSpPr>
          <p:spPr>
            <a:xfrm>
              <a:off x="860449" y="101691"/>
              <a:ext cx="94908" cy="122083"/>
            </a:xfrm>
            <a:custGeom>
              <a:rect b="b" l="l" r="r" t="t"/>
              <a:pathLst>
                <a:path extrusionOk="0" h="18710" w="17941">
                  <a:moveTo>
                    <a:pt x="5546" y="18465"/>
                  </a:moveTo>
                  <a:cubicBezTo>
                    <a:pt x="5546" y="20461"/>
                    <a:pt x="-2293" y="9768"/>
                    <a:pt x="668" y="5134"/>
                  </a:cubicBezTo>
                  <a:cubicBezTo>
                    <a:pt x="3368" y="714"/>
                    <a:pt x="9988" y="-1139"/>
                    <a:pt x="14691" y="714"/>
                  </a:cubicBezTo>
                  <a:cubicBezTo>
                    <a:pt x="19307" y="2497"/>
                    <a:pt x="17652" y="5990"/>
                    <a:pt x="17652" y="5990"/>
                  </a:cubicBezTo>
                  <a:cubicBezTo>
                    <a:pt x="17652" y="5990"/>
                    <a:pt x="7549" y="9198"/>
                    <a:pt x="5546" y="18465"/>
                  </a:cubicBezTo>
                </a:path>
              </a:pathLst>
            </a:custGeom>
            <a:solidFill>
              <a:srgbClr val="DFD85E"/>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1" name="Google Shape;121;p12"/>
            <p:cNvSpPr/>
            <p:nvPr/>
          </p:nvSpPr>
          <p:spPr>
            <a:xfrm>
              <a:off x="875141" y="124993"/>
              <a:ext cx="74088" cy="90480"/>
            </a:xfrm>
            <a:custGeom>
              <a:rect b="b" l="l" r="r" t="t"/>
              <a:pathLst>
                <a:path extrusionOk="0" h="20836" w="19639">
                  <a:moveTo>
                    <a:pt x="3678" y="15797"/>
                  </a:moveTo>
                  <a:cubicBezTo>
                    <a:pt x="3307" y="15260"/>
                    <a:pt x="3307" y="14615"/>
                    <a:pt x="2690" y="13970"/>
                  </a:cubicBezTo>
                  <a:cubicBezTo>
                    <a:pt x="1333" y="12466"/>
                    <a:pt x="-1136" y="8275"/>
                    <a:pt x="592" y="6985"/>
                  </a:cubicBezTo>
                  <a:cubicBezTo>
                    <a:pt x="3678" y="4943"/>
                    <a:pt x="4418" y="9779"/>
                    <a:pt x="4418" y="9779"/>
                  </a:cubicBezTo>
                  <a:cubicBezTo>
                    <a:pt x="4789" y="6985"/>
                    <a:pt x="10713" y="5803"/>
                    <a:pt x="14539" y="4943"/>
                  </a:cubicBezTo>
                  <a:cubicBezTo>
                    <a:pt x="18366" y="3976"/>
                    <a:pt x="18736" y="0"/>
                    <a:pt x="18736" y="0"/>
                  </a:cubicBezTo>
                  <a:cubicBezTo>
                    <a:pt x="20464" y="2794"/>
                    <a:pt x="19353" y="8275"/>
                    <a:pt x="18366" y="13970"/>
                  </a:cubicBezTo>
                  <a:cubicBezTo>
                    <a:pt x="17995" y="17301"/>
                    <a:pt x="16638" y="18806"/>
                    <a:pt x="15527" y="20096"/>
                  </a:cubicBezTo>
                  <a:cubicBezTo>
                    <a:pt x="14539" y="20633"/>
                    <a:pt x="12071" y="21600"/>
                    <a:pt x="8985" y="19773"/>
                  </a:cubicBezTo>
                  <a:cubicBezTo>
                    <a:pt x="6887" y="18591"/>
                    <a:pt x="5159" y="17087"/>
                    <a:pt x="3678" y="15797"/>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2" name="Google Shape;122;p12"/>
            <p:cNvSpPr/>
            <p:nvPr/>
          </p:nvSpPr>
          <p:spPr>
            <a:xfrm>
              <a:off x="1808103" y="73766"/>
              <a:ext cx="16416" cy="99954"/>
            </a:xfrm>
            <a:custGeom>
              <a:rect b="b" l="l" r="r" t="t"/>
              <a:pathLst>
                <a:path extrusionOk="0" h="21600" w="21600">
                  <a:moveTo>
                    <a:pt x="21600" y="5276"/>
                  </a:moveTo>
                  <a:lnTo>
                    <a:pt x="21600" y="21600"/>
                  </a:lnTo>
                  <a:cubicBezTo>
                    <a:pt x="4629" y="19908"/>
                    <a:pt x="0" y="17917"/>
                    <a:pt x="0" y="16225"/>
                  </a:cubicBezTo>
                  <a:lnTo>
                    <a:pt x="0" y="0"/>
                  </a:lnTo>
                  <a:cubicBezTo>
                    <a:pt x="0" y="1692"/>
                    <a:pt x="9257" y="3285"/>
                    <a:pt x="21600" y="5276"/>
                  </a:cubicBez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3" name="Google Shape;123;p12"/>
            <p:cNvSpPr/>
            <p:nvPr/>
          </p:nvSpPr>
          <p:spPr>
            <a:xfrm>
              <a:off x="1307310" y="157778"/>
              <a:ext cx="38448" cy="93798"/>
            </a:xfrm>
            <a:custGeom>
              <a:rect b="b" l="l" r="r" t="t"/>
              <a:pathLst>
                <a:path extrusionOk="0" h="21600" w="21600">
                  <a:moveTo>
                    <a:pt x="21600" y="4256"/>
                  </a:moveTo>
                  <a:lnTo>
                    <a:pt x="21600" y="21600"/>
                  </a:lnTo>
                  <a:lnTo>
                    <a:pt x="0" y="17450"/>
                  </a:lnTo>
                  <a:lnTo>
                    <a:pt x="0" y="0"/>
                  </a:lnTo>
                  <a:lnTo>
                    <a:pt x="21600" y="4256"/>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4" name="Google Shape;124;p12"/>
            <p:cNvSpPr/>
            <p:nvPr/>
          </p:nvSpPr>
          <p:spPr>
            <a:xfrm>
              <a:off x="1344193" y="163926"/>
              <a:ext cx="122472" cy="120420"/>
            </a:xfrm>
            <a:custGeom>
              <a:rect b="b" l="l" r="r" t="t"/>
              <a:pathLst>
                <a:path extrusionOk="0" h="21600" w="21600">
                  <a:moveTo>
                    <a:pt x="21600" y="7816"/>
                  </a:moveTo>
                  <a:lnTo>
                    <a:pt x="21600" y="21600"/>
                  </a:lnTo>
                  <a:cubicBezTo>
                    <a:pt x="21600" y="18995"/>
                    <a:pt x="20214" y="16893"/>
                    <a:pt x="17688" y="15633"/>
                  </a:cubicBezTo>
                  <a:cubicBezTo>
                    <a:pt x="17198" y="15465"/>
                    <a:pt x="16546" y="15212"/>
                    <a:pt x="16057" y="14960"/>
                  </a:cubicBezTo>
                  <a:cubicBezTo>
                    <a:pt x="15568" y="14708"/>
                    <a:pt x="14916" y="14708"/>
                    <a:pt x="14427" y="14456"/>
                  </a:cubicBezTo>
                  <a:lnTo>
                    <a:pt x="14020" y="14456"/>
                  </a:lnTo>
                  <a:cubicBezTo>
                    <a:pt x="13531" y="14456"/>
                    <a:pt x="13042" y="14204"/>
                    <a:pt x="12389" y="14204"/>
                  </a:cubicBezTo>
                  <a:lnTo>
                    <a:pt x="9863" y="14204"/>
                  </a:lnTo>
                  <a:cubicBezTo>
                    <a:pt x="9129" y="14204"/>
                    <a:pt x="8477" y="14204"/>
                    <a:pt x="7988" y="14456"/>
                  </a:cubicBezTo>
                  <a:cubicBezTo>
                    <a:pt x="7825" y="14456"/>
                    <a:pt x="7580" y="14456"/>
                    <a:pt x="7091" y="14708"/>
                  </a:cubicBezTo>
                  <a:cubicBezTo>
                    <a:pt x="6602" y="14708"/>
                    <a:pt x="6195" y="14960"/>
                    <a:pt x="5706" y="14960"/>
                  </a:cubicBezTo>
                  <a:cubicBezTo>
                    <a:pt x="5217" y="14960"/>
                    <a:pt x="4809" y="15212"/>
                    <a:pt x="4320" y="15212"/>
                  </a:cubicBezTo>
                  <a:cubicBezTo>
                    <a:pt x="3912" y="15212"/>
                    <a:pt x="3668" y="15465"/>
                    <a:pt x="3179" y="15465"/>
                  </a:cubicBezTo>
                  <a:cubicBezTo>
                    <a:pt x="2282" y="15633"/>
                    <a:pt x="1304" y="15885"/>
                    <a:pt x="408" y="16137"/>
                  </a:cubicBezTo>
                  <a:cubicBezTo>
                    <a:pt x="163" y="16137"/>
                    <a:pt x="0" y="16389"/>
                    <a:pt x="0" y="16389"/>
                  </a:cubicBezTo>
                  <a:lnTo>
                    <a:pt x="0" y="2605"/>
                  </a:lnTo>
                  <a:lnTo>
                    <a:pt x="163" y="2605"/>
                  </a:lnTo>
                  <a:cubicBezTo>
                    <a:pt x="408" y="2605"/>
                    <a:pt x="408" y="2605"/>
                    <a:pt x="652" y="2353"/>
                  </a:cubicBezTo>
                  <a:cubicBezTo>
                    <a:pt x="1549" y="2185"/>
                    <a:pt x="2527" y="1933"/>
                    <a:pt x="3423" y="1681"/>
                  </a:cubicBezTo>
                  <a:cubicBezTo>
                    <a:pt x="3668" y="1681"/>
                    <a:pt x="3668" y="1429"/>
                    <a:pt x="3912" y="1429"/>
                  </a:cubicBezTo>
                  <a:cubicBezTo>
                    <a:pt x="4075" y="1429"/>
                    <a:pt x="4320" y="1429"/>
                    <a:pt x="4565" y="1177"/>
                  </a:cubicBezTo>
                  <a:cubicBezTo>
                    <a:pt x="5054" y="1177"/>
                    <a:pt x="5461" y="925"/>
                    <a:pt x="5950" y="925"/>
                  </a:cubicBezTo>
                  <a:cubicBezTo>
                    <a:pt x="6195" y="925"/>
                    <a:pt x="6439" y="756"/>
                    <a:pt x="6439" y="756"/>
                  </a:cubicBezTo>
                  <a:cubicBezTo>
                    <a:pt x="6602" y="756"/>
                    <a:pt x="6847" y="756"/>
                    <a:pt x="7336" y="504"/>
                  </a:cubicBezTo>
                  <a:cubicBezTo>
                    <a:pt x="7580" y="504"/>
                    <a:pt x="7825" y="252"/>
                    <a:pt x="8232" y="252"/>
                  </a:cubicBezTo>
                  <a:lnTo>
                    <a:pt x="8722" y="252"/>
                  </a:lnTo>
                  <a:cubicBezTo>
                    <a:pt x="9129" y="252"/>
                    <a:pt x="9863" y="0"/>
                    <a:pt x="10352" y="0"/>
                  </a:cubicBezTo>
                  <a:cubicBezTo>
                    <a:pt x="10352" y="0"/>
                    <a:pt x="10352" y="0"/>
                    <a:pt x="10515" y="0"/>
                  </a:cubicBezTo>
                  <a:lnTo>
                    <a:pt x="13775" y="0"/>
                  </a:lnTo>
                  <a:cubicBezTo>
                    <a:pt x="14264" y="0"/>
                    <a:pt x="14427" y="0"/>
                    <a:pt x="14672" y="252"/>
                  </a:cubicBezTo>
                  <a:lnTo>
                    <a:pt x="15405" y="252"/>
                  </a:lnTo>
                  <a:cubicBezTo>
                    <a:pt x="15813" y="252"/>
                    <a:pt x="16546" y="504"/>
                    <a:pt x="16954" y="756"/>
                  </a:cubicBezTo>
                  <a:cubicBezTo>
                    <a:pt x="17688" y="925"/>
                    <a:pt x="18177" y="1177"/>
                    <a:pt x="18584" y="1429"/>
                  </a:cubicBezTo>
                  <a:cubicBezTo>
                    <a:pt x="20214" y="3110"/>
                    <a:pt x="21600" y="5211"/>
                    <a:pt x="21600" y="7816"/>
                  </a:cubicBez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5" name="Google Shape;125;p12"/>
            <p:cNvSpPr/>
            <p:nvPr/>
          </p:nvSpPr>
          <p:spPr>
            <a:xfrm>
              <a:off x="1952768" y="104502"/>
              <a:ext cx="124524" cy="138888"/>
            </a:xfrm>
            <a:custGeom>
              <a:rect b="b" l="l" r="r" t="t"/>
              <a:pathLst>
                <a:path extrusionOk="0" h="21600" w="21600">
                  <a:moveTo>
                    <a:pt x="21600" y="0"/>
                  </a:moveTo>
                  <a:lnTo>
                    <a:pt x="21600" y="12145"/>
                  </a:lnTo>
                  <a:cubicBezTo>
                    <a:pt x="21600" y="12509"/>
                    <a:pt x="21600" y="12727"/>
                    <a:pt x="21358" y="13164"/>
                  </a:cubicBezTo>
                  <a:cubicBezTo>
                    <a:pt x="21358" y="13382"/>
                    <a:pt x="21358" y="13382"/>
                    <a:pt x="21197" y="13600"/>
                  </a:cubicBezTo>
                  <a:lnTo>
                    <a:pt x="21197" y="14182"/>
                  </a:lnTo>
                  <a:cubicBezTo>
                    <a:pt x="20955" y="14618"/>
                    <a:pt x="20955" y="14836"/>
                    <a:pt x="20713" y="14982"/>
                  </a:cubicBezTo>
                  <a:cubicBezTo>
                    <a:pt x="20713" y="15200"/>
                    <a:pt x="20713" y="15200"/>
                    <a:pt x="20472" y="15200"/>
                  </a:cubicBezTo>
                  <a:cubicBezTo>
                    <a:pt x="20472" y="15200"/>
                    <a:pt x="20472" y="15418"/>
                    <a:pt x="20230" y="15418"/>
                  </a:cubicBezTo>
                  <a:cubicBezTo>
                    <a:pt x="19988" y="15636"/>
                    <a:pt x="19988" y="15636"/>
                    <a:pt x="19988" y="15855"/>
                  </a:cubicBezTo>
                  <a:cubicBezTo>
                    <a:pt x="19827" y="16218"/>
                    <a:pt x="19585" y="16436"/>
                    <a:pt x="19101" y="16655"/>
                  </a:cubicBezTo>
                  <a:lnTo>
                    <a:pt x="17731" y="17891"/>
                  </a:lnTo>
                  <a:cubicBezTo>
                    <a:pt x="17731" y="17891"/>
                    <a:pt x="17731" y="17891"/>
                    <a:pt x="17490" y="18109"/>
                  </a:cubicBezTo>
                  <a:cubicBezTo>
                    <a:pt x="17087" y="18473"/>
                    <a:pt x="16603" y="18691"/>
                    <a:pt x="15958" y="18909"/>
                  </a:cubicBezTo>
                  <a:cubicBezTo>
                    <a:pt x="15716" y="18909"/>
                    <a:pt x="15475" y="19127"/>
                    <a:pt x="15475" y="19127"/>
                  </a:cubicBezTo>
                  <a:cubicBezTo>
                    <a:pt x="15233" y="19345"/>
                    <a:pt x="14991" y="19345"/>
                    <a:pt x="14749" y="19491"/>
                  </a:cubicBezTo>
                  <a:cubicBezTo>
                    <a:pt x="14749" y="19491"/>
                    <a:pt x="14588" y="19491"/>
                    <a:pt x="14588" y="19709"/>
                  </a:cubicBezTo>
                  <a:cubicBezTo>
                    <a:pt x="14104" y="19927"/>
                    <a:pt x="13460" y="20145"/>
                    <a:pt x="12734" y="20364"/>
                  </a:cubicBezTo>
                  <a:cubicBezTo>
                    <a:pt x="12493" y="20364"/>
                    <a:pt x="12493" y="20582"/>
                    <a:pt x="12251" y="20582"/>
                  </a:cubicBezTo>
                  <a:lnTo>
                    <a:pt x="12090" y="20582"/>
                  </a:lnTo>
                  <a:cubicBezTo>
                    <a:pt x="11928" y="20582"/>
                    <a:pt x="11606" y="20727"/>
                    <a:pt x="11364" y="20727"/>
                  </a:cubicBezTo>
                  <a:cubicBezTo>
                    <a:pt x="10961" y="20945"/>
                    <a:pt x="10719" y="20945"/>
                    <a:pt x="10236" y="20945"/>
                  </a:cubicBezTo>
                  <a:lnTo>
                    <a:pt x="9994" y="20945"/>
                  </a:lnTo>
                  <a:cubicBezTo>
                    <a:pt x="9752" y="20945"/>
                    <a:pt x="9591" y="20945"/>
                    <a:pt x="9349" y="21164"/>
                  </a:cubicBezTo>
                  <a:cubicBezTo>
                    <a:pt x="9107" y="21164"/>
                    <a:pt x="8624" y="21382"/>
                    <a:pt x="8382" y="21382"/>
                  </a:cubicBezTo>
                  <a:lnTo>
                    <a:pt x="7979" y="21382"/>
                  </a:lnTo>
                  <a:cubicBezTo>
                    <a:pt x="7737" y="21382"/>
                    <a:pt x="7496" y="21382"/>
                    <a:pt x="7093" y="21600"/>
                  </a:cubicBezTo>
                  <a:lnTo>
                    <a:pt x="1854" y="21600"/>
                  </a:lnTo>
                  <a:cubicBezTo>
                    <a:pt x="1128" y="21600"/>
                    <a:pt x="725" y="21600"/>
                    <a:pt x="0" y="21382"/>
                  </a:cubicBezTo>
                  <a:lnTo>
                    <a:pt x="0" y="9455"/>
                  </a:lnTo>
                  <a:cubicBezTo>
                    <a:pt x="725" y="9455"/>
                    <a:pt x="1370" y="9673"/>
                    <a:pt x="2015" y="9673"/>
                  </a:cubicBezTo>
                  <a:lnTo>
                    <a:pt x="5481" y="9673"/>
                  </a:lnTo>
                  <a:cubicBezTo>
                    <a:pt x="5884" y="9673"/>
                    <a:pt x="6367" y="9673"/>
                    <a:pt x="6851" y="9455"/>
                  </a:cubicBezTo>
                  <a:cubicBezTo>
                    <a:pt x="7093" y="9455"/>
                    <a:pt x="7254" y="9455"/>
                    <a:pt x="7737" y="9236"/>
                  </a:cubicBezTo>
                  <a:cubicBezTo>
                    <a:pt x="8221" y="9236"/>
                    <a:pt x="8624" y="9091"/>
                    <a:pt x="9107" y="9091"/>
                  </a:cubicBezTo>
                  <a:cubicBezTo>
                    <a:pt x="9349" y="9091"/>
                    <a:pt x="9591" y="9091"/>
                    <a:pt x="9752" y="8873"/>
                  </a:cubicBezTo>
                  <a:cubicBezTo>
                    <a:pt x="10236" y="8655"/>
                    <a:pt x="10719" y="8655"/>
                    <a:pt x="11122" y="8436"/>
                  </a:cubicBezTo>
                  <a:cubicBezTo>
                    <a:pt x="11364" y="8436"/>
                    <a:pt x="11606" y="8218"/>
                    <a:pt x="11848" y="8218"/>
                  </a:cubicBezTo>
                  <a:cubicBezTo>
                    <a:pt x="12090" y="8218"/>
                    <a:pt x="12251" y="8000"/>
                    <a:pt x="12251" y="8000"/>
                  </a:cubicBezTo>
                  <a:cubicBezTo>
                    <a:pt x="12976" y="7855"/>
                    <a:pt x="13460" y="7636"/>
                    <a:pt x="14104" y="7418"/>
                  </a:cubicBezTo>
                  <a:cubicBezTo>
                    <a:pt x="14588" y="7200"/>
                    <a:pt x="14749" y="7200"/>
                    <a:pt x="15233" y="6982"/>
                  </a:cubicBezTo>
                  <a:cubicBezTo>
                    <a:pt x="15475" y="6982"/>
                    <a:pt x="15716" y="6764"/>
                    <a:pt x="15716" y="6764"/>
                  </a:cubicBezTo>
                  <a:cubicBezTo>
                    <a:pt x="16119" y="6618"/>
                    <a:pt x="16845" y="6182"/>
                    <a:pt x="17328" y="5964"/>
                  </a:cubicBezTo>
                  <a:cubicBezTo>
                    <a:pt x="17973" y="5600"/>
                    <a:pt x="18457" y="5164"/>
                    <a:pt x="18860" y="4727"/>
                  </a:cubicBezTo>
                  <a:cubicBezTo>
                    <a:pt x="19343" y="4364"/>
                    <a:pt x="19585" y="3927"/>
                    <a:pt x="19988" y="3491"/>
                  </a:cubicBezTo>
                  <a:cubicBezTo>
                    <a:pt x="19988" y="3491"/>
                    <a:pt x="19988" y="3273"/>
                    <a:pt x="20230" y="3273"/>
                  </a:cubicBezTo>
                  <a:cubicBezTo>
                    <a:pt x="20472" y="2909"/>
                    <a:pt x="20713" y="2473"/>
                    <a:pt x="20955" y="2109"/>
                  </a:cubicBezTo>
                  <a:lnTo>
                    <a:pt x="20955" y="1891"/>
                  </a:lnTo>
                  <a:cubicBezTo>
                    <a:pt x="21600" y="1236"/>
                    <a:pt x="21600" y="655"/>
                    <a:pt x="21600" y="0"/>
                  </a:cubicBez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6" name="Google Shape;126;p12"/>
            <p:cNvSpPr/>
            <p:nvPr/>
          </p:nvSpPr>
          <p:spPr>
            <a:xfrm>
              <a:off x="1917934" y="163926"/>
              <a:ext cx="38448" cy="104058"/>
            </a:xfrm>
            <a:custGeom>
              <a:rect b="b" l="l" r="r" t="t"/>
              <a:pathLst>
                <a:path extrusionOk="0" h="21600" w="21600">
                  <a:moveTo>
                    <a:pt x="20810" y="0"/>
                  </a:moveTo>
                  <a:lnTo>
                    <a:pt x="21600" y="16176"/>
                  </a:lnTo>
                  <a:lnTo>
                    <a:pt x="0" y="21600"/>
                  </a:lnTo>
                  <a:lnTo>
                    <a:pt x="0" y="5812"/>
                  </a:lnTo>
                  <a:lnTo>
                    <a:pt x="2081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7" name="Google Shape;127;p12"/>
            <p:cNvSpPr/>
            <p:nvPr/>
          </p:nvSpPr>
          <p:spPr>
            <a:xfrm>
              <a:off x="1199528" y="274575"/>
              <a:ext cx="16416" cy="93798"/>
            </a:xfrm>
            <a:custGeom>
              <a:rect b="b" l="l" r="r" t="t"/>
              <a:pathLst>
                <a:path extrusionOk="0" h="21600" w="21600">
                  <a:moveTo>
                    <a:pt x="3086" y="21600"/>
                  </a:moveTo>
                  <a:cubicBezTo>
                    <a:pt x="3086" y="21387"/>
                    <a:pt x="3086" y="21068"/>
                    <a:pt x="0" y="21068"/>
                  </a:cubicBezTo>
                  <a:cubicBezTo>
                    <a:pt x="0" y="20749"/>
                    <a:pt x="3086" y="20110"/>
                    <a:pt x="3086" y="19791"/>
                  </a:cubicBezTo>
                  <a:lnTo>
                    <a:pt x="3086" y="21600"/>
                  </a:lnTo>
                  <a:close/>
                  <a:moveTo>
                    <a:pt x="3086" y="6065"/>
                  </a:moveTo>
                  <a:lnTo>
                    <a:pt x="3086" y="3618"/>
                  </a:lnTo>
                  <a:cubicBezTo>
                    <a:pt x="3086" y="3299"/>
                    <a:pt x="7714" y="2767"/>
                    <a:pt x="7714" y="2447"/>
                  </a:cubicBezTo>
                  <a:lnTo>
                    <a:pt x="7714" y="1809"/>
                  </a:lnTo>
                  <a:lnTo>
                    <a:pt x="21600" y="0"/>
                  </a:lnTo>
                  <a:lnTo>
                    <a:pt x="21600" y="17450"/>
                  </a:lnTo>
                  <a:lnTo>
                    <a:pt x="7714" y="19259"/>
                  </a:lnTo>
                  <a:cubicBezTo>
                    <a:pt x="7714" y="19578"/>
                    <a:pt x="7714" y="19578"/>
                    <a:pt x="3086" y="19791"/>
                  </a:cubicBezTo>
                  <a:lnTo>
                    <a:pt x="3086" y="6065"/>
                  </a:lnTo>
                  <a:close/>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8" name="Google Shape;128;p12"/>
            <p:cNvSpPr/>
            <p:nvPr/>
          </p:nvSpPr>
          <p:spPr>
            <a:xfrm>
              <a:off x="954869" y="413913"/>
              <a:ext cx="257742" cy="202392"/>
            </a:xfrm>
            <a:custGeom>
              <a:rect b="b" l="l" r="r" t="t"/>
              <a:pathLst>
                <a:path extrusionOk="0" h="21600" w="21600">
                  <a:moveTo>
                    <a:pt x="21600" y="13457"/>
                  </a:moveTo>
                  <a:lnTo>
                    <a:pt x="21600" y="21600"/>
                  </a:lnTo>
                  <a:lnTo>
                    <a:pt x="0" y="8143"/>
                  </a:lnTo>
                  <a:lnTo>
                    <a:pt x="0" y="0"/>
                  </a:lnTo>
                  <a:lnTo>
                    <a:pt x="21600" y="13457"/>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29" name="Google Shape;129;p12"/>
            <p:cNvSpPr/>
            <p:nvPr/>
          </p:nvSpPr>
          <p:spPr>
            <a:xfrm>
              <a:off x="1655652" y="391373"/>
              <a:ext cx="270000" cy="206496"/>
            </a:xfrm>
            <a:custGeom>
              <a:rect b="b" l="l" r="r" t="t"/>
              <a:pathLst>
                <a:path extrusionOk="0" h="21600" w="21600">
                  <a:moveTo>
                    <a:pt x="21600" y="4117"/>
                  </a:moveTo>
                  <a:lnTo>
                    <a:pt x="21600" y="12059"/>
                  </a:lnTo>
                  <a:cubicBezTo>
                    <a:pt x="21600" y="10558"/>
                    <a:pt x="20966" y="9299"/>
                    <a:pt x="19809" y="8621"/>
                  </a:cubicBezTo>
                  <a:cubicBezTo>
                    <a:pt x="19585" y="8475"/>
                    <a:pt x="19399" y="8378"/>
                    <a:pt x="19063" y="8233"/>
                  </a:cubicBezTo>
                  <a:cubicBezTo>
                    <a:pt x="18951" y="8088"/>
                    <a:pt x="18877" y="8088"/>
                    <a:pt x="18653" y="8088"/>
                  </a:cubicBezTo>
                  <a:cubicBezTo>
                    <a:pt x="18466" y="8088"/>
                    <a:pt x="18429" y="7943"/>
                    <a:pt x="18317" y="7943"/>
                  </a:cubicBezTo>
                  <a:cubicBezTo>
                    <a:pt x="18131" y="7797"/>
                    <a:pt x="17907" y="7797"/>
                    <a:pt x="17683" y="7797"/>
                  </a:cubicBezTo>
                  <a:lnTo>
                    <a:pt x="17608" y="7797"/>
                  </a:lnTo>
                  <a:cubicBezTo>
                    <a:pt x="17384" y="7797"/>
                    <a:pt x="17049" y="7652"/>
                    <a:pt x="16862" y="7652"/>
                  </a:cubicBezTo>
                  <a:lnTo>
                    <a:pt x="15818" y="7652"/>
                  </a:lnTo>
                  <a:cubicBezTo>
                    <a:pt x="15594" y="7652"/>
                    <a:pt x="15482" y="7652"/>
                    <a:pt x="15258" y="7797"/>
                  </a:cubicBezTo>
                  <a:cubicBezTo>
                    <a:pt x="15072" y="7797"/>
                    <a:pt x="14960" y="7797"/>
                    <a:pt x="14848" y="7943"/>
                  </a:cubicBezTo>
                  <a:cubicBezTo>
                    <a:pt x="14736" y="7943"/>
                    <a:pt x="14549" y="7943"/>
                    <a:pt x="14437" y="8088"/>
                  </a:cubicBezTo>
                  <a:cubicBezTo>
                    <a:pt x="14213" y="8233"/>
                    <a:pt x="14027" y="8233"/>
                    <a:pt x="13691" y="8233"/>
                  </a:cubicBezTo>
                  <a:cubicBezTo>
                    <a:pt x="13579" y="8233"/>
                    <a:pt x="13467" y="8378"/>
                    <a:pt x="13281" y="8378"/>
                  </a:cubicBezTo>
                  <a:cubicBezTo>
                    <a:pt x="12870" y="8475"/>
                    <a:pt x="12423" y="8621"/>
                    <a:pt x="11901" y="8766"/>
                  </a:cubicBezTo>
                  <a:cubicBezTo>
                    <a:pt x="11789" y="8911"/>
                    <a:pt x="11714" y="8911"/>
                    <a:pt x="11602" y="8911"/>
                  </a:cubicBezTo>
                  <a:cubicBezTo>
                    <a:pt x="11266" y="9057"/>
                    <a:pt x="10968" y="9153"/>
                    <a:pt x="10632" y="9299"/>
                  </a:cubicBezTo>
                  <a:cubicBezTo>
                    <a:pt x="10520" y="9299"/>
                    <a:pt x="10446" y="9444"/>
                    <a:pt x="10222" y="9444"/>
                  </a:cubicBezTo>
                  <a:cubicBezTo>
                    <a:pt x="9923" y="9589"/>
                    <a:pt x="9588" y="9880"/>
                    <a:pt x="9177" y="9977"/>
                  </a:cubicBezTo>
                  <a:cubicBezTo>
                    <a:pt x="9065" y="9977"/>
                    <a:pt x="9065" y="10122"/>
                    <a:pt x="8953" y="10122"/>
                  </a:cubicBezTo>
                  <a:cubicBezTo>
                    <a:pt x="8319" y="10558"/>
                    <a:pt x="7573" y="10945"/>
                    <a:pt x="6976" y="11478"/>
                  </a:cubicBezTo>
                  <a:lnTo>
                    <a:pt x="6864" y="11478"/>
                  </a:lnTo>
                  <a:cubicBezTo>
                    <a:pt x="6230" y="12059"/>
                    <a:pt x="5596" y="12447"/>
                    <a:pt x="4962" y="13125"/>
                  </a:cubicBezTo>
                  <a:cubicBezTo>
                    <a:pt x="4738" y="13270"/>
                    <a:pt x="4626" y="13561"/>
                    <a:pt x="4439" y="13706"/>
                  </a:cubicBezTo>
                  <a:cubicBezTo>
                    <a:pt x="4104" y="13948"/>
                    <a:pt x="3917" y="14239"/>
                    <a:pt x="3693" y="14529"/>
                  </a:cubicBezTo>
                  <a:cubicBezTo>
                    <a:pt x="3581" y="14626"/>
                    <a:pt x="3469" y="14771"/>
                    <a:pt x="3283" y="14917"/>
                  </a:cubicBezTo>
                  <a:cubicBezTo>
                    <a:pt x="3059" y="15207"/>
                    <a:pt x="2873" y="15449"/>
                    <a:pt x="2649" y="15740"/>
                  </a:cubicBezTo>
                  <a:cubicBezTo>
                    <a:pt x="2574" y="15885"/>
                    <a:pt x="2425" y="16127"/>
                    <a:pt x="2238" y="16273"/>
                  </a:cubicBezTo>
                  <a:cubicBezTo>
                    <a:pt x="2126" y="16418"/>
                    <a:pt x="2164" y="16418"/>
                    <a:pt x="2015" y="16563"/>
                  </a:cubicBezTo>
                  <a:cubicBezTo>
                    <a:pt x="1828" y="16805"/>
                    <a:pt x="1679" y="17096"/>
                    <a:pt x="1492" y="17387"/>
                  </a:cubicBezTo>
                  <a:lnTo>
                    <a:pt x="1380" y="17532"/>
                  </a:lnTo>
                  <a:cubicBezTo>
                    <a:pt x="1268" y="17629"/>
                    <a:pt x="1268" y="17774"/>
                    <a:pt x="1268" y="17774"/>
                  </a:cubicBezTo>
                  <a:cubicBezTo>
                    <a:pt x="1045" y="18065"/>
                    <a:pt x="970" y="18355"/>
                    <a:pt x="858" y="18597"/>
                  </a:cubicBezTo>
                  <a:cubicBezTo>
                    <a:pt x="746" y="18743"/>
                    <a:pt x="746" y="18985"/>
                    <a:pt x="634" y="19130"/>
                  </a:cubicBezTo>
                  <a:cubicBezTo>
                    <a:pt x="522" y="19227"/>
                    <a:pt x="522" y="19421"/>
                    <a:pt x="448" y="19711"/>
                  </a:cubicBezTo>
                  <a:cubicBezTo>
                    <a:pt x="336" y="19953"/>
                    <a:pt x="336" y="20244"/>
                    <a:pt x="224" y="20389"/>
                  </a:cubicBezTo>
                  <a:cubicBezTo>
                    <a:pt x="224" y="20535"/>
                    <a:pt x="112" y="20535"/>
                    <a:pt x="112" y="20680"/>
                  </a:cubicBezTo>
                  <a:cubicBezTo>
                    <a:pt x="0" y="21067"/>
                    <a:pt x="0" y="21358"/>
                    <a:pt x="0" y="21600"/>
                  </a:cubicBezTo>
                  <a:lnTo>
                    <a:pt x="0" y="13561"/>
                  </a:lnTo>
                  <a:cubicBezTo>
                    <a:pt x="0" y="13270"/>
                    <a:pt x="0" y="12979"/>
                    <a:pt x="112" y="12737"/>
                  </a:cubicBezTo>
                  <a:cubicBezTo>
                    <a:pt x="112" y="12592"/>
                    <a:pt x="112" y="12592"/>
                    <a:pt x="224" y="12447"/>
                  </a:cubicBezTo>
                  <a:cubicBezTo>
                    <a:pt x="224" y="12301"/>
                    <a:pt x="336" y="12059"/>
                    <a:pt x="336" y="11914"/>
                  </a:cubicBezTo>
                  <a:lnTo>
                    <a:pt x="336" y="11769"/>
                  </a:lnTo>
                  <a:cubicBezTo>
                    <a:pt x="448" y="11623"/>
                    <a:pt x="448" y="11478"/>
                    <a:pt x="522" y="11236"/>
                  </a:cubicBezTo>
                  <a:cubicBezTo>
                    <a:pt x="634" y="11091"/>
                    <a:pt x="634" y="10945"/>
                    <a:pt x="634" y="10800"/>
                  </a:cubicBezTo>
                  <a:cubicBezTo>
                    <a:pt x="634" y="10800"/>
                    <a:pt x="634" y="10655"/>
                    <a:pt x="746" y="10655"/>
                  </a:cubicBezTo>
                  <a:cubicBezTo>
                    <a:pt x="858" y="10413"/>
                    <a:pt x="1045" y="10122"/>
                    <a:pt x="1156" y="9880"/>
                  </a:cubicBezTo>
                  <a:cubicBezTo>
                    <a:pt x="1156" y="9735"/>
                    <a:pt x="1268" y="9735"/>
                    <a:pt x="1268" y="9589"/>
                  </a:cubicBezTo>
                  <a:cubicBezTo>
                    <a:pt x="1268" y="9444"/>
                    <a:pt x="1380" y="9444"/>
                    <a:pt x="1380" y="9444"/>
                  </a:cubicBezTo>
                  <a:cubicBezTo>
                    <a:pt x="1492" y="9153"/>
                    <a:pt x="1679" y="8911"/>
                    <a:pt x="1903" y="8621"/>
                  </a:cubicBezTo>
                  <a:cubicBezTo>
                    <a:pt x="2015" y="8475"/>
                    <a:pt x="2052" y="8475"/>
                    <a:pt x="2126" y="8378"/>
                  </a:cubicBezTo>
                  <a:cubicBezTo>
                    <a:pt x="2276" y="8233"/>
                    <a:pt x="2238" y="8185"/>
                    <a:pt x="2313" y="8088"/>
                  </a:cubicBezTo>
                  <a:cubicBezTo>
                    <a:pt x="2425" y="7894"/>
                    <a:pt x="2537" y="7943"/>
                    <a:pt x="2537" y="7797"/>
                  </a:cubicBezTo>
                  <a:cubicBezTo>
                    <a:pt x="2761" y="7555"/>
                    <a:pt x="2947" y="7265"/>
                    <a:pt x="3171" y="6974"/>
                  </a:cubicBezTo>
                  <a:cubicBezTo>
                    <a:pt x="3283" y="6829"/>
                    <a:pt x="3395" y="6732"/>
                    <a:pt x="3581" y="6587"/>
                  </a:cubicBezTo>
                  <a:cubicBezTo>
                    <a:pt x="3805" y="6296"/>
                    <a:pt x="4104" y="6054"/>
                    <a:pt x="4327" y="5763"/>
                  </a:cubicBezTo>
                  <a:cubicBezTo>
                    <a:pt x="4439" y="5618"/>
                    <a:pt x="4551" y="5473"/>
                    <a:pt x="4626" y="5473"/>
                  </a:cubicBezTo>
                  <a:cubicBezTo>
                    <a:pt x="4738" y="5327"/>
                    <a:pt x="4850" y="5327"/>
                    <a:pt x="4850" y="5230"/>
                  </a:cubicBezTo>
                  <a:cubicBezTo>
                    <a:pt x="5484" y="4649"/>
                    <a:pt x="6118" y="4117"/>
                    <a:pt x="6752" y="3584"/>
                  </a:cubicBezTo>
                  <a:lnTo>
                    <a:pt x="6864" y="3584"/>
                  </a:lnTo>
                  <a:cubicBezTo>
                    <a:pt x="7498" y="3003"/>
                    <a:pt x="8133" y="2615"/>
                    <a:pt x="8841" y="2228"/>
                  </a:cubicBezTo>
                  <a:cubicBezTo>
                    <a:pt x="8953" y="2228"/>
                    <a:pt x="8953" y="2228"/>
                    <a:pt x="9065" y="2083"/>
                  </a:cubicBezTo>
                  <a:cubicBezTo>
                    <a:pt x="9364" y="1792"/>
                    <a:pt x="9811" y="1647"/>
                    <a:pt x="10110" y="1501"/>
                  </a:cubicBezTo>
                  <a:cubicBezTo>
                    <a:pt x="10222" y="1404"/>
                    <a:pt x="10334" y="1404"/>
                    <a:pt x="10520" y="1404"/>
                  </a:cubicBezTo>
                  <a:cubicBezTo>
                    <a:pt x="10856" y="1259"/>
                    <a:pt x="11154" y="1114"/>
                    <a:pt x="11490" y="969"/>
                  </a:cubicBezTo>
                  <a:cubicBezTo>
                    <a:pt x="11602" y="969"/>
                    <a:pt x="11602" y="823"/>
                    <a:pt x="11714" y="823"/>
                  </a:cubicBezTo>
                  <a:lnTo>
                    <a:pt x="11789" y="823"/>
                  </a:lnTo>
                  <a:cubicBezTo>
                    <a:pt x="12236" y="678"/>
                    <a:pt x="12647" y="581"/>
                    <a:pt x="13169" y="436"/>
                  </a:cubicBezTo>
                  <a:lnTo>
                    <a:pt x="13281" y="436"/>
                  </a:lnTo>
                  <a:cubicBezTo>
                    <a:pt x="13393" y="436"/>
                    <a:pt x="13467" y="436"/>
                    <a:pt x="13467" y="291"/>
                  </a:cubicBezTo>
                  <a:cubicBezTo>
                    <a:pt x="13691" y="145"/>
                    <a:pt x="14027" y="145"/>
                    <a:pt x="14213" y="145"/>
                  </a:cubicBezTo>
                  <a:lnTo>
                    <a:pt x="14661" y="145"/>
                  </a:lnTo>
                  <a:cubicBezTo>
                    <a:pt x="14848" y="145"/>
                    <a:pt x="14960" y="145"/>
                    <a:pt x="15072" y="0"/>
                  </a:cubicBezTo>
                  <a:lnTo>
                    <a:pt x="16862" y="0"/>
                  </a:lnTo>
                  <a:cubicBezTo>
                    <a:pt x="17049" y="0"/>
                    <a:pt x="17273" y="0"/>
                    <a:pt x="17496" y="145"/>
                  </a:cubicBezTo>
                  <a:lnTo>
                    <a:pt x="17608" y="145"/>
                  </a:lnTo>
                  <a:cubicBezTo>
                    <a:pt x="17795" y="145"/>
                    <a:pt x="18019" y="291"/>
                    <a:pt x="18131" y="291"/>
                  </a:cubicBezTo>
                  <a:lnTo>
                    <a:pt x="18205" y="291"/>
                  </a:lnTo>
                  <a:cubicBezTo>
                    <a:pt x="18317" y="291"/>
                    <a:pt x="18429" y="436"/>
                    <a:pt x="18541" y="436"/>
                  </a:cubicBezTo>
                  <a:cubicBezTo>
                    <a:pt x="18653" y="436"/>
                    <a:pt x="18765" y="581"/>
                    <a:pt x="18839" y="581"/>
                  </a:cubicBezTo>
                  <a:cubicBezTo>
                    <a:pt x="18839" y="581"/>
                    <a:pt x="18839" y="581"/>
                    <a:pt x="18951" y="581"/>
                  </a:cubicBezTo>
                  <a:cubicBezTo>
                    <a:pt x="19175" y="678"/>
                    <a:pt x="19474" y="823"/>
                    <a:pt x="19697" y="969"/>
                  </a:cubicBezTo>
                  <a:cubicBezTo>
                    <a:pt x="20966" y="1501"/>
                    <a:pt x="21488" y="2761"/>
                    <a:pt x="21600" y="4117"/>
                  </a:cubicBez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0" name="Google Shape;130;p12"/>
            <p:cNvSpPr/>
            <p:nvPr/>
          </p:nvSpPr>
          <p:spPr>
            <a:xfrm>
              <a:off x="1917934" y="456943"/>
              <a:ext cx="38448" cy="95850"/>
            </a:xfrm>
            <a:custGeom>
              <a:rect b="b" l="l" r="r" t="t"/>
              <a:pathLst>
                <a:path extrusionOk="0" h="21600" w="21600">
                  <a:moveTo>
                    <a:pt x="21600" y="4194"/>
                  </a:moveTo>
                  <a:lnTo>
                    <a:pt x="21600" y="21600"/>
                  </a:lnTo>
                  <a:lnTo>
                    <a:pt x="0" y="17196"/>
                  </a:lnTo>
                  <a:lnTo>
                    <a:pt x="0" y="0"/>
                  </a:lnTo>
                  <a:lnTo>
                    <a:pt x="21600" y="4194"/>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1" name="Google Shape;131;p12"/>
            <p:cNvSpPr/>
            <p:nvPr/>
          </p:nvSpPr>
          <p:spPr>
            <a:xfrm>
              <a:off x="1956866" y="317606"/>
              <a:ext cx="216756" cy="235170"/>
            </a:xfrm>
            <a:custGeom>
              <a:rect b="b" l="l" r="r" t="t"/>
              <a:pathLst>
                <a:path extrusionOk="0" h="21600" w="21600">
                  <a:moveTo>
                    <a:pt x="21600" y="0"/>
                  </a:moveTo>
                  <a:lnTo>
                    <a:pt x="21600" y="6944"/>
                  </a:lnTo>
                  <a:lnTo>
                    <a:pt x="0" y="21600"/>
                  </a:lnTo>
                  <a:lnTo>
                    <a:pt x="0" y="14528"/>
                  </a:lnTo>
                  <a:lnTo>
                    <a:pt x="2160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2" name="Google Shape;132;p12"/>
            <p:cNvSpPr/>
            <p:nvPr/>
          </p:nvSpPr>
          <p:spPr>
            <a:xfrm>
              <a:off x="1309359" y="606526"/>
              <a:ext cx="38448" cy="104058"/>
            </a:xfrm>
            <a:custGeom>
              <a:rect b="b" l="l" r="r" t="t"/>
              <a:pathLst>
                <a:path extrusionOk="0" h="21600" w="21600">
                  <a:moveTo>
                    <a:pt x="21600" y="0"/>
                  </a:moveTo>
                  <a:lnTo>
                    <a:pt x="21600" y="15885"/>
                  </a:lnTo>
                  <a:lnTo>
                    <a:pt x="0" y="21600"/>
                  </a:lnTo>
                  <a:lnTo>
                    <a:pt x="0" y="5715"/>
                  </a:lnTo>
                  <a:lnTo>
                    <a:pt x="2160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3" name="Google Shape;133;p12"/>
            <p:cNvSpPr/>
            <p:nvPr/>
          </p:nvSpPr>
          <p:spPr>
            <a:xfrm>
              <a:off x="1045028" y="629066"/>
              <a:ext cx="272052" cy="167562"/>
            </a:xfrm>
            <a:custGeom>
              <a:rect b="b" l="l" r="r" t="t"/>
              <a:pathLst>
                <a:path extrusionOk="0" h="21600" w="21600">
                  <a:moveTo>
                    <a:pt x="21600" y="3889"/>
                  </a:moveTo>
                  <a:lnTo>
                    <a:pt x="21600" y="13881"/>
                  </a:lnTo>
                  <a:cubicBezTo>
                    <a:pt x="21600" y="14181"/>
                    <a:pt x="21600" y="14360"/>
                    <a:pt x="21490" y="14719"/>
                  </a:cubicBezTo>
                  <a:cubicBezTo>
                    <a:pt x="21490" y="14899"/>
                    <a:pt x="21490" y="14899"/>
                    <a:pt x="21416" y="15018"/>
                  </a:cubicBezTo>
                  <a:lnTo>
                    <a:pt x="21416" y="15557"/>
                  </a:lnTo>
                  <a:cubicBezTo>
                    <a:pt x="21306" y="15856"/>
                    <a:pt x="21306" y="16035"/>
                    <a:pt x="21195" y="16215"/>
                  </a:cubicBezTo>
                  <a:cubicBezTo>
                    <a:pt x="21195" y="16394"/>
                    <a:pt x="21195" y="16394"/>
                    <a:pt x="21085" y="16394"/>
                  </a:cubicBezTo>
                  <a:cubicBezTo>
                    <a:pt x="21085" y="16394"/>
                    <a:pt x="21085" y="16574"/>
                    <a:pt x="20974" y="16574"/>
                  </a:cubicBezTo>
                  <a:cubicBezTo>
                    <a:pt x="20901" y="16753"/>
                    <a:pt x="20901" y="16753"/>
                    <a:pt x="20901" y="16873"/>
                  </a:cubicBezTo>
                  <a:cubicBezTo>
                    <a:pt x="20790" y="17232"/>
                    <a:pt x="20680" y="17412"/>
                    <a:pt x="20570" y="17591"/>
                  </a:cubicBezTo>
                  <a:lnTo>
                    <a:pt x="20459" y="17711"/>
                  </a:lnTo>
                  <a:cubicBezTo>
                    <a:pt x="20275" y="18070"/>
                    <a:pt x="20055" y="18429"/>
                    <a:pt x="19834" y="18608"/>
                  </a:cubicBezTo>
                  <a:cubicBezTo>
                    <a:pt x="19834" y="18608"/>
                    <a:pt x="19760" y="18608"/>
                    <a:pt x="19760" y="18728"/>
                  </a:cubicBezTo>
                  <a:cubicBezTo>
                    <a:pt x="19539" y="19087"/>
                    <a:pt x="19319" y="19266"/>
                    <a:pt x="19135" y="19446"/>
                  </a:cubicBezTo>
                  <a:cubicBezTo>
                    <a:pt x="19024" y="19446"/>
                    <a:pt x="19024" y="19625"/>
                    <a:pt x="18914" y="19625"/>
                  </a:cubicBezTo>
                  <a:cubicBezTo>
                    <a:pt x="18803" y="19745"/>
                    <a:pt x="18693" y="19745"/>
                    <a:pt x="18509" y="19925"/>
                  </a:cubicBezTo>
                  <a:cubicBezTo>
                    <a:pt x="18509" y="19925"/>
                    <a:pt x="18509" y="19925"/>
                    <a:pt x="18399" y="19925"/>
                  </a:cubicBezTo>
                  <a:cubicBezTo>
                    <a:pt x="18067" y="20284"/>
                    <a:pt x="17663" y="20463"/>
                    <a:pt x="17368" y="20583"/>
                  </a:cubicBezTo>
                  <a:lnTo>
                    <a:pt x="17258" y="20583"/>
                  </a:lnTo>
                  <a:cubicBezTo>
                    <a:pt x="17148" y="20583"/>
                    <a:pt x="17037" y="20762"/>
                    <a:pt x="16927" y="20762"/>
                  </a:cubicBezTo>
                  <a:cubicBezTo>
                    <a:pt x="16743" y="20942"/>
                    <a:pt x="16632" y="20942"/>
                    <a:pt x="16412" y="20942"/>
                  </a:cubicBezTo>
                  <a:cubicBezTo>
                    <a:pt x="16301" y="20942"/>
                    <a:pt x="16301" y="21121"/>
                    <a:pt x="16228" y="21121"/>
                  </a:cubicBezTo>
                  <a:cubicBezTo>
                    <a:pt x="16117" y="21121"/>
                    <a:pt x="16007" y="21121"/>
                    <a:pt x="15896" y="21301"/>
                  </a:cubicBezTo>
                  <a:cubicBezTo>
                    <a:pt x="15786" y="21301"/>
                    <a:pt x="15602" y="21480"/>
                    <a:pt x="15492" y="21480"/>
                  </a:cubicBezTo>
                  <a:lnTo>
                    <a:pt x="14976" y="21480"/>
                  </a:lnTo>
                  <a:cubicBezTo>
                    <a:pt x="14866" y="21480"/>
                    <a:pt x="14645" y="21480"/>
                    <a:pt x="14535" y="21600"/>
                  </a:cubicBezTo>
                  <a:lnTo>
                    <a:pt x="11959" y="21600"/>
                  </a:lnTo>
                  <a:cubicBezTo>
                    <a:pt x="11628" y="21600"/>
                    <a:pt x="11444" y="21600"/>
                    <a:pt x="11113" y="21480"/>
                  </a:cubicBezTo>
                  <a:lnTo>
                    <a:pt x="10818" y="21480"/>
                  </a:lnTo>
                  <a:cubicBezTo>
                    <a:pt x="10414" y="21301"/>
                    <a:pt x="9972" y="21301"/>
                    <a:pt x="9457" y="21121"/>
                  </a:cubicBezTo>
                  <a:lnTo>
                    <a:pt x="9236" y="21121"/>
                  </a:lnTo>
                  <a:cubicBezTo>
                    <a:pt x="8647" y="20942"/>
                    <a:pt x="8022" y="20762"/>
                    <a:pt x="7470" y="20463"/>
                  </a:cubicBezTo>
                  <a:lnTo>
                    <a:pt x="7396" y="20463"/>
                  </a:lnTo>
                  <a:cubicBezTo>
                    <a:pt x="7286" y="20463"/>
                    <a:pt x="7286" y="20284"/>
                    <a:pt x="7175" y="20284"/>
                  </a:cubicBezTo>
                  <a:cubicBezTo>
                    <a:pt x="6881" y="20104"/>
                    <a:pt x="6550" y="19925"/>
                    <a:pt x="6256" y="19745"/>
                  </a:cubicBezTo>
                  <a:cubicBezTo>
                    <a:pt x="6145" y="19625"/>
                    <a:pt x="6035" y="19625"/>
                    <a:pt x="5924" y="19625"/>
                  </a:cubicBezTo>
                  <a:cubicBezTo>
                    <a:pt x="5520" y="19266"/>
                    <a:pt x="5188" y="19087"/>
                    <a:pt x="4784" y="18728"/>
                  </a:cubicBezTo>
                  <a:cubicBezTo>
                    <a:pt x="1766" y="16215"/>
                    <a:pt x="0" y="12984"/>
                    <a:pt x="0" y="9813"/>
                  </a:cubicBezTo>
                  <a:lnTo>
                    <a:pt x="0" y="0"/>
                  </a:lnTo>
                  <a:cubicBezTo>
                    <a:pt x="0" y="3052"/>
                    <a:pt x="1619" y="6402"/>
                    <a:pt x="4784" y="8975"/>
                  </a:cubicBezTo>
                  <a:cubicBezTo>
                    <a:pt x="5152" y="9274"/>
                    <a:pt x="5520" y="9454"/>
                    <a:pt x="5924" y="9813"/>
                  </a:cubicBezTo>
                  <a:cubicBezTo>
                    <a:pt x="6035" y="9992"/>
                    <a:pt x="6145" y="9992"/>
                    <a:pt x="6256" y="9992"/>
                  </a:cubicBezTo>
                  <a:cubicBezTo>
                    <a:pt x="6550" y="10112"/>
                    <a:pt x="6881" y="10291"/>
                    <a:pt x="7175" y="10471"/>
                  </a:cubicBezTo>
                  <a:cubicBezTo>
                    <a:pt x="7286" y="10471"/>
                    <a:pt x="7396" y="10650"/>
                    <a:pt x="7470" y="10650"/>
                  </a:cubicBezTo>
                  <a:cubicBezTo>
                    <a:pt x="8095" y="11009"/>
                    <a:pt x="8721" y="11129"/>
                    <a:pt x="9236" y="11309"/>
                  </a:cubicBezTo>
                  <a:cubicBezTo>
                    <a:pt x="9347" y="11309"/>
                    <a:pt x="9347" y="11488"/>
                    <a:pt x="9457" y="11488"/>
                  </a:cubicBezTo>
                  <a:cubicBezTo>
                    <a:pt x="9862" y="11668"/>
                    <a:pt x="10303" y="11668"/>
                    <a:pt x="10818" y="11847"/>
                  </a:cubicBezTo>
                  <a:lnTo>
                    <a:pt x="11113" y="11847"/>
                  </a:lnTo>
                  <a:cubicBezTo>
                    <a:pt x="11444" y="11847"/>
                    <a:pt x="11628" y="12027"/>
                    <a:pt x="11959" y="12027"/>
                  </a:cubicBezTo>
                  <a:lnTo>
                    <a:pt x="14461" y="12027"/>
                  </a:lnTo>
                  <a:cubicBezTo>
                    <a:pt x="14535" y="12027"/>
                    <a:pt x="14756" y="12027"/>
                    <a:pt x="14866" y="11847"/>
                  </a:cubicBezTo>
                  <a:cubicBezTo>
                    <a:pt x="15087" y="11847"/>
                    <a:pt x="15160" y="11668"/>
                    <a:pt x="15381" y="11668"/>
                  </a:cubicBezTo>
                  <a:cubicBezTo>
                    <a:pt x="15602" y="11668"/>
                    <a:pt x="15676" y="11488"/>
                    <a:pt x="15786" y="11488"/>
                  </a:cubicBezTo>
                  <a:cubicBezTo>
                    <a:pt x="15896" y="11488"/>
                    <a:pt x="16117" y="11309"/>
                    <a:pt x="16228" y="11309"/>
                  </a:cubicBezTo>
                  <a:cubicBezTo>
                    <a:pt x="16412" y="11129"/>
                    <a:pt x="16522" y="11129"/>
                    <a:pt x="16743" y="11129"/>
                  </a:cubicBezTo>
                  <a:cubicBezTo>
                    <a:pt x="16816" y="11129"/>
                    <a:pt x="16927" y="11009"/>
                    <a:pt x="17037" y="11009"/>
                  </a:cubicBezTo>
                  <a:cubicBezTo>
                    <a:pt x="17442" y="10830"/>
                    <a:pt x="17773" y="10650"/>
                    <a:pt x="18067" y="10291"/>
                  </a:cubicBezTo>
                  <a:cubicBezTo>
                    <a:pt x="18178" y="10112"/>
                    <a:pt x="18399" y="10112"/>
                    <a:pt x="18509" y="9992"/>
                  </a:cubicBezTo>
                  <a:cubicBezTo>
                    <a:pt x="18583" y="9992"/>
                    <a:pt x="18583" y="9813"/>
                    <a:pt x="18693" y="9813"/>
                  </a:cubicBezTo>
                  <a:cubicBezTo>
                    <a:pt x="18914" y="9633"/>
                    <a:pt x="19135" y="9274"/>
                    <a:pt x="19319" y="9155"/>
                  </a:cubicBezTo>
                  <a:cubicBezTo>
                    <a:pt x="19650" y="8796"/>
                    <a:pt x="19834" y="8437"/>
                    <a:pt x="20055" y="8137"/>
                  </a:cubicBezTo>
                  <a:lnTo>
                    <a:pt x="20165" y="7958"/>
                  </a:lnTo>
                  <a:cubicBezTo>
                    <a:pt x="20349" y="7599"/>
                    <a:pt x="20459" y="7300"/>
                    <a:pt x="20680" y="6941"/>
                  </a:cubicBezTo>
                  <a:cubicBezTo>
                    <a:pt x="20680" y="6941"/>
                    <a:pt x="20680" y="6761"/>
                    <a:pt x="20790" y="6761"/>
                  </a:cubicBezTo>
                  <a:cubicBezTo>
                    <a:pt x="20901" y="6402"/>
                    <a:pt x="20974" y="6103"/>
                    <a:pt x="21085" y="5744"/>
                  </a:cubicBezTo>
                  <a:lnTo>
                    <a:pt x="21085" y="5565"/>
                  </a:lnTo>
                  <a:cubicBezTo>
                    <a:pt x="21490" y="4727"/>
                    <a:pt x="21490" y="4248"/>
                    <a:pt x="21600" y="3889"/>
                  </a:cubicBez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4" name="Google Shape;134;p12"/>
            <p:cNvSpPr/>
            <p:nvPr/>
          </p:nvSpPr>
          <p:spPr>
            <a:xfrm>
              <a:off x="1346243" y="606526"/>
              <a:ext cx="255690" cy="202392"/>
            </a:xfrm>
            <a:custGeom>
              <a:rect b="b" l="l" r="r" t="t"/>
              <a:pathLst>
                <a:path extrusionOk="0" h="21600" w="21600">
                  <a:moveTo>
                    <a:pt x="21600" y="13457"/>
                  </a:moveTo>
                  <a:lnTo>
                    <a:pt x="21600" y="21600"/>
                  </a:lnTo>
                  <a:lnTo>
                    <a:pt x="0" y="8143"/>
                  </a:lnTo>
                  <a:lnTo>
                    <a:pt x="0" y="0"/>
                  </a:lnTo>
                  <a:lnTo>
                    <a:pt x="21600" y="13457"/>
                  </a:lnTo>
                </a:path>
              </a:pathLst>
            </a:custGeom>
            <a:solidFill>
              <a:srgbClr val="4A7987"/>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5" name="Google Shape;135;p12"/>
            <p:cNvSpPr/>
            <p:nvPr/>
          </p:nvSpPr>
          <p:spPr>
            <a:xfrm>
              <a:off x="1602376" y="573740"/>
              <a:ext cx="218808" cy="235170"/>
            </a:xfrm>
            <a:custGeom>
              <a:rect b="b" l="l" r="r" t="t"/>
              <a:pathLst>
                <a:path extrusionOk="0" h="21600" w="21600">
                  <a:moveTo>
                    <a:pt x="21600" y="0"/>
                  </a:moveTo>
                  <a:lnTo>
                    <a:pt x="21600" y="6972"/>
                  </a:lnTo>
                  <a:lnTo>
                    <a:pt x="0" y="21600"/>
                  </a:lnTo>
                  <a:lnTo>
                    <a:pt x="0" y="14585"/>
                  </a:lnTo>
                  <a:lnTo>
                    <a:pt x="21600" y="0"/>
                  </a:lnTo>
                </a:path>
              </a:pathLst>
            </a:custGeom>
            <a:solidFill>
              <a:srgbClr val="709FB5"/>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6" name="Google Shape;136;p12"/>
            <p:cNvSpPr/>
            <p:nvPr/>
          </p:nvSpPr>
          <p:spPr>
            <a:xfrm>
              <a:off x="952820" y="0"/>
              <a:ext cx="1220778" cy="733104"/>
            </a:xfrm>
            <a:custGeom>
              <a:rect b="b" l="l" r="r" t="t"/>
              <a:pathLst>
                <a:path extrusionOk="0" h="21600" w="21600">
                  <a:moveTo>
                    <a:pt x="21600" y="9355"/>
                  </a:moveTo>
                  <a:lnTo>
                    <a:pt x="17730" y="14026"/>
                  </a:lnTo>
                  <a:lnTo>
                    <a:pt x="17057" y="13478"/>
                  </a:lnTo>
                  <a:cubicBezTo>
                    <a:pt x="17262" y="12752"/>
                    <a:pt x="17196" y="12094"/>
                    <a:pt x="16777" y="11738"/>
                  </a:cubicBezTo>
                  <a:cubicBezTo>
                    <a:pt x="16054" y="11163"/>
                    <a:pt x="14625" y="11738"/>
                    <a:pt x="13556" y="13026"/>
                  </a:cubicBezTo>
                  <a:cubicBezTo>
                    <a:pt x="12488" y="14341"/>
                    <a:pt x="12209" y="15847"/>
                    <a:pt x="12932" y="16423"/>
                  </a:cubicBezTo>
                  <a:cubicBezTo>
                    <a:pt x="13343" y="16765"/>
                    <a:pt x="14017" y="16697"/>
                    <a:pt x="14690" y="16340"/>
                  </a:cubicBezTo>
                  <a:lnTo>
                    <a:pt x="15364" y="16888"/>
                  </a:lnTo>
                  <a:lnTo>
                    <a:pt x="11494" y="21600"/>
                  </a:lnTo>
                  <a:lnTo>
                    <a:pt x="6943" y="17888"/>
                  </a:lnTo>
                  <a:lnTo>
                    <a:pt x="6285" y="18696"/>
                  </a:lnTo>
                  <a:cubicBezTo>
                    <a:pt x="6515" y="19354"/>
                    <a:pt x="6441" y="20052"/>
                    <a:pt x="6031" y="20559"/>
                  </a:cubicBezTo>
                  <a:cubicBezTo>
                    <a:pt x="5308" y="21408"/>
                    <a:pt x="3862" y="21408"/>
                    <a:pt x="2777" y="20518"/>
                  </a:cubicBezTo>
                  <a:cubicBezTo>
                    <a:pt x="1684" y="19628"/>
                    <a:pt x="1389" y="18244"/>
                    <a:pt x="2112" y="17354"/>
                  </a:cubicBezTo>
                  <a:cubicBezTo>
                    <a:pt x="2522" y="16847"/>
                    <a:pt x="3171" y="16655"/>
                    <a:pt x="3870" y="16738"/>
                  </a:cubicBezTo>
                  <a:lnTo>
                    <a:pt x="4543" y="15916"/>
                  </a:lnTo>
                  <a:lnTo>
                    <a:pt x="0" y="12204"/>
                  </a:lnTo>
                  <a:lnTo>
                    <a:pt x="3870" y="7533"/>
                  </a:lnTo>
                  <a:lnTo>
                    <a:pt x="4543" y="8067"/>
                  </a:lnTo>
                  <a:cubicBezTo>
                    <a:pt x="4330" y="8807"/>
                    <a:pt x="4404" y="9465"/>
                    <a:pt x="4823" y="9807"/>
                  </a:cubicBezTo>
                  <a:cubicBezTo>
                    <a:pt x="5538" y="10396"/>
                    <a:pt x="6967" y="9848"/>
                    <a:pt x="8035" y="8533"/>
                  </a:cubicBezTo>
                  <a:cubicBezTo>
                    <a:pt x="9103" y="7218"/>
                    <a:pt x="9383" y="5712"/>
                    <a:pt x="8660" y="5136"/>
                  </a:cubicBezTo>
                  <a:cubicBezTo>
                    <a:pt x="8241" y="4794"/>
                    <a:pt x="7575" y="4862"/>
                    <a:pt x="6901" y="5219"/>
                  </a:cubicBezTo>
                  <a:lnTo>
                    <a:pt x="6236" y="4671"/>
                  </a:lnTo>
                  <a:lnTo>
                    <a:pt x="10098" y="0"/>
                  </a:lnTo>
                  <a:lnTo>
                    <a:pt x="14641" y="3698"/>
                  </a:lnTo>
                  <a:lnTo>
                    <a:pt x="15315" y="2890"/>
                  </a:lnTo>
                  <a:cubicBezTo>
                    <a:pt x="15085" y="2233"/>
                    <a:pt x="15150" y="1534"/>
                    <a:pt x="15569" y="1041"/>
                  </a:cubicBezTo>
                  <a:cubicBezTo>
                    <a:pt x="16292" y="192"/>
                    <a:pt x="17730" y="192"/>
                    <a:pt x="18815" y="1082"/>
                  </a:cubicBezTo>
                  <a:cubicBezTo>
                    <a:pt x="19907" y="1972"/>
                    <a:pt x="20211" y="3356"/>
                    <a:pt x="19488" y="4246"/>
                  </a:cubicBezTo>
                  <a:cubicBezTo>
                    <a:pt x="19069" y="4753"/>
                    <a:pt x="18420" y="4945"/>
                    <a:pt x="17730" y="4862"/>
                  </a:cubicBezTo>
                  <a:lnTo>
                    <a:pt x="17057" y="5671"/>
                  </a:lnTo>
                  <a:lnTo>
                    <a:pt x="21600" y="9355"/>
                  </a:lnTo>
                </a:path>
              </a:pathLst>
            </a:custGeom>
            <a:solidFill>
              <a:srgbClr val="EAFFE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7" name="Google Shape;137;p12"/>
            <p:cNvSpPr/>
            <p:nvPr/>
          </p:nvSpPr>
          <p:spPr>
            <a:xfrm>
              <a:off x="1791232" y="778303"/>
              <a:ext cx="346828" cy="200880"/>
            </a:xfrm>
            <a:custGeom>
              <a:rect b="b" l="l" r="r" t="t"/>
              <a:pathLst>
                <a:path extrusionOk="0" h="19646" w="19681">
                  <a:moveTo>
                    <a:pt x="2849" y="16759"/>
                  </a:moveTo>
                  <a:cubicBezTo>
                    <a:pt x="-949" y="12885"/>
                    <a:pt x="-949" y="6688"/>
                    <a:pt x="2849" y="2905"/>
                  </a:cubicBezTo>
                  <a:cubicBezTo>
                    <a:pt x="6726" y="-968"/>
                    <a:pt x="12897" y="-968"/>
                    <a:pt x="16774" y="2905"/>
                  </a:cubicBezTo>
                  <a:cubicBezTo>
                    <a:pt x="20651" y="6733"/>
                    <a:pt x="20651" y="12931"/>
                    <a:pt x="16774" y="16759"/>
                  </a:cubicBezTo>
                  <a:cubicBezTo>
                    <a:pt x="12897" y="20632"/>
                    <a:pt x="6726" y="20586"/>
                    <a:pt x="2849" y="16759"/>
                  </a:cubicBezTo>
                </a:path>
              </a:pathLst>
            </a:custGeom>
            <a:solidFill>
              <a:srgbClr val="689B8D">
                <a:alpha val="9410"/>
              </a:srgbClr>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8" name="Google Shape;138;p12"/>
            <p:cNvSpPr/>
            <p:nvPr/>
          </p:nvSpPr>
          <p:spPr>
            <a:xfrm>
              <a:off x="1844191" y="820483"/>
              <a:ext cx="99509" cy="44613"/>
            </a:xfrm>
            <a:custGeom>
              <a:rect b="b" l="l" r="r" t="t"/>
              <a:pathLst>
                <a:path extrusionOk="0" h="17564" w="19882">
                  <a:moveTo>
                    <a:pt x="6902" y="1562"/>
                  </a:moveTo>
                  <a:cubicBezTo>
                    <a:pt x="9520" y="2661"/>
                    <a:pt x="14850" y="-3563"/>
                    <a:pt x="19058" y="3210"/>
                  </a:cubicBezTo>
                  <a:cubicBezTo>
                    <a:pt x="20367" y="6139"/>
                    <a:pt x="20367" y="16939"/>
                    <a:pt x="17188" y="17488"/>
                  </a:cubicBezTo>
                  <a:cubicBezTo>
                    <a:pt x="14009" y="18037"/>
                    <a:pt x="13728" y="15474"/>
                    <a:pt x="11390" y="13827"/>
                  </a:cubicBezTo>
                  <a:cubicBezTo>
                    <a:pt x="9053" y="12912"/>
                    <a:pt x="1853" y="11813"/>
                    <a:pt x="263" y="8701"/>
                  </a:cubicBezTo>
                  <a:cubicBezTo>
                    <a:pt x="-1233" y="5590"/>
                    <a:pt x="4003" y="647"/>
                    <a:pt x="6902" y="1562"/>
                  </a:cubicBezTo>
                </a:path>
              </a:pathLst>
            </a:custGeom>
            <a:solidFill>
              <a:srgbClr val="47716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39" name="Google Shape;139;p12"/>
            <p:cNvSpPr/>
            <p:nvPr/>
          </p:nvSpPr>
          <p:spPr>
            <a:xfrm>
              <a:off x="1836955" y="647507"/>
              <a:ext cx="136126" cy="188603"/>
            </a:xfrm>
            <a:custGeom>
              <a:rect b="b" l="l" r="r" t="t"/>
              <a:pathLst>
                <a:path extrusionOk="0" h="20545" w="19193">
                  <a:moveTo>
                    <a:pt x="16801" y="7368"/>
                  </a:moveTo>
                  <a:cubicBezTo>
                    <a:pt x="12718" y="7267"/>
                    <a:pt x="9557" y="7671"/>
                    <a:pt x="10282" y="9538"/>
                  </a:cubicBezTo>
                  <a:cubicBezTo>
                    <a:pt x="11006" y="11355"/>
                    <a:pt x="14167" y="19935"/>
                    <a:pt x="14167" y="19935"/>
                  </a:cubicBezTo>
                  <a:cubicBezTo>
                    <a:pt x="11928" y="21600"/>
                    <a:pt x="7121" y="19329"/>
                    <a:pt x="7121" y="19329"/>
                  </a:cubicBezTo>
                  <a:cubicBezTo>
                    <a:pt x="7121" y="19329"/>
                    <a:pt x="2313" y="10800"/>
                    <a:pt x="799" y="8226"/>
                  </a:cubicBezTo>
                  <a:cubicBezTo>
                    <a:pt x="-716" y="5703"/>
                    <a:pt x="74" y="3684"/>
                    <a:pt x="1918" y="2826"/>
                  </a:cubicBezTo>
                  <a:cubicBezTo>
                    <a:pt x="3762" y="1968"/>
                    <a:pt x="14167" y="0"/>
                    <a:pt x="14167" y="0"/>
                  </a:cubicBezTo>
                  <a:cubicBezTo>
                    <a:pt x="19567" y="0"/>
                    <a:pt x="20884" y="7520"/>
                    <a:pt x="16801" y="7368"/>
                  </a:cubicBezTo>
                </a:path>
              </a:pathLst>
            </a:custGeom>
            <a:solidFill>
              <a:srgbClr val="477378"/>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0" name="Google Shape;140;p12"/>
            <p:cNvSpPr/>
            <p:nvPr/>
          </p:nvSpPr>
          <p:spPr>
            <a:xfrm>
              <a:off x="2020518" y="870856"/>
              <a:ext cx="78982" cy="95003"/>
            </a:xfrm>
            <a:custGeom>
              <a:rect b="b" l="l" r="r" t="t"/>
              <a:pathLst>
                <a:path extrusionOk="0" h="20530" w="18595">
                  <a:moveTo>
                    <a:pt x="4004" y="6229"/>
                  </a:moveTo>
                  <a:cubicBezTo>
                    <a:pt x="5868" y="2813"/>
                    <a:pt x="13653" y="0"/>
                    <a:pt x="13653" y="0"/>
                  </a:cubicBezTo>
                  <a:cubicBezTo>
                    <a:pt x="13653" y="0"/>
                    <a:pt x="20122" y="2813"/>
                    <a:pt x="18258" y="6028"/>
                  </a:cubicBezTo>
                  <a:cubicBezTo>
                    <a:pt x="16394" y="9343"/>
                    <a:pt x="14311" y="8841"/>
                    <a:pt x="13653" y="11654"/>
                  </a:cubicBezTo>
                  <a:cubicBezTo>
                    <a:pt x="12995" y="14467"/>
                    <a:pt x="9048" y="21600"/>
                    <a:pt x="3785" y="20394"/>
                  </a:cubicBezTo>
                  <a:cubicBezTo>
                    <a:pt x="-1478" y="19289"/>
                    <a:pt x="-601" y="15572"/>
                    <a:pt x="2469" y="15371"/>
                  </a:cubicBezTo>
                  <a:cubicBezTo>
                    <a:pt x="5649" y="14768"/>
                    <a:pt x="2250" y="9946"/>
                    <a:pt x="4004" y="6229"/>
                  </a:cubicBezTo>
                </a:path>
              </a:pathLst>
            </a:custGeom>
            <a:solidFill>
              <a:srgbClr val="47716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1" name="Google Shape;141;p12"/>
            <p:cNvSpPr/>
            <p:nvPr/>
          </p:nvSpPr>
          <p:spPr>
            <a:xfrm>
              <a:off x="1887198" y="452025"/>
              <a:ext cx="48708" cy="43375"/>
            </a:xfrm>
            <a:custGeom>
              <a:rect b="b" l="l" r="r" t="t"/>
              <a:pathLst>
                <a:path extrusionOk="0" h="21005" w="21600">
                  <a:moveTo>
                    <a:pt x="7873" y="80"/>
                  </a:moveTo>
                  <a:cubicBezTo>
                    <a:pt x="8479" y="-595"/>
                    <a:pt x="19379" y="3230"/>
                    <a:pt x="19379" y="3230"/>
                  </a:cubicBezTo>
                  <a:lnTo>
                    <a:pt x="21600" y="16505"/>
                  </a:lnTo>
                  <a:lnTo>
                    <a:pt x="3432" y="21005"/>
                  </a:lnTo>
                  <a:lnTo>
                    <a:pt x="0" y="7730"/>
                  </a:lnTo>
                  <a:cubicBezTo>
                    <a:pt x="606" y="7055"/>
                    <a:pt x="7873" y="80"/>
                    <a:pt x="7873" y="80"/>
                  </a:cubicBezTo>
                </a:path>
              </a:pathLst>
            </a:custGeom>
            <a:solidFill>
              <a:srgbClr val="FFE981"/>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2" name="Google Shape;142;p12"/>
            <p:cNvSpPr/>
            <p:nvPr/>
          </p:nvSpPr>
          <p:spPr>
            <a:xfrm>
              <a:off x="1872855" y="374965"/>
              <a:ext cx="82973" cy="102025"/>
            </a:xfrm>
            <a:custGeom>
              <a:rect b="b" l="l" r="r" t="t"/>
              <a:pathLst>
                <a:path extrusionOk="0" h="21178" w="21454">
                  <a:moveTo>
                    <a:pt x="4126" y="7128"/>
                  </a:moveTo>
                  <a:cubicBezTo>
                    <a:pt x="4490" y="6555"/>
                    <a:pt x="3762" y="6268"/>
                    <a:pt x="2427" y="6555"/>
                  </a:cubicBezTo>
                  <a:cubicBezTo>
                    <a:pt x="1335" y="6268"/>
                    <a:pt x="728" y="5790"/>
                    <a:pt x="0" y="4643"/>
                  </a:cubicBezTo>
                  <a:cubicBezTo>
                    <a:pt x="971" y="3114"/>
                    <a:pt x="2063" y="1967"/>
                    <a:pt x="3034" y="1490"/>
                  </a:cubicBezTo>
                  <a:cubicBezTo>
                    <a:pt x="6189" y="151"/>
                    <a:pt x="9222" y="-422"/>
                    <a:pt x="12620" y="343"/>
                  </a:cubicBezTo>
                  <a:cubicBezTo>
                    <a:pt x="16139" y="916"/>
                    <a:pt x="18445" y="2254"/>
                    <a:pt x="19901" y="4452"/>
                  </a:cubicBezTo>
                  <a:cubicBezTo>
                    <a:pt x="20144" y="4930"/>
                    <a:pt x="20144" y="5504"/>
                    <a:pt x="20508" y="6077"/>
                  </a:cubicBezTo>
                  <a:cubicBezTo>
                    <a:pt x="21600" y="7702"/>
                    <a:pt x="21600" y="9518"/>
                    <a:pt x="21236" y="11429"/>
                  </a:cubicBezTo>
                  <a:cubicBezTo>
                    <a:pt x="20872" y="13819"/>
                    <a:pt x="20265" y="15443"/>
                    <a:pt x="19537" y="16590"/>
                  </a:cubicBezTo>
                  <a:cubicBezTo>
                    <a:pt x="18930" y="17642"/>
                    <a:pt x="18445" y="18215"/>
                    <a:pt x="18081" y="18406"/>
                  </a:cubicBezTo>
                  <a:cubicBezTo>
                    <a:pt x="17474" y="19266"/>
                    <a:pt x="17110" y="19840"/>
                    <a:pt x="16746" y="20031"/>
                  </a:cubicBezTo>
                  <a:cubicBezTo>
                    <a:pt x="16382" y="20031"/>
                    <a:pt x="15411" y="20318"/>
                    <a:pt x="14076" y="20605"/>
                  </a:cubicBezTo>
                  <a:cubicBezTo>
                    <a:pt x="12620" y="20891"/>
                    <a:pt x="11649" y="21178"/>
                    <a:pt x="10921" y="21178"/>
                  </a:cubicBezTo>
                  <a:cubicBezTo>
                    <a:pt x="10921" y="21178"/>
                    <a:pt x="10557" y="20891"/>
                    <a:pt x="9222" y="20891"/>
                  </a:cubicBezTo>
                  <a:cubicBezTo>
                    <a:pt x="7888" y="20891"/>
                    <a:pt x="6796" y="20031"/>
                    <a:pt x="6553" y="18406"/>
                  </a:cubicBezTo>
                  <a:lnTo>
                    <a:pt x="5461" y="16017"/>
                  </a:lnTo>
                  <a:cubicBezTo>
                    <a:pt x="5825" y="15443"/>
                    <a:pt x="6310" y="14583"/>
                    <a:pt x="6553" y="13819"/>
                  </a:cubicBezTo>
                  <a:cubicBezTo>
                    <a:pt x="6917" y="12959"/>
                    <a:pt x="6796" y="12481"/>
                    <a:pt x="6796" y="12003"/>
                  </a:cubicBezTo>
                  <a:cubicBezTo>
                    <a:pt x="6796" y="11429"/>
                    <a:pt x="6553" y="10856"/>
                    <a:pt x="5461" y="10378"/>
                  </a:cubicBezTo>
                  <a:cubicBezTo>
                    <a:pt x="4733" y="9805"/>
                    <a:pt x="4126" y="10091"/>
                    <a:pt x="3398" y="11143"/>
                  </a:cubicBezTo>
                  <a:cubicBezTo>
                    <a:pt x="3398" y="12290"/>
                    <a:pt x="3034" y="13054"/>
                    <a:pt x="3034" y="13628"/>
                  </a:cubicBezTo>
                  <a:lnTo>
                    <a:pt x="1699" y="13628"/>
                  </a:lnTo>
                  <a:cubicBezTo>
                    <a:pt x="1699" y="11716"/>
                    <a:pt x="1335" y="10665"/>
                    <a:pt x="1335" y="10091"/>
                  </a:cubicBezTo>
                  <a:cubicBezTo>
                    <a:pt x="3034" y="8466"/>
                    <a:pt x="3762" y="7702"/>
                    <a:pt x="4126" y="7128"/>
                  </a:cubicBezTo>
                </a:path>
              </a:pathLst>
            </a:custGeom>
            <a:solidFill>
              <a:srgbClr val="47350B"/>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3" name="Google Shape;143;p12"/>
            <p:cNvSpPr/>
            <p:nvPr/>
          </p:nvSpPr>
          <p:spPr>
            <a:xfrm>
              <a:off x="1869340" y="397520"/>
              <a:ext cx="29711" cy="85590"/>
            </a:xfrm>
            <a:custGeom>
              <a:rect b="b" l="l" r="r" t="t"/>
              <a:pathLst>
                <a:path extrusionOk="0" h="21600" w="21184">
                  <a:moveTo>
                    <a:pt x="3130" y="15580"/>
                  </a:moveTo>
                  <a:cubicBezTo>
                    <a:pt x="229" y="13928"/>
                    <a:pt x="229" y="12275"/>
                    <a:pt x="229" y="9679"/>
                  </a:cubicBezTo>
                  <a:cubicBezTo>
                    <a:pt x="1196" y="7318"/>
                    <a:pt x="1196" y="5902"/>
                    <a:pt x="229" y="5311"/>
                  </a:cubicBezTo>
                  <a:cubicBezTo>
                    <a:pt x="-416" y="4013"/>
                    <a:pt x="229" y="2007"/>
                    <a:pt x="3130" y="0"/>
                  </a:cubicBezTo>
                  <a:cubicBezTo>
                    <a:pt x="4097" y="1298"/>
                    <a:pt x="6677" y="2243"/>
                    <a:pt x="9578" y="2243"/>
                  </a:cubicBezTo>
                  <a:cubicBezTo>
                    <a:pt x="13124" y="2243"/>
                    <a:pt x="14091" y="2597"/>
                    <a:pt x="14091" y="3305"/>
                  </a:cubicBezTo>
                  <a:cubicBezTo>
                    <a:pt x="13124" y="4013"/>
                    <a:pt x="11190" y="5311"/>
                    <a:pt x="6677" y="6964"/>
                  </a:cubicBezTo>
                  <a:cubicBezTo>
                    <a:pt x="6677" y="7672"/>
                    <a:pt x="6677" y="8970"/>
                    <a:pt x="7644" y="11331"/>
                  </a:cubicBezTo>
                  <a:lnTo>
                    <a:pt x="11190" y="11331"/>
                  </a:lnTo>
                  <a:cubicBezTo>
                    <a:pt x="11190" y="10623"/>
                    <a:pt x="12157" y="9679"/>
                    <a:pt x="12157" y="8262"/>
                  </a:cubicBezTo>
                  <a:cubicBezTo>
                    <a:pt x="13124" y="6964"/>
                    <a:pt x="15703" y="6610"/>
                    <a:pt x="17638" y="7318"/>
                  </a:cubicBezTo>
                  <a:cubicBezTo>
                    <a:pt x="19572" y="7908"/>
                    <a:pt x="21184" y="8616"/>
                    <a:pt x="21184" y="9325"/>
                  </a:cubicBezTo>
                  <a:cubicBezTo>
                    <a:pt x="21184" y="9679"/>
                    <a:pt x="21184" y="10623"/>
                    <a:pt x="20539" y="11567"/>
                  </a:cubicBezTo>
                  <a:cubicBezTo>
                    <a:pt x="20539" y="12630"/>
                    <a:pt x="19572" y="13574"/>
                    <a:pt x="17638" y="14282"/>
                  </a:cubicBezTo>
                  <a:lnTo>
                    <a:pt x="20539" y="17233"/>
                  </a:lnTo>
                  <a:cubicBezTo>
                    <a:pt x="19572" y="17587"/>
                    <a:pt x="18605" y="18295"/>
                    <a:pt x="17638" y="19593"/>
                  </a:cubicBezTo>
                  <a:cubicBezTo>
                    <a:pt x="17638" y="19948"/>
                    <a:pt x="16671" y="20302"/>
                    <a:pt x="15703" y="20892"/>
                  </a:cubicBezTo>
                  <a:lnTo>
                    <a:pt x="15059" y="21600"/>
                  </a:lnTo>
                  <a:lnTo>
                    <a:pt x="13124" y="21600"/>
                  </a:lnTo>
                  <a:cubicBezTo>
                    <a:pt x="11190" y="21600"/>
                    <a:pt x="9578" y="21600"/>
                    <a:pt x="7644" y="20892"/>
                  </a:cubicBezTo>
                  <a:cubicBezTo>
                    <a:pt x="5709" y="20302"/>
                    <a:pt x="4097" y="18649"/>
                    <a:pt x="3130" y="15580"/>
                  </a:cubicBez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4" name="Google Shape;144;p12"/>
            <p:cNvSpPr/>
            <p:nvPr/>
          </p:nvSpPr>
          <p:spPr>
            <a:xfrm>
              <a:off x="1934327" y="651605"/>
              <a:ext cx="147096" cy="249534"/>
            </a:xfrm>
            <a:custGeom>
              <a:rect b="b" l="l" r="r" t="t"/>
              <a:pathLst>
                <a:path extrusionOk="0" h="21600" w="21600">
                  <a:moveTo>
                    <a:pt x="0" y="0"/>
                  </a:moveTo>
                  <a:lnTo>
                    <a:pt x="12919" y="1252"/>
                  </a:lnTo>
                  <a:cubicBezTo>
                    <a:pt x="12919" y="1252"/>
                    <a:pt x="12714" y="9326"/>
                    <a:pt x="12919" y="11830"/>
                  </a:cubicBezTo>
                  <a:lnTo>
                    <a:pt x="21600" y="19460"/>
                  </a:lnTo>
                  <a:cubicBezTo>
                    <a:pt x="21600" y="19460"/>
                    <a:pt x="18114" y="21600"/>
                    <a:pt x="15380" y="21600"/>
                  </a:cubicBezTo>
                  <a:cubicBezTo>
                    <a:pt x="15380" y="21600"/>
                    <a:pt x="7109" y="16351"/>
                    <a:pt x="5947" y="14131"/>
                  </a:cubicBezTo>
                  <a:cubicBezTo>
                    <a:pt x="4580" y="11951"/>
                    <a:pt x="0" y="0"/>
                    <a:pt x="0" y="0"/>
                  </a:cubicBezTo>
                </a:path>
              </a:pathLst>
            </a:custGeom>
            <a:solidFill>
              <a:srgbClr val="52858F"/>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5" name="Google Shape;145;p12"/>
            <p:cNvSpPr/>
            <p:nvPr/>
          </p:nvSpPr>
          <p:spPr>
            <a:xfrm>
              <a:off x="1788767" y="400912"/>
              <a:ext cx="106144" cy="133442"/>
            </a:xfrm>
            <a:custGeom>
              <a:rect b="b" l="l" r="r" t="t"/>
              <a:pathLst>
                <a:path extrusionOk="0" h="21385" w="20432">
                  <a:moveTo>
                    <a:pt x="18921" y="21385"/>
                  </a:moveTo>
                  <a:cubicBezTo>
                    <a:pt x="18921" y="21385"/>
                    <a:pt x="13410" y="18861"/>
                    <a:pt x="10832" y="17228"/>
                  </a:cubicBezTo>
                  <a:cubicBezTo>
                    <a:pt x="8343" y="15521"/>
                    <a:pt x="3632" y="7133"/>
                    <a:pt x="3632" y="7133"/>
                  </a:cubicBezTo>
                  <a:cubicBezTo>
                    <a:pt x="-1168" y="4387"/>
                    <a:pt x="-812" y="230"/>
                    <a:pt x="2388" y="8"/>
                  </a:cubicBezTo>
                  <a:cubicBezTo>
                    <a:pt x="5676" y="-215"/>
                    <a:pt x="6832" y="4610"/>
                    <a:pt x="6832" y="4610"/>
                  </a:cubicBezTo>
                  <a:cubicBezTo>
                    <a:pt x="9410" y="7133"/>
                    <a:pt x="16432" y="14037"/>
                    <a:pt x="16432" y="14037"/>
                  </a:cubicBezTo>
                  <a:lnTo>
                    <a:pt x="20432" y="14705"/>
                  </a:lnTo>
                  <a:lnTo>
                    <a:pt x="18921" y="21385"/>
                  </a:ln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6" name="Google Shape;146;p12"/>
            <p:cNvSpPr/>
            <p:nvPr/>
          </p:nvSpPr>
          <p:spPr>
            <a:xfrm>
              <a:off x="1872737" y="487679"/>
              <a:ext cx="90612" cy="65595"/>
            </a:xfrm>
            <a:custGeom>
              <a:rect b="b" l="l" r="r" t="t"/>
              <a:pathLst>
                <a:path extrusionOk="0" h="16554" w="18809">
                  <a:moveTo>
                    <a:pt x="18643" y="12678"/>
                  </a:moveTo>
                  <a:cubicBezTo>
                    <a:pt x="16415" y="21600"/>
                    <a:pt x="1402" y="12326"/>
                    <a:pt x="1402" y="12326"/>
                  </a:cubicBezTo>
                  <a:cubicBezTo>
                    <a:pt x="1402" y="12326"/>
                    <a:pt x="-826" y="8687"/>
                    <a:pt x="336" y="4696"/>
                  </a:cubicBezTo>
                  <a:cubicBezTo>
                    <a:pt x="1111" y="1057"/>
                    <a:pt x="1692" y="0"/>
                    <a:pt x="1692" y="0"/>
                  </a:cubicBezTo>
                  <a:cubicBezTo>
                    <a:pt x="1692" y="0"/>
                    <a:pt x="20774" y="3639"/>
                    <a:pt x="18643" y="12678"/>
                  </a:cubicBezTo>
                </a:path>
              </a:pathLst>
            </a:custGeom>
            <a:solidFill>
              <a:srgbClr val="47686E"/>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7" name="Google Shape;147;p12"/>
            <p:cNvSpPr/>
            <p:nvPr/>
          </p:nvSpPr>
          <p:spPr>
            <a:xfrm>
              <a:off x="1874904" y="482162"/>
              <a:ext cx="151146" cy="193283"/>
            </a:xfrm>
            <a:custGeom>
              <a:rect b="b" l="l" r="r" t="t"/>
              <a:pathLst>
                <a:path extrusionOk="0" h="17909" w="21600">
                  <a:moveTo>
                    <a:pt x="15600" y="2804"/>
                  </a:moveTo>
                  <a:cubicBezTo>
                    <a:pt x="18800" y="5741"/>
                    <a:pt x="21600" y="17189"/>
                    <a:pt x="21600" y="17189"/>
                  </a:cubicBezTo>
                  <a:cubicBezTo>
                    <a:pt x="14467" y="19263"/>
                    <a:pt x="3933" y="16196"/>
                    <a:pt x="3933" y="16196"/>
                  </a:cubicBezTo>
                  <a:lnTo>
                    <a:pt x="0" y="3279"/>
                  </a:lnTo>
                  <a:cubicBezTo>
                    <a:pt x="3733" y="-2337"/>
                    <a:pt x="13133" y="471"/>
                    <a:pt x="15600" y="2804"/>
                  </a:cubicBezTo>
                </a:path>
              </a:pathLst>
            </a:custGeom>
            <a:solidFill>
              <a:srgbClr val="477A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8" name="Google Shape;148;p12"/>
            <p:cNvSpPr/>
            <p:nvPr/>
          </p:nvSpPr>
          <p:spPr>
            <a:xfrm>
              <a:off x="1711533" y="468366"/>
              <a:ext cx="154710" cy="92629"/>
            </a:xfrm>
            <a:custGeom>
              <a:rect b="b" l="l" r="r" t="t"/>
              <a:pathLst>
                <a:path extrusionOk="0" h="20017" w="20444">
                  <a:moveTo>
                    <a:pt x="20444" y="20017"/>
                  </a:moveTo>
                  <a:cubicBezTo>
                    <a:pt x="20444" y="20017"/>
                    <a:pt x="15794" y="19815"/>
                    <a:pt x="13346" y="18907"/>
                  </a:cubicBezTo>
                  <a:cubicBezTo>
                    <a:pt x="11082" y="17796"/>
                    <a:pt x="4535" y="9217"/>
                    <a:pt x="4535" y="9217"/>
                  </a:cubicBezTo>
                  <a:cubicBezTo>
                    <a:pt x="374" y="8107"/>
                    <a:pt x="-1156" y="2353"/>
                    <a:pt x="924" y="436"/>
                  </a:cubicBezTo>
                  <a:cubicBezTo>
                    <a:pt x="3005" y="-1583"/>
                    <a:pt x="5758" y="4069"/>
                    <a:pt x="5758" y="4069"/>
                  </a:cubicBezTo>
                  <a:cubicBezTo>
                    <a:pt x="8328" y="6088"/>
                    <a:pt x="15794" y="11841"/>
                    <a:pt x="15794" y="11841"/>
                  </a:cubicBezTo>
                  <a:lnTo>
                    <a:pt x="18731" y="10327"/>
                  </a:lnTo>
                  <a:lnTo>
                    <a:pt x="20444" y="20017"/>
                  </a:lnTo>
                </a:path>
              </a:pathLst>
            </a:custGeom>
            <a:solidFill>
              <a:srgbClr val="FFF890"/>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sp>
          <p:nvSpPr>
            <p:cNvPr id="149" name="Google Shape;149;p12"/>
            <p:cNvSpPr/>
            <p:nvPr/>
          </p:nvSpPr>
          <p:spPr>
            <a:xfrm>
              <a:off x="1847496" y="505717"/>
              <a:ext cx="92569" cy="60014"/>
            </a:xfrm>
            <a:custGeom>
              <a:rect b="b" l="l" r="r" t="t"/>
              <a:pathLst>
                <a:path extrusionOk="0" h="16752" w="20004">
                  <a:moveTo>
                    <a:pt x="19930" y="6532"/>
                  </a:moveTo>
                  <a:cubicBezTo>
                    <a:pt x="21324" y="17138"/>
                    <a:pt x="2511" y="16750"/>
                    <a:pt x="2511" y="16750"/>
                  </a:cubicBezTo>
                  <a:cubicBezTo>
                    <a:pt x="2511" y="16750"/>
                    <a:pt x="819" y="12999"/>
                    <a:pt x="222" y="8343"/>
                  </a:cubicBezTo>
                  <a:cubicBezTo>
                    <a:pt x="-276" y="3945"/>
                    <a:pt x="222" y="1746"/>
                    <a:pt x="222" y="1746"/>
                  </a:cubicBezTo>
                  <a:cubicBezTo>
                    <a:pt x="222" y="1746"/>
                    <a:pt x="18537" y="-4462"/>
                    <a:pt x="19930" y="6532"/>
                  </a:cubicBezTo>
                </a:path>
              </a:pathLst>
            </a:custGeom>
            <a:solidFill>
              <a:srgbClr val="475F5A"/>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grpSp>
      <p:grpSp>
        <p:nvGrpSpPr>
          <p:cNvPr id="150" name="Google Shape;150;p12"/>
          <p:cNvGrpSpPr/>
          <p:nvPr/>
        </p:nvGrpSpPr>
        <p:grpSpPr>
          <a:xfrm>
            <a:off x="262953" y="1203649"/>
            <a:ext cx="474205" cy="381916"/>
            <a:chOff x="0" y="-1"/>
            <a:chExt cx="676566" cy="560241"/>
          </a:xfrm>
        </p:grpSpPr>
        <p:sp>
          <p:nvSpPr>
            <p:cNvPr id="151" name="Google Shape;151;p12"/>
            <p:cNvSpPr/>
            <p:nvPr/>
          </p:nvSpPr>
          <p:spPr>
            <a:xfrm>
              <a:off x="195887" y="-1"/>
              <a:ext cx="110738" cy="110598"/>
            </a:xfrm>
            <a:custGeom>
              <a:rect b="b" l="l" r="r" t="t"/>
              <a:pathLst>
                <a:path extrusionOk="0" h="21279" w="21306">
                  <a:moveTo>
                    <a:pt x="18268" y="3065"/>
                  </a:moveTo>
                  <a:cubicBezTo>
                    <a:pt x="19618" y="4408"/>
                    <a:pt x="20405" y="6086"/>
                    <a:pt x="20968" y="7877"/>
                  </a:cubicBezTo>
                  <a:cubicBezTo>
                    <a:pt x="21418" y="9780"/>
                    <a:pt x="21418" y="11458"/>
                    <a:pt x="20968" y="13361"/>
                  </a:cubicBezTo>
                  <a:cubicBezTo>
                    <a:pt x="20405" y="15264"/>
                    <a:pt x="19618" y="16718"/>
                    <a:pt x="18268" y="18061"/>
                  </a:cubicBezTo>
                  <a:cubicBezTo>
                    <a:pt x="16805" y="19516"/>
                    <a:pt x="15343" y="20412"/>
                    <a:pt x="13430" y="20859"/>
                  </a:cubicBezTo>
                  <a:cubicBezTo>
                    <a:pt x="11518" y="21419"/>
                    <a:pt x="9830" y="21419"/>
                    <a:pt x="7918" y="20859"/>
                  </a:cubicBezTo>
                  <a:cubicBezTo>
                    <a:pt x="6005" y="20412"/>
                    <a:pt x="4543" y="19516"/>
                    <a:pt x="3193" y="18061"/>
                  </a:cubicBezTo>
                  <a:cubicBezTo>
                    <a:pt x="1730" y="16718"/>
                    <a:pt x="830" y="15264"/>
                    <a:pt x="380" y="13361"/>
                  </a:cubicBezTo>
                  <a:cubicBezTo>
                    <a:pt x="-182" y="11458"/>
                    <a:pt x="-70" y="9668"/>
                    <a:pt x="380" y="7877"/>
                  </a:cubicBezTo>
                  <a:cubicBezTo>
                    <a:pt x="943" y="5974"/>
                    <a:pt x="1730" y="4408"/>
                    <a:pt x="3193" y="3065"/>
                  </a:cubicBezTo>
                  <a:cubicBezTo>
                    <a:pt x="4543" y="1722"/>
                    <a:pt x="6005" y="938"/>
                    <a:pt x="7918" y="379"/>
                  </a:cubicBezTo>
                  <a:cubicBezTo>
                    <a:pt x="9830" y="-69"/>
                    <a:pt x="11518" y="-181"/>
                    <a:pt x="13430" y="379"/>
                  </a:cubicBezTo>
                  <a:cubicBezTo>
                    <a:pt x="15343" y="826"/>
                    <a:pt x="16805" y="1722"/>
                    <a:pt x="18268" y="3065"/>
                  </a:cubicBezTo>
                </a:path>
              </a:pathLst>
            </a:custGeom>
            <a:solidFill>
              <a:srgbClr val="355C7D"/>
            </a:solidFill>
            <a:ln>
              <a:noFill/>
            </a:ln>
          </p:spPr>
          <p:txBody>
            <a:bodyPr anchorCtr="0" anchor="ctr" bIns="33175" lIns="33175" spcFirstLastPara="1" rIns="33175" wrap="square" tIns="33175">
              <a:noAutofit/>
            </a:bodyPr>
            <a:lstStyle/>
            <a:p>
              <a:pPr indent="0" lvl="0" marL="0" marR="0" rtl="0" algn="l">
                <a:lnSpc>
                  <a:spcPct val="93000"/>
                </a:lnSpc>
                <a:spcBef>
                  <a:spcPts val="0"/>
                </a:spcBef>
                <a:spcAft>
                  <a:spcPts val="0"/>
                </a:spcAft>
                <a:buClr>
                  <a:srgbClr val="000000"/>
                </a:buClr>
                <a:buSzPts val="1238"/>
                <a:buFont typeface="Arial"/>
                <a:buNone/>
              </a:pPr>
              <a:r>
                <a:t/>
              </a:r>
              <a:endParaRPr b="0" i="0" sz="1238" u="none" cap="none" strike="noStrike">
                <a:solidFill>
                  <a:srgbClr val="000000"/>
                </a:solidFill>
                <a:latin typeface="Arial"/>
                <a:ea typeface="Arial"/>
                <a:cs typeface="Arial"/>
                <a:sym typeface="Arial"/>
              </a:endParaRPr>
            </a:p>
          </p:txBody>
        </p:sp>
        <p:sp>
          <p:nvSpPr>
            <p:cNvPr id="152" name="Google Shape;152;p12"/>
            <p:cNvSpPr/>
            <p:nvPr/>
          </p:nvSpPr>
          <p:spPr>
            <a:xfrm>
              <a:off x="370310" y="-1"/>
              <a:ext cx="110738" cy="110598"/>
            </a:xfrm>
            <a:custGeom>
              <a:rect b="b" l="l" r="r" t="t"/>
              <a:pathLst>
                <a:path extrusionOk="0" h="21279" w="21306">
                  <a:moveTo>
                    <a:pt x="18268" y="3065"/>
                  </a:moveTo>
                  <a:cubicBezTo>
                    <a:pt x="19618" y="4408"/>
                    <a:pt x="20405" y="6086"/>
                    <a:pt x="20968" y="7877"/>
                  </a:cubicBezTo>
                  <a:cubicBezTo>
                    <a:pt x="21418" y="9780"/>
                    <a:pt x="21418" y="11570"/>
                    <a:pt x="20968" y="13361"/>
                  </a:cubicBezTo>
                  <a:cubicBezTo>
                    <a:pt x="20405" y="15264"/>
                    <a:pt x="19618" y="16718"/>
                    <a:pt x="18268" y="18061"/>
                  </a:cubicBezTo>
                  <a:cubicBezTo>
                    <a:pt x="16805" y="19404"/>
                    <a:pt x="15343" y="20412"/>
                    <a:pt x="13430" y="20859"/>
                  </a:cubicBezTo>
                  <a:cubicBezTo>
                    <a:pt x="11518" y="21419"/>
                    <a:pt x="9830" y="21419"/>
                    <a:pt x="7918" y="20859"/>
                  </a:cubicBezTo>
                  <a:cubicBezTo>
                    <a:pt x="6005" y="20412"/>
                    <a:pt x="4543" y="19404"/>
                    <a:pt x="3193" y="18061"/>
                  </a:cubicBezTo>
                  <a:cubicBezTo>
                    <a:pt x="1730" y="16718"/>
                    <a:pt x="830" y="15264"/>
                    <a:pt x="380" y="13361"/>
                  </a:cubicBezTo>
                  <a:cubicBezTo>
                    <a:pt x="-182" y="11570"/>
                    <a:pt x="-70" y="9668"/>
                    <a:pt x="380" y="7877"/>
                  </a:cubicBezTo>
                  <a:cubicBezTo>
                    <a:pt x="943" y="5974"/>
                    <a:pt x="1730" y="4408"/>
                    <a:pt x="3193" y="3065"/>
                  </a:cubicBezTo>
                  <a:cubicBezTo>
                    <a:pt x="4543" y="1722"/>
                    <a:pt x="6005" y="938"/>
                    <a:pt x="7918" y="379"/>
                  </a:cubicBezTo>
                  <a:cubicBezTo>
                    <a:pt x="9830" y="-69"/>
                    <a:pt x="11518" y="-181"/>
                    <a:pt x="13430" y="379"/>
                  </a:cubicBezTo>
                  <a:cubicBezTo>
                    <a:pt x="15343" y="826"/>
                    <a:pt x="16805" y="1722"/>
                    <a:pt x="18268" y="3065"/>
                  </a:cubicBezTo>
                </a:path>
              </a:pathLst>
            </a:custGeom>
            <a:solidFill>
              <a:srgbClr val="355C7D"/>
            </a:solidFill>
            <a:ln>
              <a:noFill/>
            </a:ln>
          </p:spPr>
          <p:txBody>
            <a:bodyPr anchorCtr="0" anchor="ctr" bIns="33175" lIns="33175" spcFirstLastPara="1" rIns="33175" wrap="square" tIns="33175">
              <a:noAutofit/>
            </a:bodyPr>
            <a:lstStyle/>
            <a:p>
              <a:pPr indent="0" lvl="0" marL="0" marR="0" rtl="0" algn="l">
                <a:lnSpc>
                  <a:spcPct val="93000"/>
                </a:lnSpc>
                <a:spcBef>
                  <a:spcPts val="0"/>
                </a:spcBef>
                <a:spcAft>
                  <a:spcPts val="0"/>
                </a:spcAft>
                <a:buClr>
                  <a:srgbClr val="000000"/>
                </a:buClr>
                <a:buSzPts val="1238"/>
                <a:buFont typeface="Arial"/>
                <a:buNone/>
              </a:pPr>
              <a:r>
                <a:t/>
              </a:r>
              <a:endParaRPr b="0" i="0" sz="1238" u="none" cap="none" strike="noStrike">
                <a:solidFill>
                  <a:srgbClr val="000000"/>
                </a:solidFill>
                <a:latin typeface="Arial"/>
                <a:ea typeface="Arial"/>
                <a:cs typeface="Arial"/>
                <a:sym typeface="Arial"/>
              </a:endParaRPr>
            </a:p>
          </p:txBody>
        </p:sp>
        <p:sp>
          <p:nvSpPr>
            <p:cNvPr id="153" name="Google Shape;153;p12"/>
            <p:cNvSpPr/>
            <p:nvPr/>
          </p:nvSpPr>
          <p:spPr>
            <a:xfrm>
              <a:off x="0" y="79945"/>
              <a:ext cx="676566" cy="480295"/>
            </a:xfrm>
            <a:custGeom>
              <a:rect b="b" l="l" r="r" t="t"/>
              <a:pathLst>
                <a:path extrusionOk="0" h="21425" w="21600">
                  <a:moveTo>
                    <a:pt x="21191" y="5907"/>
                  </a:moveTo>
                  <a:cubicBezTo>
                    <a:pt x="21433" y="6245"/>
                    <a:pt x="21581" y="6739"/>
                    <a:pt x="21600" y="7207"/>
                  </a:cubicBezTo>
                  <a:lnTo>
                    <a:pt x="21600" y="19891"/>
                  </a:lnTo>
                  <a:cubicBezTo>
                    <a:pt x="21600" y="20749"/>
                    <a:pt x="21117" y="21425"/>
                    <a:pt x="20504" y="21425"/>
                  </a:cubicBezTo>
                  <a:cubicBezTo>
                    <a:pt x="19891" y="21425"/>
                    <a:pt x="19408" y="20749"/>
                    <a:pt x="19408" y="19891"/>
                  </a:cubicBezTo>
                  <a:lnTo>
                    <a:pt x="19408" y="9858"/>
                  </a:lnTo>
                  <a:cubicBezTo>
                    <a:pt x="19148" y="9780"/>
                    <a:pt x="18926" y="9624"/>
                    <a:pt x="18721" y="9364"/>
                  </a:cubicBezTo>
                  <a:lnTo>
                    <a:pt x="15452" y="4816"/>
                  </a:lnTo>
                  <a:lnTo>
                    <a:pt x="14784" y="7311"/>
                  </a:lnTo>
                  <a:cubicBezTo>
                    <a:pt x="14710" y="7597"/>
                    <a:pt x="14580" y="7779"/>
                    <a:pt x="14394" y="7909"/>
                  </a:cubicBezTo>
                  <a:lnTo>
                    <a:pt x="11236" y="9988"/>
                  </a:lnTo>
                  <a:cubicBezTo>
                    <a:pt x="11106" y="10092"/>
                    <a:pt x="10939" y="10118"/>
                    <a:pt x="10791" y="10066"/>
                  </a:cubicBezTo>
                  <a:cubicBezTo>
                    <a:pt x="10642" y="10118"/>
                    <a:pt x="10494" y="10092"/>
                    <a:pt x="10326" y="9988"/>
                  </a:cubicBezTo>
                  <a:lnTo>
                    <a:pt x="7169" y="7909"/>
                  </a:lnTo>
                  <a:cubicBezTo>
                    <a:pt x="6983" y="7831"/>
                    <a:pt x="6853" y="7597"/>
                    <a:pt x="6779" y="7311"/>
                  </a:cubicBezTo>
                  <a:lnTo>
                    <a:pt x="6129" y="4816"/>
                  </a:lnTo>
                  <a:lnTo>
                    <a:pt x="2879" y="9364"/>
                  </a:lnTo>
                  <a:cubicBezTo>
                    <a:pt x="2674" y="9624"/>
                    <a:pt x="2414" y="9806"/>
                    <a:pt x="2192" y="9858"/>
                  </a:cubicBezTo>
                  <a:lnTo>
                    <a:pt x="2192" y="19891"/>
                  </a:lnTo>
                  <a:cubicBezTo>
                    <a:pt x="2192" y="20749"/>
                    <a:pt x="1709" y="21425"/>
                    <a:pt x="1096" y="21425"/>
                  </a:cubicBezTo>
                  <a:cubicBezTo>
                    <a:pt x="483" y="21425"/>
                    <a:pt x="0" y="20749"/>
                    <a:pt x="0" y="19891"/>
                  </a:cubicBezTo>
                  <a:lnTo>
                    <a:pt x="0" y="7207"/>
                  </a:lnTo>
                  <a:cubicBezTo>
                    <a:pt x="0" y="6739"/>
                    <a:pt x="111" y="6297"/>
                    <a:pt x="390" y="5907"/>
                  </a:cubicBezTo>
                  <a:lnTo>
                    <a:pt x="4216" y="527"/>
                  </a:lnTo>
                  <a:cubicBezTo>
                    <a:pt x="4755" y="-175"/>
                    <a:pt x="5572" y="-175"/>
                    <a:pt x="6073" y="527"/>
                  </a:cubicBezTo>
                  <a:cubicBezTo>
                    <a:pt x="6185" y="683"/>
                    <a:pt x="6575" y="1229"/>
                    <a:pt x="6686" y="1385"/>
                  </a:cubicBezTo>
                  <a:cubicBezTo>
                    <a:pt x="6816" y="1593"/>
                    <a:pt x="6890" y="1774"/>
                    <a:pt x="6965" y="2008"/>
                  </a:cubicBezTo>
                  <a:lnTo>
                    <a:pt x="8061" y="6167"/>
                  </a:lnTo>
                  <a:lnTo>
                    <a:pt x="10791" y="7909"/>
                  </a:lnTo>
                  <a:lnTo>
                    <a:pt x="13502" y="6193"/>
                  </a:lnTo>
                  <a:lnTo>
                    <a:pt x="14598" y="2034"/>
                  </a:lnTo>
                  <a:cubicBezTo>
                    <a:pt x="14672" y="1800"/>
                    <a:pt x="14765" y="1593"/>
                    <a:pt x="14877" y="1411"/>
                  </a:cubicBezTo>
                  <a:cubicBezTo>
                    <a:pt x="14988" y="1255"/>
                    <a:pt x="15378" y="709"/>
                    <a:pt x="15490" y="553"/>
                  </a:cubicBezTo>
                  <a:cubicBezTo>
                    <a:pt x="15991" y="-149"/>
                    <a:pt x="16827" y="-149"/>
                    <a:pt x="17347" y="553"/>
                  </a:cubicBezTo>
                  <a:lnTo>
                    <a:pt x="21191" y="5907"/>
                  </a:lnTo>
                </a:path>
              </a:pathLst>
            </a:custGeom>
            <a:solidFill>
              <a:srgbClr val="355C7D"/>
            </a:solidFill>
            <a:ln>
              <a:noFill/>
            </a:ln>
          </p:spPr>
          <p:txBody>
            <a:bodyPr anchorCtr="0" anchor="ctr" bIns="33175" lIns="33175" spcFirstLastPara="1" rIns="33175" wrap="square" tIns="33175">
              <a:noAutofit/>
            </a:bodyPr>
            <a:lstStyle/>
            <a:p>
              <a:pPr indent="0" lvl="0" marL="0" marR="0" rtl="0" algn="l">
                <a:lnSpc>
                  <a:spcPct val="93000"/>
                </a:lnSpc>
                <a:spcBef>
                  <a:spcPts val="0"/>
                </a:spcBef>
                <a:spcAft>
                  <a:spcPts val="0"/>
                </a:spcAft>
                <a:buClr>
                  <a:srgbClr val="000000"/>
                </a:buClr>
                <a:buSzPts val="1238"/>
                <a:buFont typeface="Arial"/>
                <a:buNone/>
              </a:pPr>
              <a:r>
                <a:t/>
              </a:r>
              <a:endParaRPr b="0" i="0" sz="1238" u="none" cap="none" strike="noStrike">
                <a:solidFill>
                  <a:srgbClr val="000000"/>
                </a:solidFill>
                <a:latin typeface="Arial"/>
                <a:ea typeface="Arial"/>
                <a:cs typeface="Arial"/>
                <a:sym typeface="Arial"/>
              </a:endParaRPr>
            </a:p>
          </p:txBody>
        </p:sp>
      </p:grpSp>
      <p:sp>
        <p:nvSpPr>
          <p:cNvPr id="154" name="Google Shape;154;p12"/>
          <p:cNvSpPr/>
          <p:nvPr/>
        </p:nvSpPr>
        <p:spPr>
          <a:xfrm>
            <a:off x="733952" y="810825"/>
            <a:ext cx="493331" cy="416065"/>
          </a:xfrm>
          <a:custGeom>
            <a:rect b="b" l="l" r="r" t="t"/>
            <a:pathLst>
              <a:path extrusionOk="0" h="21555" w="21517">
                <a:moveTo>
                  <a:pt x="21378" y="5307"/>
                </a:moveTo>
                <a:lnTo>
                  <a:pt x="16630" y="110"/>
                </a:lnTo>
                <a:cubicBezTo>
                  <a:pt x="16454" y="-45"/>
                  <a:pt x="16230" y="-45"/>
                  <a:pt x="16054" y="168"/>
                </a:cubicBezTo>
                <a:lnTo>
                  <a:pt x="14647" y="2080"/>
                </a:lnTo>
                <a:lnTo>
                  <a:pt x="8923" y="554"/>
                </a:lnTo>
                <a:cubicBezTo>
                  <a:pt x="8779" y="496"/>
                  <a:pt x="8604" y="438"/>
                  <a:pt x="8428" y="438"/>
                </a:cubicBezTo>
                <a:cubicBezTo>
                  <a:pt x="7884" y="438"/>
                  <a:pt x="7388" y="882"/>
                  <a:pt x="7213" y="1481"/>
                </a:cubicBezTo>
                <a:cubicBezTo>
                  <a:pt x="7165" y="1539"/>
                  <a:pt x="7117" y="1655"/>
                  <a:pt x="7117" y="1752"/>
                </a:cubicBezTo>
                <a:cubicBezTo>
                  <a:pt x="7117" y="1752"/>
                  <a:pt x="6237" y="6447"/>
                  <a:pt x="5966" y="7973"/>
                </a:cubicBezTo>
                <a:lnTo>
                  <a:pt x="5966" y="8359"/>
                </a:lnTo>
                <a:cubicBezTo>
                  <a:pt x="5966" y="9171"/>
                  <a:pt x="6493" y="9828"/>
                  <a:pt x="7165" y="9828"/>
                </a:cubicBezTo>
                <a:cubicBezTo>
                  <a:pt x="7708" y="9828"/>
                  <a:pt x="8156" y="9383"/>
                  <a:pt x="8332" y="8842"/>
                </a:cubicBezTo>
                <a:cubicBezTo>
                  <a:pt x="8380" y="8784"/>
                  <a:pt x="8380" y="8726"/>
                  <a:pt x="8380" y="8688"/>
                </a:cubicBezTo>
                <a:lnTo>
                  <a:pt x="8923" y="5906"/>
                </a:lnTo>
                <a:cubicBezTo>
                  <a:pt x="9195" y="5635"/>
                  <a:pt x="9547" y="5461"/>
                  <a:pt x="9915" y="5461"/>
                </a:cubicBezTo>
                <a:cubicBezTo>
                  <a:pt x="10538" y="5461"/>
                  <a:pt x="11082" y="5906"/>
                  <a:pt x="11354" y="6505"/>
                </a:cubicBezTo>
                <a:cubicBezTo>
                  <a:pt x="11354" y="6505"/>
                  <a:pt x="11354" y="6543"/>
                  <a:pt x="11402" y="6543"/>
                </a:cubicBezTo>
                <a:cubicBezTo>
                  <a:pt x="11402" y="6601"/>
                  <a:pt x="11449" y="6659"/>
                  <a:pt x="11497" y="6659"/>
                </a:cubicBezTo>
                <a:lnTo>
                  <a:pt x="15015" y="10910"/>
                </a:lnTo>
                <a:cubicBezTo>
                  <a:pt x="15015" y="10968"/>
                  <a:pt x="15063" y="10968"/>
                  <a:pt x="15063" y="11025"/>
                </a:cubicBezTo>
                <a:lnTo>
                  <a:pt x="15958" y="12107"/>
                </a:lnTo>
                <a:lnTo>
                  <a:pt x="17141" y="13479"/>
                </a:lnTo>
                <a:cubicBezTo>
                  <a:pt x="17269" y="13634"/>
                  <a:pt x="17365" y="13904"/>
                  <a:pt x="17365" y="14136"/>
                </a:cubicBezTo>
                <a:cubicBezTo>
                  <a:pt x="17365" y="14677"/>
                  <a:pt x="16949" y="15160"/>
                  <a:pt x="16502" y="15160"/>
                </a:cubicBezTo>
                <a:cubicBezTo>
                  <a:pt x="16230" y="15160"/>
                  <a:pt x="15958" y="15005"/>
                  <a:pt x="15830" y="14793"/>
                </a:cubicBezTo>
                <a:lnTo>
                  <a:pt x="13832" y="12378"/>
                </a:lnTo>
                <a:cubicBezTo>
                  <a:pt x="13752" y="12281"/>
                  <a:pt x="13576" y="12281"/>
                  <a:pt x="13480" y="12378"/>
                </a:cubicBezTo>
                <a:cubicBezTo>
                  <a:pt x="13384" y="12494"/>
                  <a:pt x="13384" y="12706"/>
                  <a:pt x="13480" y="12822"/>
                </a:cubicBezTo>
                <a:lnTo>
                  <a:pt x="15558" y="15334"/>
                </a:lnTo>
                <a:cubicBezTo>
                  <a:pt x="15686" y="15488"/>
                  <a:pt x="15782" y="15759"/>
                  <a:pt x="15782" y="16049"/>
                </a:cubicBezTo>
                <a:cubicBezTo>
                  <a:pt x="15782" y="16590"/>
                  <a:pt x="15367" y="17073"/>
                  <a:pt x="14919" y="17073"/>
                </a:cubicBezTo>
                <a:cubicBezTo>
                  <a:pt x="14647" y="17073"/>
                  <a:pt x="14375" y="16918"/>
                  <a:pt x="14247" y="16686"/>
                </a:cubicBezTo>
                <a:lnTo>
                  <a:pt x="14151" y="16590"/>
                </a:lnTo>
                <a:lnTo>
                  <a:pt x="13576" y="15875"/>
                </a:lnTo>
                <a:lnTo>
                  <a:pt x="12217" y="14233"/>
                </a:lnTo>
                <a:cubicBezTo>
                  <a:pt x="12121" y="14136"/>
                  <a:pt x="11945" y="14136"/>
                  <a:pt x="11849" y="14233"/>
                </a:cubicBezTo>
                <a:cubicBezTo>
                  <a:pt x="11769" y="14349"/>
                  <a:pt x="11769" y="14561"/>
                  <a:pt x="11849" y="14677"/>
                </a:cubicBezTo>
                <a:lnTo>
                  <a:pt x="13832" y="17073"/>
                </a:lnTo>
                <a:cubicBezTo>
                  <a:pt x="13880" y="17131"/>
                  <a:pt x="13880" y="17189"/>
                  <a:pt x="13928" y="17189"/>
                </a:cubicBezTo>
                <a:cubicBezTo>
                  <a:pt x="14072" y="17343"/>
                  <a:pt x="14151" y="17614"/>
                  <a:pt x="14151" y="17884"/>
                </a:cubicBezTo>
                <a:cubicBezTo>
                  <a:pt x="14151" y="18444"/>
                  <a:pt x="13752" y="18927"/>
                  <a:pt x="13304" y="18927"/>
                </a:cubicBezTo>
                <a:cubicBezTo>
                  <a:pt x="13032" y="18927"/>
                  <a:pt x="12761" y="18773"/>
                  <a:pt x="12617" y="18541"/>
                </a:cubicBezTo>
                <a:lnTo>
                  <a:pt x="10586" y="16087"/>
                </a:lnTo>
                <a:cubicBezTo>
                  <a:pt x="10506" y="15991"/>
                  <a:pt x="10330" y="15991"/>
                  <a:pt x="10234" y="16087"/>
                </a:cubicBezTo>
                <a:cubicBezTo>
                  <a:pt x="10154" y="16203"/>
                  <a:pt x="10138" y="16416"/>
                  <a:pt x="10234" y="16532"/>
                </a:cubicBezTo>
                <a:lnTo>
                  <a:pt x="12217" y="18927"/>
                </a:lnTo>
                <a:lnTo>
                  <a:pt x="12345" y="19101"/>
                </a:lnTo>
                <a:cubicBezTo>
                  <a:pt x="12489" y="19256"/>
                  <a:pt x="12569" y="19526"/>
                  <a:pt x="12569" y="19797"/>
                </a:cubicBezTo>
                <a:cubicBezTo>
                  <a:pt x="12569" y="20338"/>
                  <a:pt x="12169" y="20840"/>
                  <a:pt x="11721" y="20840"/>
                </a:cubicBezTo>
                <a:cubicBezTo>
                  <a:pt x="11449" y="20840"/>
                  <a:pt x="11178" y="20666"/>
                  <a:pt x="11050" y="20454"/>
                </a:cubicBezTo>
                <a:lnTo>
                  <a:pt x="10362" y="19700"/>
                </a:lnTo>
                <a:lnTo>
                  <a:pt x="9819" y="19043"/>
                </a:lnTo>
                <a:lnTo>
                  <a:pt x="9915" y="18927"/>
                </a:lnTo>
                <a:lnTo>
                  <a:pt x="9915" y="18869"/>
                </a:lnTo>
                <a:cubicBezTo>
                  <a:pt x="10090" y="18599"/>
                  <a:pt x="10186" y="18271"/>
                  <a:pt x="10186" y="17884"/>
                </a:cubicBezTo>
                <a:cubicBezTo>
                  <a:pt x="10186" y="17015"/>
                  <a:pt x="9595" y="16319"/>
                  <a:pt x="8875" y="16319"/>
                </a:cubicBezTo>
                <a:cubicBezTo>
                  <a:pt x="8779" y="16319"/>
                  <a:pt x="8652" y="16319"/>
                  <a:pt x="8556" y="16358"/>
                </a:cubicBezTo>
                <a:cubicBezTo>
                  <a:pt x="8604" y="16261"/>
                  <a:pt x="8604" y="16087"/>
                  <a:pt x="8604" y="15991"/>
                </a:cubicBezTo>
                <a:cubicBezTo>
                  <a:pt x="8604" y="15121"/>
                  <a:pt x="8012" y="14407"/>
                  <a:pt x="7293" y="14407"/>
                </a:cubicBezTo>
                <a:cubicBezTo>
                  <a:pt x="7213" y="14407"/>
                  <a:pt x="7069" y="14407"/>
                  <a:pt x="6989" y="14464"/>
                </a:cubicBezTo>
                <a:cubicBezTo>
                  <a:pt x="7021" y="14349"/>
                  <a:pt x="7021" y="14233"/>
                  <a:pt x="7021" y="14136"/>
                </a:cubicBezTo>
                <a:cubicBezTo>
                  <a:pt x="7021" y="13267"/>
                  <a:pt x="6461" y="12552"/>
                  <a:pt x="5742" y="12552"/>
                </a:cubicBezTo>
                <a:cubicBezTo>
                  <a:pt x="5646" y="12552"/>
                  <a:pt x="5550" y="12552"/>
                  <a:pt x="5470" y="12610"/>
                </a:cubicBezTo>
                <a:cubicBezTo>
                  <a:pt x="5502" y="12494"/>
                  <a:pt x="5502" y="12378"/>
                  <a:pt x="5502" y="12223"/>
                </a:cubicBezTo>
                <a:cubicBezTo>
                  <a:pt x="5502" y="11354"/>
                  <a:pt x="4926" y="10639"/>
                  <a:pt x="4207" y="10639"/>
                </a:cubicBezTo>
                <a:cubicBezTo>
                  <a:pt x="3839" y="10639"/>
                  <a:pt x="3471" y="10852"/>
                  <a:pt x="3248" y="11141"/>
                </a:cubicBezTo>
                <a:lnTo>
                  <a:pt x="498" y="7857"/>
                </a:lnTo>
                <a:cubicBezTo>
                  <a:pt x="370" y="7702"/>
                  <a:pt x="178" y="7644"/>
                  <a:pt x="50" y="7760"/>
                </a:cubicBezTo>
                <a:cubicBezTo>
                  <a:pt x="-46" y="7857"/>
                  <a:pt x="2" y="8089"/>
                  <a:pt x="146" y="8301"/>
                </a:cubicBezTo>
                <a:lnTo>
                  <a:pt x="2896" y="11624"/>
                </a:lnTo>
                <a:lnTo>
                  <a:pt x="1537" y="13267"/>
                </a:lnTo>
                <a:lnTo>
                  <a:pt x="1441" y="13363"/>
                </a:lnTo>
                <a:lnTo>
                  <a:pt x="1441" y="13421"/>
                </a:lnTo>
                <a:cubicBezTo>
                  <a:pt x="1313" y="13692"/>
                  <a:pt x="1217" y="13962"/>
                  <a:pt x="1217" y="14291"/>
                </a:cubicBezTo>
                <a:cubicBezTo>
                  <a:pt x="1217" y="15160"/>
                  <a:pt x="1809" y="15875"/>
                  <a:pt x="2528" y="15875"/>
                </a:cubicBezTo>
                <a:cubicBezTo>
                  <a:pt x="2624" y="15875"/>
                  <a:pt x="2704" y="15875"/>
                  <a:pt x="2800" y="15817"/>
                </a:cubicBezTo>
                <a:cubicBezTo>
                  <a:pt x="2752" y="15933"/>
                  <a:pt x="2752" y="16049"/>
                  <a:pt x="2752" y="16203"/>
                </a:cubicBezTo>
                <a:cubicBezTo>
                  <a:pt x="2752" y="17073"/>
                  <a:pt x="3343" y="17788"/>
                  <a:pt x="4063" y="17788"/>
                </a:cubicBezTo>
                <a:cubicBezTo>
                  <a:pt x="4159" y="17788"/>
                  <a:pt x="4287" y="17788"/>
                  <a:pt x="4383" y="17730"/>
                </a:cubicBezTo>
                <a:cubicBezTo>
                  <a:pt x="4335" y="17846"/>
                  <a:pt x="4335" y="17942"/>
                  <a:pt x="4335" y="18058"/>
                </a:cubicBezTo>
                <a:cubicBezTo>
                  <a:pt x="4335" y="18927"/>
                  <a:pt x="4926" y="19642"/>
                  <a:pt x="5646" y="19642"/>
                </a:cubicBezTo>
                <a:cubicBezTo>
                  <a:pt x="5742" y="19642"/>
                  <a:pt x="5870" y="19642"/>
                  <a:pt x="5966" y="19584"/>
                </a:cubicBezTo>
                <a:cubicBezTo>
                  <a:pt x="5918" y="19700"/>
                  <a:pt x="5918" y="19855"/>
                  <a:pt x="5918" y="19971"/>
                </a:cubicBezTo>
                <a:cubicBezTo>
                  <a:pt x="5918" y="20840"/>
                  <a:pt x="6493" y="21555"/>
                  <a:pt x="7213" y="21555"/>
                </a:cubicBezTo>
                <a:cubicBezTo>
                  <a:pt x="7612" y="21555"/>
                  <a:pt x="8012" y="21265"/>
                  <a:pt x="8252" y="20898"/>
                </a:cubicBezTo>
                <a:lnTo>
                  <a:pt x="9467" y="19410"/>
                </a:lnTo>
                <a:lnTo>
                  <a:pt x="10634" y="20840"/>
                </a:lnTo>
                <a:lnTo>
                  <a:pt x="10682" y="20898"/>
                </a:lnTo>
                <a:cubicBezTo>
                  <a:pt x="10954" y="21227"/>
                  <a:pt x="11274" y="21439"/>
                  <a:pt x="11673" y="21439"/>
                </a:cubicBezTo>
                <a:cubicBezTo>
                  <a:pt x="12441" y="21439"/>
                  <a:pt x="13032" y="20724"/>
                  <a:pt x="13032" y="19797"/>
                </a:cubicBezTo>
                <a:cubicBezTo>
                  <a:pt x="13032" y="19700"/>
                  <a:pt x="13032" y="19584"/>
                  <a:pt x="12984" y="19468"/>
                </a:cubicBezTo>
                <a:lnTo>
                  <a:pt x="13208" y="19468"/>
                </a:lnTo>
                <a:cubicBezTo>
                  <a:pt x="13976" y="19468"/>
                  <a:pt x="14567" y="18773"/>
                  <a:pt x="14567" y="17846"/>
                </a:cubicBezTo>
                <a:lnTo>
                  <a:pt x="14567" y="17575"/>
                </a:lnTo>
                <a:cubicBezTo>
                  <a:pt x="14647" y="17575"/>
                  <a:pt x="14743" y="17614"/>
                  <a:pt x="14839" y="17614"/>
                </a:cubicBezTo>
                <a:cubicBezTo>
                  <a:pt x="15606" y="17614"/>
                  <a:pt x="16182" y="16918"/>
                  <a:pt x="16182" y="15991"/>
                </a:cubicBezTo>
                <a:cubicBezTo>
                  <a:pt x="16182" y="15875"/>
                  <a:pt x="16182" y="15759"/>
                  <a:pt x="16134" y="15662"/>
                </a:cubicBezTo>
                <a:lnTo>
                  <a:pt x="16374" y="15662"/>
                </a:lnTo>
                <a:cubicBezTo>
                  <a:pt x="17141" y="15662"/>
                  <a:pt x="17717" y="14947"/>
                  <a:pt x="17717" y="14020"/>
                </a:cubicBezTo>
                <a:cubicBezTo>
                  <a:pt x="17717" y="13537"/>
                  <a:pt x="17541" y="13151"/>
                  <a:pt x="17317" y="12822"/>
                </a:cubicBezTo>
                <a:lnTo>
                  <a:pt x="17317" y="12764"/>
                </a:lnTo>
                <a:lnTo>
                  <a:pt x="16550" y="11837"/>
                </a:lnTo>
                <a:cubicBezTo>
                  <a:pt x="16774" y="11779"/>
                  <a:pt x="16949" y="11740"/>
                  <a:pt x="17141" y="11624"/>
                </a:cubicBezTo>
                <a:cubicBezTo>
                  <a:pt x="17493" y="11451"/>
                  <a:pt x="17813" y="11238"/>
                  <a:pt x="18085" y="10968"/>
                </a:cubicBezTo>
                <a:cubicBezTo>
                  <a:pt x="18308" y="10755"/>
                  <a:pt x="18532" y="10485"/>
                  <a:pt x="18708" y="10214"/>
                </a:cubicBezTo>
                <a:lnTo>
                  <a:pt x="19795" y="8185"/>
                </a:lnTo>
                <a:lnTo>
                  <a:pt x="21426" y="6002"/>
                </a:lnTo>
                <a:cubicBezTo>
                  <a:pt x="21554" y="5790"/>
                  <a:pt x="21554" y="5461"/>
                  <a:pt x="21378" y="5307"/>
                </a:cubicBezTo>
              </a:path>
            </a:pathLst>
          </a:custGeom>
          <a:solidFill>
            <a:srgbClr val="355C7D"/>
          </a:solidFill>
          <a:ln>
            <a:noFill/>
          </a:ln>
        </p:spPr>
        <p:txBody>
          <a:bodyPr anchorCtr="0" anchor="ctr" bIns="33175" lIns="33175" spcFirstLastPara="1" rIns="33175" wrap="square" tIns="33175">
            <a:noAutofit/>
          </a:bodyPr>
          <a:lstStyle/>
          <a:p>
            <a:pPr indent="0" lvl="0" marL="0" marR="0" rtl="0" algn="l">
              <a:lnSpc>
                <a:spcPct val="93000"/>
              </a:lnSpc>
              <a:spcBef>
                <a:spcPts val="0"/>
              </a:spcBef>
              <a:spcAft>
                <a:spcPts val="0"/>
              </a:spcAft>
              <a:buClr>
                <a:srgbClr val="000000"/>
              </a:buClr>
              <a:buSzPts val="1238"/>
              <a:buFont typeface="Arial"/>
              <a:buNone/>
            </a:pPr>
            <a:r>
              <a:t/>
            </a:r>
            <a:endParaRPr b="0" i="0" sz="1238" u="none" cap="none" strike="noStrike">
              <a:solidFill>
                <a:srgbClr val="000000"/>
              </a:solidFill>
              <a:latin typeface="Arial"/>
              <a:ea typeface="Arial"/>
              <a:cs typeface="Arial"/>
              <a:sym typeface="Arial"/>
            </a:endParaRPr>
          </a:p>
        </p:txBody>
      </p:sp>
      <p:cxnSp>
        <p:nvCxnSpPr>
          <p:cNvPr id="155" name="Google Shape;155;p12"/>
          <p:cNvCxnSpPr/>
          <p:nvPr/>
        </p:nvCxnSpPr>
        <p:spPr>
          <a:xfrm rot="10800000">
            <a:off x="1392994" y="1655156"/>
            <a:ext cx="420600" cy="369900"/>
          </a:xfrm>
          <a:prstGeom prst="straightConnector1">
            <a:avLst/>
          </a:prstGeom>
          <a:noFill/>
          <a:ln cap="flat" cmpd="sng" w="25400">
            <a:solidFill>
              <a:srgbClr val="102256"/>
            </a:solidFill>
            <a:prstDash val="solid"/>
            <a:miter lim="8000"/>
            <a:headEnd len="sm" w="sm" type="none"/>
            <a:tailEnd len="sm" w="sm" type="none"/>
          </a:ln>
        </p:spPr>
      </p:cxnSp>
      <p:cxnSp>
        <p:nvCxnSpPr>
          <p:cNvPr id="156" name="Google Shape;156;p12"/>
          <p:cNvCxnSpPr/>
          <p:nvPr/>
        </p:nvCxnSpPr>
        <p:spPr>
          <a:xfrm>
            <a:off x="2894153" y="3148993"/>
            <a:ext cx="474300" cy="369300"/>
          </a:xfrm>
          <a:prstGeom prst="straightConnector1">
            <a:avLst/>
          </a:prstGeom>
          <a:noFill/>
          <a:ln cap="flat" cmpd="sng" w="25400">
            <a:solidFill>
              <a:srgbClr val="102256"/>
            </a:solidFill>
            <a:prstDash val="solid"/>
            <a:miter lim="8000"/>
            <a:headEnd len="sm" w="sm" type="none"/>
            <a:tailEnd len="sm" w="sm" type="none"/>
          </a:ln>
        </p:spPr>
      </p:cxnSp>
      <p:cxnSp>
        <p:nvCxnSpPr>
          <p:cNvPr id="157" name="Google Shape;157;p12"/>
          <p:cNvCxnSpPr/>
          <p:nvPr/>
        </p:nvCxnSpPr>
        <p:spPr>
          <a:xfrm flipH="1" rot="10800000">
            <a:off x="3003060" y="1776079"/>
            <a:ext cx="413100" cy="358800"/>
          </a:xfrm>
          <a:prstGeom prst="straightConnector1">
            <a:avLst/>
          </a:prstGeom>
          <a:noFill/>
          <a:ln cap="flat" cmpd="sng" w="25400">
            <a:solidFill>
              <a:srgbClr val="102256"/>
            </a:solidFill>
            <a:prstDash val="solid"/>
            <a:miter lim="8000"/>
            <a:headEnd len="sm" w="sm" type="none"/>
            <a:tailEnd len="sm" w="sm" type="none"/>
          </a:ln>
        </p:spPr>
      </p:cxnSp>
      <p:cxnSp>
        <p:nvCxnSpPr>
          <p:cNvPr id="158" name="Google Shape;158;p12"/>
          <p:cNvCxnSpPr/>
          <p:nvPr/>
        </p:nvCxnSpPr>
        <p:spPr>
          <a:xfrm rot="10800000">
            <a:off x="2329389" y="1156300"/>
            <a:ext cx="4200" cy="650400"/>
          </a:xfrm>
          <a:prstGeom prst="straightConnector1">
            <a:avLst/>
          </a:prstGeom>
          <a:noFill/>
          <a:ln cap="flat" cmpd="sng" w="25400">
            <a:solidFill>
              <a:srgbClr val="102256"/>
            </a:solidFill>
            <a:prstDash val="solid"/>
            <a:miter lim="8000"/>
            <a:headEnd len="sm" w="sm" type="none"/>
            <a:tailEnd len="sm" w="sm" type="none"/>
          </a:ln>
        </p:spPr>
      </p:cxnSp>
      <p:sp>
        <p:nvSpPr>
          <p:cNvPr id="159" name="Google Shape;159;p12"/>
          <p:cNvSpPr/>
          <p:nvPr/>
        </p:nvSpPr>
        <p:spPr>
          <a:xfrm>
            <a:off x="1633873" y="868863"/>
            <a:ext cx="1406700" cy="270600"/>
          </a:xfrm>
          <a:prstGeom prst="rect">
            <a:avLst/>
          </a:prstGeom>
          <a:noFill/>
          <a:ln>
            <a:noFill/>
          </a:ln>
        </p:spPr>
        <p:txBody>
          <a:bodyPr anchorCtr="0" anchor="t" bIns="0" lIns="0" spcFirstLastPara="1" rIns="0" wrap="square" tIns="0">
            <a:noAutofit/>
          </a:bodyPr>
          <a:lstStyle/>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CHIEF FOIA</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OFFICERS COUNCIL</a:t>
            </a:r>
            <a:endParaRPr b="1" i="0" sz="750" u="none" cap="none" strike="noStrike">
              <a:solidFill>
                <a:srgbClr val="0D1E56"/>
              </a:solidFill>
              <a:latin typeface="Limelight"/>
              <a:ea typeface="Limelight"/>
              <a:cs typeface="Limelight"/>
              <a:sym typeface="Limelight"/>
            </a:endParaRPr>
          </a:p>
        </p:txBody>
      </p:sp>
      <p:sp>
        <p:nvSpPr>
          <p:cNvPr id="160" name="Google Shape;160;p12"/>
          <p:cNvSpPr/>
          <p:nvPr/>
        </p:nvSpPr>
        <p:spPr>
          <a:xfrm>
            <a:off x="2271056" y="3972221"/>
            <a:ext cx="335664" cy="458838"/>
          </a:xfrm>
          <a:custGeom>
            <a:rect b="b" l="l" r="r" t="t"/>
            <a:pathLst>
              <a:path extrusionOk="0" h="21600" w="21600">
                <a:moveTo>
                  <a:pt x="0" y="19010"/>
                </a:moveTo>
                <a:cubicBezTo>
                  <a:pt x="4576" y="16750"/>
                  <a:pt x="7459" y="15476"/>
                  <a:pt x="7459" y="12475"/>
                </a:cubicBezTo>
                <a:cubicBezTo>
                  <a:pt x="7459" y="11858"/>
                  <a:pt x="7414" y="11797"/>
                  <a:pt x="7276" y="11201"/>
                </a:cubicBezTo>
                <a:lnTo>
                  <a:pt x="3524" y="11201"/>
                </a:lnTo>
                <a:lnTo>
                  <a:pt x="3524" y="8920"/>
                </a:lnTo>
                <a:lnTo>
                  <a:pt x="6361" y="8920"/>
                </a:lnTo>
                <a:cubicBezTo>
                  <a:pt x="6361" y="8920"/>
                  <a:pt x="2837" y="5939"/>
                  <a:pt x="2837" y="5590"/>
                </a:cubicBezTo>
                <a:cubicBezTo>
                  <a:pt x="2837" y="4604"/>
                  <a:pt x="4622" y="3802"/>
                  <a:pt x="6819" y="3802"/>
                </a:cubicBezTo>
                <a:cubicBezTo>
                  <a:pt x="7917" y="3802"/>
                  <a:pt x="8969" y="4028"/>
                  <a:pt x="9702" y="4357"/>
                </a:cubicBezTo>
                <a:lnTo>
                  <a:pt x="9702" y="2178"/>
                </a:lnTo>
                <a:lnTo>
                  <a:pt x="7322" y="2178"/>
                </a:lnTo>
                <a:lnTo>
                  <a:pt x="7322" y="1171"/>
                </a:lnTo>
                <a:lnTo>
                  <a:pt x="9702" y="1171"/>
                </a:lnTo>
                <a:lnTo>
                  <a:pt x="9702" y="0"/>
                </a:lnTo>
                <a:lnTo>
                  <a:pt x="11944" y="0"/>
                </a:lnTo>
                <a:lnTo>
                  <a:pt x="11944" y="1171"/>
                </a:lnTo>
                <a:lnTo>
                  <a:pt x="14324" y="1171"/>
                </a:lnTo>
                <a:lnTo>
                  <a:pt x="14324" y="2178"/>
                </a:lnTo>
                <a:lnTo>
                  <a:pt x="11944" y="2178"/>
                </a:lnTo>
                <a:lnTo>
                  <a:pt x="11944" y="4357"/>
                </a:lnTo>
                <a:cubicBezTo>
                  <a:pt x="12631" y="4008"/>
                  <a:pt x="13637" y="3802"/>
                  <a:pt x="14781" y="3802"/>
                </a:cubicBezTo>
                <a:cubicBezTo>
                  <a:pt x="16978" y="3802"/>
                  <a:pt x="18763" y="4604"/>
                  <a:pt x="18763" y="5590"/>
                </a:cubicBezTo>
                <a:cubicBezTo>
                  <a:pt x="18763" y="5939"/>
                  <a:pt x="15331" y="8920"/>
                  <a:pt x="15331" y="8920"/>
                </a:cubicBezTo>
                <a:lnTo>
                  <a:pt x="18122" y="8920"/>
                </a:lnTo>
                <a:lnTo>
                  <a:pt x="18122" y="11201"/>
                </a:lnTo>
                <a:lnTo>
                  <a:pt x="14415" y="11201"/>
                </a:lnTo>
                <a:cubicBezTo>
                  <a:pt x="14324" y="11756"/>
                  <a:pt x="14186" y="11858"/>
                  <a:pt x="14186" y="12475"/>
                </a:cubicBezTo>
                <a:cubicBezTo>
                  <a:pt x="14186" y="15476"/>
                  <a:pt x="17069" y="16729"/>
                  <a:pt x="21600" y="18990"/>
                </a:cubicBezTo>
                <a:lnTo>
                  <a:pt x="19907" y="21600"/>
                </a:lnTo>
                <a:lnTo>
                  <a:pt x="1693" y="21600"/>
                </a:lnTo>
                <a:lnTo>
                  <a:pt x="0" y="19010"/>
                </a:lnTo>
              </a:path>
            </a:pathLst>
          </a:custGeom>
          <a:solidFill>
            <a:srgbClr val="355C7D"/>
          </a:solidFill>
          <a:ln>
            <a:noFill/>
          </a:ln>
        </p:spPr>
        <p:txBody>
          <a:bodyPr anchorCtr="0" anchor="ctr" bIns="45700" lIns="25700" spcFirstLastPara="1" rIns="25700" wrap="square" tIns="45700">
            <a:noAutofit/>
          </a:bodyPr>
          <a:lstStyle/>
          <a:p>
            <a:pPr indent="0" lvl="0" marL="0" marR="0" rtl="0" algn="l">
              <a:lnSpc>
                <a:spcPct val="93000"/>
              </a:lnSpc>
              <a:spcBef>
                <a:spcPts val="0"/>
              </a:spcBef>
              <a:spcAft>
                <a:spcPts val="0"/>
              </a:spcAft>
              <a:buClr>
                <a:srgbClr val="000000"/>
              </a:buClr>
              <a:buSzPts val="1013"/>
              <a:buFont typeface="Arial"/>
              <a:buNone/>
            </a:pPr>
            <a:r>
              <a:t/>
            </a:r>
            <a:endParaRPr b="0" i="0" sz="1013" u="none" cap="none" strike="noStrike">
              <a:solidFill>
                <a:srgbClr val="000000"/>
              </a:solidFill>
              <a:latin typeface="Arial"/>
              <a:ea typeface="Arial"/>
              <a:cs typeface="Arial"/>
              <a:sym typeface="Arial"/>
            </a:endParaRPr>
          </a:p>
        </p:txBody>
      </p:sp>
      <p:sp>
        <p:nvSpPr>
          <p:cNvPr id="161" name="Google Shape;161;p12"/>
          <p:cNvSpPr/>
          <p:nvPr/>
        </p:nvSpPr>
        <p:spPr>
          <a:xfrm>
            <a:off x="1921923" y="4507745"/>
            <a:ext cx="797400" cy="135600"/>
          </a:xfrm>
          <a:prstGeom prst="rect">
            <a:avLst/>
          </a:prstGeom>
          <a:noFill/>
          <a:ln>
            <a:noFill/>
          </a:ln>
        </p:spPr>
        <p:txBody>
          <a:bodyPr anchorCtr="0" anchor="t" bIns="0" lIns="0" spcFirstLastPara="1" rIns="0" wrap="square" tIns="0">
            <a:noAutofit/>
          </a:bodyPr>
          <a:lstStyle/>
          <a:p>
            <a:pPr indent="0" lvl="0" marL="0" marR="0" rtl="0" algn="ctr">
              <a:lnSpc>
                <a:spcPct val="93000"/>
              </a:lnSpc>
              <a:spcBef>
                <a:spcPts val="0"/>
              </a:spcBef>
              <a:spcAft>
                <a:spcPts val="0"/>
              </a:spcAft>
              <a:buClr>
                <a:srgbClr val="000000"/>
              </a:buClr>
              <a:buSzPts val="750"/>
              <a:buFont typeface="Arial"/>
              <a:buNone/>
            </a:pPr>
            <a:r>
              <a:rPr b="1" i="0" lang="en" sz="750" u="none" cap="none" strike="noStrike">
                <a:solidFill>
                  <a:srgbClr val="0D1E56"/>
                </a:solidFill>
                <a:latin typeface="Limelight"/>
                <a:ea typeface="Limelight"/>
                <a:cs typeface="Limelight"/>
                <a:sym typeface="Limelight"/>
              </a:rPr>
              <a:t>FOIA FACA</a:t>
            </a:r>
            <a:endParaRPr b="0" i="0" sz="1400" u="none" cap="none" strike="noStrike">
              <a:solidFill>
                <a:srgbClr val="000000"/>
              </a:solidFill>
              <a:latin typeface="Arial"/>
              <a:ea typeface="Arial"/>
              <a:cs typeface="Arial"/>
              <a:sym typeface="Arial"/>
            </a:endParaRPr>
          </a:p>
        </p:txBody>
      </p:sp>
      <p:sp>
        <p:nvSpPr>
          <p:cNvPr id="162" name="Google Shape;162;p12"/>
          <p:cNvSpPr/>
          <p:nvPr/>
        </p:nvSpPr>
        <p:spPr>
          <a:xfrm>
            <a:off x="1955186" y="3878255"/>
            <a:ext cx="296946" cy="477954"/>
          </a:xfrm>
          <a:custGeom>
            <a:rect b="b" l="l" r="r" t="t"/>
            <a:pathLst>
              <a:path extrusionOk="0" h="21600" w="21600">
                <a:moveTo>
                  <a:pt x="2917" y="11779"/>
                </a:moveTo>
                <a:cubicBezTo>
                  <a:pt x="1559" y="10252"/>
                  <a:pt x="0" y="8511"/>
                  <a:pt x="0" y="6446"/>
                </a:cubicBezTo>
                <a:cubicBezTo>
                  <a:pt x="0" y="4453"/>
                  <a:pt x="1184" y="2783"/>
                  <a:pt x="3407" y="1598"/>
                </a:cubicBezTo>
                <a:cubicBezTo>
                  <a:pt x="5371" y="557"/>
                  <a:pt x="7999" y="0"/>
                  <a:pt x="10800" y="0"/>
                </a:cubicBezTo>
                <a:cubicBezTo>
                  <a:pt x="13601" y="0"/>
                  <a:pt x="16229" y="557"/>
                  <a:pt x="18193" y="1598"/>
                </a:cubicBezTo>
                <a:cubicBezTo>
                  <a:pt x="20416" y="2765"/>
                  <a:pt x="21600" y="4453"/>
                  <a:pt x="21600" y="6446"/>
                </a:cubicBezTo>
                <a:cubicBezTo>
                  <a:pt x="21600" y="8529"/>
                  <a:pt x="20041" y="10252"/>
                  <a:pt x="18683" y="11779"/>
                </a:cubicBezTo>
                <a:cubicBezTo>
                  <a:pt x="17499" y="13089"/>
                  <a:pt x="16402" y="14346"/>
                  <a:pt x="16402" y="15657"/>
                </a:cubicBezTo>
                <a:lnTo>
                  <a:pt x="16402" y="19356"/>
                </a:lnTo>
                <a:lnTo>
                  <a:pt x="14525" y="19356"/>
                </a:lnTo>
                <a:lnTo>
                  <a:pt x="14525" y="19374"/>
                </a:lnTo>
                <a:cubicBezTo>
                  <a:pt x="14525" y="20612"/>
                  <a:pt x="12908" y="21600"/>
                  <a:pt x="10944" y="21600"/>
                </a:cubicBezTo>
                <a:cubicBezTo>
                  <a:pt x="8952" y="21600"/>
                  <a:pt x="7364" y="20612"/>
                  <a:pt x="7364" y="19374"/>
                </a:cubicBezTo>
                <a:lnTo>
                  <a:pt x="7364" y="19356"/>
                </a:lnTo>
                <a:lnTo>
                  <a:pt x="5256" y="19356"/>
                </a:lnTo>
                <a:lnTo>
                  <a:pt x="5256" y="16034"/>
                </a:lnTo>
                <a:lnTo>
                  <a:pt x="5284" y="15657"/>
                </a:lnTo>
                <a:cubicBezTo>
                  <a:pt x="5198" y="14364"/>
                  <a:pt x="4101" y="13107"/>
                  <a:pt x="2917" y="11779"/>
                </a:cubicBezTo>
                <a:close/>
                <a:moveTo>
                  <a:pt x="6497" y="15208"/>
                </a:moveTo>
                <a:lnTo>
                  <a:pt x="15045" y="15208"/>
                </a:lnTo>
                <a:cubicBezTo>
                  <a:pt x="15247" y="13861"/>
                  <a:pt x="16344" y="12622"/>
                  <a:pt x="17471" y="11384"/>
                </a:cubicBezTo>
                <a:cubicBezTo>
                  <a:pt x="18799" y="9965"/>
                  <a:pt x="20214" y="8331"/>
                  <a:pt x="20214" y="6446"/>
                </a:cubicBezTo>
                <a:cubicBezTo>
                  <a:pt x="20214" y="4686"/>
                  <a:pt x="19203" y="3250"/>
                  <a:pt x="17297" y="2226"/>
                </a:cubicBezTo>
                <a:cubicBezTo>
                  <a:pt x="15565" y="1329"/>
                  <a:pt x="13226" y="826"/>
                  <a:pt x="10771" y="826"/>
                </a:cubicBezTo>
                <a:cubicBezTo>
                  <a:pt x="8288" y="826"/>
                  <a:pt x="5978" y="1329"/>
                  <a:pt x="4245" y="2226"/>
                </a:cubicBezTo>
                <a:cubicBezTo>
                  <a:pt x="2339" y="3250"/>
                  <a:pt x="1328" y="4686"/>
                  <a:pt x="1328" y="6446"/>
                </a:cubicBezTo>
                <a:cubicBezTo>
                  <a:pt x="1328" y="8313"/>
                  <a:pt x="2772" y="9929"/>
                  <a:pt x="4072" y="11384"/>
                </a:cubicBezTo>
                <a:cubicBezTo>
                  <a:pt x="5169" y="12587"/>
                  <a:pt x="6295" y="13843"/>
                  <a:pt x="6497" y="15208"/>
                </a:cubicBezTo>
                <a:close/>
              </a:path>
            </a:pathLst>
          </a:custGeom>
          <a:solidFill>
            <a:srgbClr val="355C7D"/>
          </a:solidFill>
          <a:ln>
            <a:noFill/>
          </a:ln>
        </p:spPr>
        <p:txBody>
          <a:bodyPr anchorCtr="0" anchor="ctr" bIns="45700" lIns="25700" spcFirstLastPara="1" rIns="25700" wrap="square" tIns="45700">
            <a:noAutofit/>
          </a:bodyPr>
          <a:lstStyle/>
          <a:p>
            <a:pPr indent="0" lvl="0" marL="0" marR="0" rtl="0" algn="l">
              <a:lnSpc>
                <a:spcPct val="93000"/>
              </a:lnSpc>
              <a:spcBef>
                <a:spcPts val="0"/>
              </a:spcBef>
              <a:spcAft>
                <a:spcPts val="0"/>
              </a:spcAft>
              <a:buClr>
                <a:srgbClr val="000000"/>
              </a:buClr>
              <a:buSzPts val="1013"/>
              <a:buFont typeface="Arial"/>
              <a:buNone/>
            </a:pPr>
            <a:r>
              <a:t/>
            </a:r>
            <a:endParaRPr b="0" i="0" sz="1013" u="none" cap="none" strike="noStrike">
              <a:solidFill>
                <a:srgbClr val="000000"/>
              </a:solidFill>
              <a:latin typeface="Arial"/>
              <a:ea typeface="Arial"/>
              <a:cs typeface="Arial"/>
              <a:sym typeface="Arial"/>
            </a:endParaRPr>
          </a:p>
        </p:txBody>
      </p:sp>
      <p:sp>
        <p:nvSpPr>
          <p:cNvPr id="163" name="Google Shape;163;p12"/>
          <p:cNvSpPr/>
          <p:nvPr/>
        </p:nvSpPr>
        <p:spPr>
          <a:xfrm>
            <a:off x="3847298" y="1232475"/>
            <a:ext cx="574020" cy="448092"/>
          </a:xfrm>
          <a:custGeom>
            <a:rect b="b" l="l" r="r" t="t"/>
            <a:pathLst>
              <a:path extrusionOk="0" h="21600" w="21600">
                <a:moveTo>
                  <a:pt x="14578" y="9532"/>
                </a:moveTo>
                <a:lnTo>
                  <a:pt x="12370" y="10162"/>
                </a:lnTo>
                <a:lnTo>
                  <a:pt x="12370" y="11295"/>
                </a:lnTo>
                <a:lnTo>
                  <a:pt x="14578" y="10683"/>
                </a:lnTo>
                <a:lnTo>
                  <a:pt x="14578" y="9532"/>
                </a:lnTo>
                <a:close/>
                <a:moveTo>
                  <a:pt x="14578" y="12679"/>
                </a:moveTo>
                <a:lnTo>
                  <a:pt x="12370" y="13291"/>
                </a:lnTo>
                <a:lnTo>
                  <a:pt x="12370" y="12176"/>
                </a:lnTo>
                <a:lnTo>
                  <a:pt x="14578" y="11546"/>
                </a:lnTo>
                <a:lnTo>
                  <a:pt x="14578" y="12679"/>
                </a:lnTo>
                <a:close/>
                <a:moveTo>
                  <a:pt x="17718" y="11780"/>
                </a:moveTo>
                <a:lnTo>
                  <a:pt x="15372" y="12428"/>
                </a:lnTo>
                <a:lnTo>
                  <a:pt x="15372" y="9280"/>
                </a:lnTo>
                <a:lnTo>
                  <a:pt x="17718" y="8597"/>
                </a:lnTo>
                <a:lnTo>
                  <a:pt x="17718" y="11780"/>
                </a:lnTo>
                <a:close/>
                <a:moveTo>
                  <a:pt x="17718" y="13812"/>
                </a:moveTo>
                <a:lnTo>
                  <a:pt x="12370" y="15287"/>
                </a:lnTo>
                <a:lnTo>
                  <a:pt x="12370" y="14136"/>
                </a:lnTo>
                <a:lnTo>
                  <a:pt x="17718" y="12679"/>
                </a:lnTo>
                <a:cubicBezTo>
                  <a:pt x="17718" y="12697"/>
                  <a:pt x="17718" y="13812"/>
                  <a:pt x="17718" y="13812"/>
                </a:cubicBezTo>
                <a:close/>
                <a:moveTo>
                  <a:pt x="12370" y="17302"/>
                </a:moveTo>
                <a:lnTo>
                  <a:pt x="12370" y="16169"/>
                </a:lnTo>
                <a:lnTo>
                  <a:pt x="17718" y="14676"/>
                </a:lnTo>
                <a:lnTo>
                  <a:pt x="17718" y="15827"/>
                </a:lnTo>
                <a:lnTo>
                  <a:pt x="12370" y="17302"/>
                </a:lnTo>
                <a:close/>
                <a:moveTo>
                  <a:pt x="9265" y="10072"/>
                </a:moveTo>
                <a:lnTo>
                  <a:pt x="9265" y="11205"/>
                </a:lnTo>
                <a:lnTo>
                  <a:pt x="3899" y="9748"/>
                </a:lnTo>
                <a:lnTo>
                  <a:pt x="3899" y="8597"/>
                </a:lnTo>
                <a:lnTo>
                  <a:pt x="9265" y="10072"/>
                </a:lnTo>
                <a:close/>
                <a:moveTo>
                  <a:pt x="3899" y="10611"/>
                </a:moveTo>
                <a:lnTo>
                  <a:pt x="9265" y="12068"/>
                </a:lnTo>
                <a:lnTo>
                  <a:pt x="9265" y="13183"/>
                </a:lnTo>
                <a:lnTo>
                  <a:pt x="3899" y="11744"/>
                </a:lnTo>
                <a:cubicBezTo>
                  <a:pt x="3899" y="11762"/>
                  <a:pt x="3899" y="10611"/>
                  <a:pt x="3899" y="10611"/>
                </a:cubicBezTo>
                <a:close/>
                <a:moveTo>
                  <a:pt x="3899" y="12625"/>
                </a:moveTo>
                <a:lnTo>
                  <a:pt x="9265" y="14100"/>
                </a:lnTo>
                <a:lnTo>
                  <a:pt x="9265" y="15251"/>
                </a:lnTo>
                <a:lnTo>
                  <a:pt x="3899" y="13777"/>
                </a:lnTo>
                <a:cubicBezTo>
                  <a:pt x="3899" y="13759"/>
                  <a:pt x="3899" y="12625"/>
                  <a:pt x="3899" y="12625"/>
                </a:cubicBezTo>
                <a:close/>
                <a:moveTo>
                  <a:pt x="3899" y="14622"/>
                </a:moveTo>
                <a:lnTo>
                  <a:pt x="9265" y="16097"/>
                </a:lnTo>
                <a:lnTo>
                  <a:pt x="9265" y="17212"/>
                </a:lnTo>
                <a:lnTo>
                  <a:pt x="3899" y="15737"/>
                </a:lnTo>
                <a:lnTo>
                  <a:pt x="3899" y="14622"/>
                </a:lnTo>
                <a:close/>
                <a:moveTo>
                  <a:pt x="20134" y="9856"/>
                </a:moveTo>
                <a:lnTo>
                  <a:pt x="19961" y="9856"/>
                </a:lnTo>
                <a:lnTo>
                  <a:pt x="19961" y="5467"/>
                </a:lnTo>
                <a:cubicBezTo>
                  <a:pt x="19961" y="5378"/>
                  <a:pt x="19927" y="5288"/>
                  <a:pt x="19858" y="5252"/>
                </a:cubicBezTo>
                <a:cubicBezTo>
                  <a:pt x="19806" y="5216"/>
                  <a:pt x="19719" y="5180"/>
                  <a:pt x="19633" y="5216"/>
                </a:cubicBezTo>
                <a:lnTo>
                  <a:pt x="10835" y="7626"/>
                </a:lnTo>
                <a:lnTo>
                  <a:pt x="2019" y="5216"/>
                </a:lnTo>
                <a:cubicBezTo>
                  <a:pt x="1932" y="5180"/>
                  <a:pt x="1863" y="5216"/>
                  <a:pt x="1794" y="5252"/>
                </a:cubicBezTo>
                <a:cubicBezTo>
                  <a:pt x="1742" y="5288"/>
                  <a:pt x="1691" y="5378"/>
                  <a:pt x="1691" y="5467"/>
                </a:cubicBezTo>
                <a:lnTo>
                  <a:pt x="1691" y="9856"/>
                </a:lnTo>
                <a:lnTo>
                  <a:pt x="1518" y="9856"/>
                </a:lnTo>
                <a:cubicBezTo>
                  <a:pt x="690" y="9856"/>
                  <a:pt x="0" y="10575"/>
                  <a:pt x="0" y="11438"/>
                </a:cubicBezTo>
                <a:cubicBezTo>
                  <a:pt x="0" y="12302"/>
                  <a:pt x="690" y="13021"/>
                  <a:pt x="1518" y="13021"/>
                </a:cubicBezTo>
                <a:lnTo>
                  <a:pt x="1691" y="13021"/>
                </a:lnTo>
                <a:lnTo>
                  <a:pt x="1691" y="17625"/>
                </a:lnTo>
                <a:cubicBezTo>
                  <a:pt x="1691" y="17751"/>
                  <a:pt x="1777" y="17859"/>
                  <a:pt x="1881" y="17877"/>
                </a:cubicBezTo>
                <a:lnTo>
                  <a:pt x="5504" y="18884"/>
                </a:lnTo>
                <a:lnTo>
                  <a:pt x="5504" y="21600"/>
                </a:lnTo>
                <a:lnTo>
                  <a:pt x="16114" y="21600"/>
                </a:lnTo>
                <a:lnTo>
                  <a:pt x="16114" y="18884"/>
                </a:lnTo>
                <a:lnTo>
                  <a:pt x="19737" y="17877"/>
                </a:lnTo>
                <a:cubicBezTo>
                  <a:pt x="19840" y="17859"/>
                  <a:pt x="19927" y="17751"/>
                  <a:pt x="19927" y="17625"/>
                </a:cubicBezTo>
                <a:lnTo>
                  <a:pt x="19927" y="13021"/>
                </a:lnTo>
                <a:lnTo>
                  <a:pt x="20082" y="13021"/>
                </a:lnTo>
                <a:cubicBezTo>
                  <a:pt x="20927" y="13021"/>
                  <a:pt x="21600" y="12302"/>
                  <a:pt x="21600" y="11438"/>
                </a:cubicBezTo>
                <a:cubicBezTo>
                  <a:pt x="21600" y="10575"/>
                  <a:pt x="20944" y="9856"/>
                  <a:pt x="20134" y="9856"/>
                </a:cubicBezTo>
                <a:close/>
                <a:moveTo>
                  <a:pt x="10351" y="18794"/>
                </a:moveTo>
                <a:lnTo>
                  <a:pt x="3036" y="16780"/>
                </a:lnTo>
                <a:lnTo>
                  <a:pt x="3036" y="6924"/>
                </a:lnTo>
                <a:lnTo>
                  <a:pt x="10351" y="8921"/>
                </a:lnTo>
                <a:lnTo>
                  <a:pt x="10351" y="18794"/>
                </a:lnTo>
                <a:close/>
                <a:moveTo>
                  <a:pt x="18633" y="16780"/>
                </a:moveTo>
                <a:lnTo>
                  <a:pt x="11335" y="18794"/>
                </a:lnTo>
                <a:lnTo>
                  <a:pt x="11335" y="8957"/>
                </a:lnTo>
                <a:lnTo>
                  <a:pt x="18633" y="6942"/>
                </a:lnTo>
                <a:lnTo>
                  <a:pt x="18633" y="16780"/>
                </a:lnTo>
                <a:close/>
                <a:moveTo>
                  <a:pt x="7557" y="3417"/>
                </a:moveTo>
                <a:cubicBezTo>
                  <a:pt x="7557" y="1529"/>
                  <a:pt x="9006" y="0"/>
                  <a:pt x="10835" y="0"/>
                </a:cubicBezTo>
                <a:cubicBezTo>
                  <a:pt x="12663" y="0"/>
                  <a:pt x="14112" y="1511"/>
                  <a:pt x="14112" y="3417"/>
                </a:cubicBezTo>
                <a:cubicBezTo>
                  <a:pt x="14112" y="5324"/>
                  <a:pt x="12663" y="6834"/>
                  <a:pt x="10835" y="6834"/>
                </a:cubicBezTo>
                <a:cubicBezTo>
                  <a:pt x="9006" y="6834"/>
                  <a:pt x="7557" y="5288"/>
                  <a:pt x="7557" y="3417"/>
                </a:cubicBezTo>
                <a:close/>
              </a:path>
            </a:pathLst>
          </a:custGeom>
          <a:solidFill>
            <a:srgbClr val="355C7D"/>
          </a:solidFill>
          <a:ln>
            <a:noFill/>
          </a:ln>
        </p:spPr>
        <p:txBody>
          <a:bodyPr anchorCtr="0" anchor="ctr" bIns="45700" lIns="25700" spcFirstLastPara="1" rIns="25700" wrap="square" tIns="45700">
            <a:noAutofit/>
          </a:bodyPr>
          <a:lstStyle/>
          <a:p>
            <a:pPr indent="0" lvl="0" marL="0" marR="0" rtl="0" algn="l">
              <a:lnSpc>
                <a:spcPct val="93000"/>
              </a:lnSpc>
              <a:spcBef>
                <a:spcPts val="0"/>
              </a:spcBef>
              <a:spcAft>
                <a:spcPts val="0"/>
              </a:spcAft>
              <a:buClr>
                <a:srgbClr val="000000"/>
              </a:buClr>
              <a:buSzPts val="1013"/>
              <a:buFont typeface="Arial"/>
              <a:buNone/>
            </a:pPr>
            <a:r>
              <a:t/>
            </a:r>
            <a:endParaRPr b="0" i="0" sz="1013" u="none" cap="none" strike="noStrike">
              <a:solidFill>
                <a:srgbClr val="000000"/>
              </a:solidFill>
              <a:latin typeface="Arial"/>
              <a:ea typeface="Arial"/>
              <a:cs typeface="Arial"/>
              <a:sym typeface="Arial"/>
            </a:endParaRPr>
          </a:p>
        </p:txBody>
      </p:sp>
      <p:sp>
        <p:nvSpPr>
          <p:cNvPr id="164" name="Google Shape;164;p12"/>
          <p:cNvSpPr/>
          <p:nvPr/>
        </p:nvSpPr>
        <p:spPr>
          <a:xfrm>
            <a:off x="3945817" y="2270173"/>
            <a:ext cx="558738" cy="476661"/>
          </a:xfrm>
          <a:custGeom>
            <a:rect b="b" l="l" r="r" t="t"/>
            <a:pathLst>
              <a:path extrusionOk="0" h="21583" w="21600">
                <a:moveTo>
                  <a:pt x="9067" y="9285"/>
                </a:moveTo>
                <a:lnTo>
                  <a:pt x="9559" y="9267"/>
                </a:lnTo>
                <a:lnTo>
                  <a:pt x="9559" y="12333"/>
                </a:lnTo>
                <a:lnTo>
                  <a:pt x="21582" y="12333"/>
                </a:lnTo>
                <a:lnTo>
                  <a:pt x="21582" y="13121"/>
                </a:lnTo>
                <a:lnTo>
                  <a:pt x="15197" y="13121"/>
                </a:lnTo>
                <a:lnTo>
                  <a:pt x="15197" y="18606"/>
                </a:lnTo>
                <a:lnTo>
                  <a:pt x="17787" y="21152"/>
                </a:lnTo>
                <a:lnTo>
                  <a:pt x="16966" y="21152"/>
                </a:lnTo>
                <a:lnTo>
                  <a:pt x="15197" y="19413"/>
                </a:lnTo>
                <a:lnTo>
                  <a:pt x="15197" y="21152"/>
                </a:lnTo>
                <a:lnTo>
                  <a:pt x="14595" y="21152"/>
                </a:lnTo>
                <a:lnTo>
                  <a:pt x="14595" y="19413"/>
                </a:lnTo>
                <a:lnTo>
                  <a:pt x="12843" y="21152"/>
                </a:lnTo>
                <a:lnTo>
                  <a:pt x="12022" y="21152"/>
                </a:lnTo>
                <a:lnTo>
                  <a:pt x="14595" y="18606"/>
                </a:lnTo>
                <a:lnTo>
                  <a:pt x="14595" y="13121"/>
                </a:lnTo>
                <a:lnTo>
                  <a:pt x="8556" y="13121"/>
                </a:lnTo>
                <a:lnTo>
                  <a:pt x="8556" y="12333"/>
                </a:lnTo>
                <a:lnTo>
                  <a:pt x="9103" y="12333"/>
                </a:lnTo>
                <a:lnTo>
                  <a:pt x="9067" y="9285"/>
                </a:lnTo>
                <a:close/>
                <a:moveTo>
                  <a:pt x="9103" y="6184"/>
                </a:moveTo>
                <a:lnTo>
                  <a:pt x="9103" y="2707"/>
                </a:lnTo>
                <a:lnTo>
                  <a:pt x="8556" y="2707"/>
                </a:lnTo>
                <a:lnTo>
                  <a:pt x="8556" y="1918"/>
                </a:lnTo>
                <a:lnTo>
                  <a:pt x="21600" y="1918"/>
                </a:lnTo>
                <a:lnTo>
                  <a:pt x="21600" y="2707"/>
                </a:lnTo>
                <a:lnTo>
                  <a:pt x="9559" y="2707"/>
                </a:lnTo>
                <a:lnTo>
                  <a:pt x="9505" y="6794"/>
                </a:lnTo>
                <a:lnTo>
                  <a:pt x="9103" y="6184"/>
                </a:lnTo>
                <a:close/>
                <a:moveTo>
                  <a:pt x="20542" y="12333"/>
                </a:moveTo>
                <a:lnTo>
                  <a:pt x="21034" y="12333"/>
                </a:lnTo>
                <a:lnTo>
                  <a:pt x="21034" y="2707"/>
                </a:lnTo>
                <a:lnTo>
                  <a:pt x="20542" y="2707"/>
                </a:lnTo>
                <a:lnTo>
                  <a:pt x="20542" y="12333"/>
                </a:lnTo>
                <a:close/>
                <a:moveTo>
                  <a:pt x="11913" y="11293"/>
                </a:moveTo>
                <a:lnTo>
                  <a:pt x="13026" y="11293"/>
                </a:lnTo>
                <a:lnTo>
                  <a:pt x="13026" y="9500"/>
                </a:lnTo>
                <a:lnTo>
                  <a:pt x="11913" y="9500"/>
                </a:lnTo>
                <a:lnTo>
                  <a:pt x="11913" y="11293"/>
                </a:lnTo>
                <a:close/>
                <a:moveTo>
                  <a:pt x="13774" y="11293"/>
                </a:moveTo>
                <a:lnTo>
                  <a:pt x="14886" y="11293"/>
                </a:lnTo>
                <a:lnTo>
                  <a:pt x="14886" y="7708"/>
                </a:lnTo>
                <a:lnTo>
                  <a:pt x="13774" y="7708"/>
                </a:lnTo>
                <a:lnTo>
                  <a:pt x="13774" y="11293"/>
                </a:lnTo>
                <a:close/>
                <a:moveTo>
                  <a:pt x="15634" y="11293"/>
                </a:moveTo>
                <a:lnTo>
                  <a:pt x="16747" y="11293"/>
                </a:lnTo>
                <a:lnTo>
                  <a:pt x="16747" y="7027"/>
                </a:lnTo>
                <a:lnTo>
                  <a:pt x="15634" y="7027"/>
                </a:lnTo>
                <a:lnTo>
                  <a:pt x="15634" y="11293"/>
                </a:lnTo>
                <a:close/>
                <a:moveTo>
                  <a:pt x="17495" y="11293"/>
                </a:moveTo>
                <a:lnTo>
                  <a:pt x="18626" y="11293"/>
                </a:lnTo>
                <a:lnTo>
                  <a:pt x="18626" y="5342"/>
                </a:lnTo>
                <a:lnTo>
                  <a:pt x="17495" y="5342"/>
                </a:lnTo>
                <a:lnTo>
                  <a:pt x="17495" y="11293"/>
                </a:lnTo>
                <a:close/>
                <a:moveTo>
                  <a:pt x="2773" y="1810"/>
                </a:moveTo>
                <a:cubicBezTo>
                  <a:pt x="2773" y="825"/>
                  <a:pt x="3594" y="0"/>
                  <a:pt x="4616" y="0"/>
                </a:cubicBezTo>
                <a:cubicBezTo>
                  <a:pt x="5637" y="0"/>
                  <a:pt x="6458" y="789"/>
                  <a:pt x="6458" y="1810"/>
                </a:cubicBezTo>
                <a:cubicBezTo>
                  <a:pt x="6458" y="2796"/>
                  <a:pt x="5655" y="3621"/>
                  <a:pt x="4616" y="3621"/>
                </a:cubicBezTo>
                <a:cubicBezTo>
                  <a:pt x="3612" y="3603"/>
                  <a:pt x="2773" y="2814"/>
                  <a:pt x="2773" y="1810"/>
                </a:cubicBezTo>
                <a:close/>
                <a:moveTo>
                  <a:pt x="9231" y="8855"/>
                </a:moveTo>
                <a:lnTo>
                  <a:pt x="8903" y="8855"/>
                </a:lnTo>
                <a:cubicBezTo>
                  <a:pt x="8629" y="8855"/>
                  <a:pt x="8337" y="8765"/>
                  <a:pt x="8136" y="8497"/>
                </a:cubicBezTo>
                <a:lnTo>
                  <a:pt x="6878" y="6722"/>
                </a:lnTo>
                <a:lnTo>
                  <a:pt x="6859" y="20542"/>
                </a:lnTo>
                <a:cubicBezTo>
                  <a:pt x="6859" y="21224"/>
                  <a:pt x="6349" y="21582"/>
                  <a:pt x="5856" y="21582"/>
                </a:cubicBezTo>
                <a:cubicBezTo>
                  <a:pt x="5327" y="21582"/>
                  <a:pt x="4798" y="21224"/>
                  <a:pt x="4798" y="20524"/>
                </a:cubicBezTo>
                <a:lnTo>
                  <a:pt x="4780" y="12476"/>
                </a:lnTo>
                <a:lnTo>
                  <a:pt x="4470" y="12476"/>
                </a:lnTo>
                <a:lnTo>
                  <a:pt x="4451" y="20524"/>
                </a:lnTo>
                <a:cubicBezTo>
                  <a:pt x="4451" y="21259"/>
                  <a:pt x="3868" y="21600"/>
                  <a:pt x="3357" y="21582"/>
                </a:cubicBezTo>
                <a:cubicBezTo>
                  <a:pt x="2864" y="21528"/>
                  <a:pt x="2390" y="21206"/>
                  <a:pt x="2390" y="20542"/>
                </a:cubicBezTo>
                <a:lnTo>
                  <a:pt x="2353" y="6722"/>
                </a:lnTo>
                <a:lnTo>
                  <a:pt x="1624" y="7762"/>
                </a:lnTo>
                <a:lnTo>
                  <a:pt x="1624" y="11723"/>
                </a:lnTo>
                <a:cubicBezTo>
                  <a:pt x="1624" y="12153"/>
                  <a:pt x="1241" y="12530"/>
                  <a:pt x="803" y="12530"/>
                </a:cubicBezTo>
                <a:cubicBezTo>
                  <a:pt x="365" y="12530"/>
                  <a:pt x="0" y="12153"/>
                  <a:pt x="0" y="11723"/>
                </a:cubicBezTo>
                <a:lnTo>
                  <a:pt x="0" y="7134"/>
                </a:lnTo>
                <a:lnTo>
                  <a:pt x="1551" y="4894"/>
                </a:lnTo>
                <a:cubicBezTo>
                  <a:pt x="2025" y="4248"/>
                  <a:pt x="2609" y="3926"/>
                  <a:pt x="3375" y="3926"/>
                </a:cubicBezTo>
                <a:lnTo>
                  <a:pt x="5820" y="3926"/>
                </a:lnTo>
                <a:cubicBezTo>
                  <a:pt x="6604" y="3926"/>
                  <a:pt x="7170" y="4195"/>
                  <a:pt x="7644" y="4894"/>
                </a:cubicBezTo>
                <a:lnTo>
                  <a:pt x="9231" y="7152"/>
                </a:lnTo>
                <a:lnTo>
                  <a:pt x="9322" y="7260"/>
                </a:lnTo>
                <a:lnTo>
                  <a:pt x="12186" y="7260"/>
                </a:lnTo>
                <a:cubicBezTo>
                  <a:pt x="13336" y="7260"/>
                  <a:pt x="13263" y="8855"/>
                  <a:pt x="12241" y="8855"/>
                </a:cubicBezTo>
                <a:lnTo>
                  <a:pt x="9231" y="8855"/>
                </a:lnTo>
                <a:close/>
              </a:path>
            </a:pathLst>
          </a:custGeom>
          <a:solidFill>
            <a:srgbClr val="355C7D"/>
          </a:solidFill>
          <a:ln>
            <a:noFill/>
          </a:ln>
        </p:spPr>
        <p:txBody>
          <a:bodyPr anchorCtr="0" anchor="ctr" bIns="45700" lIns="25700" spcFirstLastPara="1" rIns="25700" wrap="square" tIns="45700">
            <a:noAutofit/>
          </a:bodyPr>
          <a:lstStyle/>
          <a:p>
            <a:pPr indent="0" lvl="0" marL="0" marR="0" rtl="0" algn="l">
              <a:lnSpc>
                <a:spcPct val="93000"/>
              </a:lnSpc>
              <a:spcBef>
                <a:spcPts val="0"/>
              </a:spcBef>
              <a:spcAft>
                <a:spcPts val="0"/>
              </a:spcAft>
              <a:buClr>
                <a:srgbClr val="000000"/>
              </a:buClr>
              <a:buSzPts val="1013"/>
              <a:buFont typeface="Arial"/>
              <a:buNone/>
            </a:pPr>
            <a:r>
              <a:t/>
            </a:r>
            <a:endParaRPr b="0" i="0" sz="1013" u="none" cap="none" strike="noStrike">
              <a:solidFill>
                <a:srgbClr val="000000"/>
              </a:solidFill>
              <a:latin typeface="Arial"/>
              <a:ea typeface="Arial"/>
              <a:cs typeface="Arial"/>
              <a:sym typeface="Arial"/>
            </a:endParaRPr>
          </a:p>
        </p:txBody>
      </p:sp>
      <p:sp>
        <p:nvSpPr>
          <p:cNvPr id="165" name="Google Shape;165;p12"/>
          <p:cNvSpPr/>
          <p:nvPr/>
        </p:nvSpPr>
        <p:spPr>
          <a:xfrm>
            <a:off x="581861" y="3326571"/>
            <a:ext cx="571683" cy="449538"/>
          </a:xfrm>
          <a:custGeom>
            <a:rect b="b" l="l" r="r" t="t"/>
            <a:pathLst>
              <a:path extrusionOk="0" h="21004" w="21508">
                <a:moveTo>
                  <a:pt x="8920" y="2078"/>
                </a:moveTo>
                <a:cubicBezTo>
                  <a:pt x="9957" y="73"/>
                  <a:pt x="12253" y="-596"/>
                  <a:pt x="14021" y="580"/>
                </a:cubicBezTo>
                <a:cubicBezTo>
                  <a:pt x="15809" y="1755"/>
                  <a:pt x="16378" y="4360"/>
                  <a:pt x="15341" y="6366"/>
                </a:cubicBezTo>
                <a:cubicBezTo>
                  <a:pt x="14325" y="8394"/>
                  <a:pt x="12029" y="9040"/>
                  <a:pt x="10241" y="7864"/>
                </a:cubicBezTo>
                <a:cubicBezTo>
                  <a:pt x="8494" y="6642"/>
                  <a:pt x="7904" y="4107"/>
                  <a:pt x="8920" y="2078"/>
                </a:cubicBezTo>
                <a:close/>
                <a:moveTo>
                  <a:pt x="21316" y="19897"/>
                </a:moveTo>
                <a:lnTo>
                  <a:pt x="21194" y="19967"/>
                </a:lnTo>
                <a:cubicBezTo>
                  <a:pt x="20970" y="20105"/>
                  <a:pt x="20686" y="20036"/>
                  <a:pt x="20564" y="19782"/>
                </a:cubicBezTo>
                <a:lnTo>
                  <a:pt x="19243" y="17177"/>
                </a:lnTo>
                <a:cubicBezTo>
                  <a:pt x="19182" y="17177"/>
                  <a:pt x="19141" y="17246"/>
                  <a:pt x="19141" y="17293"/>
                </a:cubicBezTo>
                <a:lnTo>
                  <a:pt x="14610" y="20681"/>
                </a:lnTo>
                <a:cubicBezTo>
                  <a:pt x="14325" y="20935"/>
                  <a:pt x="13980" y="21004"/>
                  <a:pt x="13635" y="21004"/>
                </a:cubicBezTo>
                <a:cubicBezTo>
                  <a:pt x="13106" y="21004"/>
                  <a:pt x="12598" y="20750"/>
                  <a:pt x="12253" y="20220"/>
                </a:cubicBezTo>
                <a:lnTo>
                  <a:pt x="7396" y="11898"/>
                </a:lnTo>
                <a:cubicBezTo>
                  <a:pt x="7275" y="11783"/>
                  <a:pt x="7092" y="11737"/>
                  <a:pt x="6929" y="11783"/>
                </a:cubicBezTo>
                <a:cubicBezTo>
                  <a:pt x="6746" y="11852"/>
                  <a:pt x="6767" y="12106"/>
                  <a:pt x="6827" y="12290"/>
                </a:cubicBezTo>
                <a:lnTo>
                  <a:pt x="10079" y="17892"/>
                </a:lnTo>
                <a:lnTo>
                  <a:pt x="9835" y="21004"/>
                </a:lnTo>
                <a:lnTo>
                  <a:pt x="0" y="21004"/>
                </a:lnTo>
                <a:cubicBezTo>
                  <a:pt x="406" y="16394"/>
                  <a:pt x="2296" y="8510"/>
                  <a:pt x="6015" y="7219"/>
                </a:cubicBezTo>
                <a:cubicBezTo>
                  <a:pt x="7620" y="6689"/>
                  <a:pt x="9205" y="7749"/>
                  <a:pt x="9733" y="8786"/>
                </a:cubicBezTo>
                <a:lnTo>
                  <a:pt x="14082" y="16186"/>
                </a:lnTo>
                <a:lnTo>
                  <a:pt x="17130" y="13927"/>
                </a:lnTo>
                <a:cubicBezTo>
                  <a:pt x="17231" y="13858"/>
                  <a:pt x="17353" y="13789"/>
                  <a:pt x="17475" y="13719"/>
                </a:cubicBezTo>
                <a:lnTo>
                  <a:pt x="16662" y="12152"/>
                </a:lnTo>
                <a:cubicBezTo>
                  <a:pt x="16561" y="11898"/>
                  <a:pt x="16601" y="11576"/>
                  <a:pt x="16845" y="11437"/>
                </a:cubicBezTo>
                <a:lnTo>
                  <a:pt x="16947" y="11391"/>
                </a:lnTo>
                <a:cubicBezTo>
                  <a:pt x="17191" y="11253"/>
                  <a:pt x="17475" y="11322"/>
                  <a:pt x="17577" y="11576"/>
                </a:cubicBezTo>
                <a:lnTo>
                  <a:pt x="18674" y="13719"/>
                </a:lnTo>
                <a:cubicBezTo>
                  <a:pt x="19019" y="13858"/>
                  <a:pt x="19304" y="14111"/>
                  <a:pt x="19527" y="14503"/>
                </a:cubicBezTo>
                <a:cubicBezTo>
                  <a:pt x="19812" y="14964"/>
                  <a:pt x="19873" y="15471"/>
                  <a:pt x="19812" y="15932"/>
                </a:cubicBezTo>
                <a:lnTo>
                  <a:pt x="21417" y="19114"/>
                </a:lnTo>
                <a:cubicBezTo>
                  <a:pt x="21600" y="19459"/>
                  <a:pt x="21478" y="19782"/>
                  <a:pt x="21316" y="19897"/>
                </a:cubicBezTo>
                <a:close/>
              </a:path>
            </a:pathLst>
          </a:custGeom>
          <a:solidFill>
            <a:srgbClr val="355C7D"/>
          </a:solidFill>
          <a:ln>
            <a:noFill/>
          </a:ln>
        </p:spPr>
        <p:txBody>
          <a:bodyPr anchorCtr="0" anchor="ctr" bIns="23325" lIns="23325" spcFirstLastPara="1" rIns="23325" wrap="square" tIns="23325">
            <a:noAutofit/>
          </a:bodyPr>
          <a:lstStyle/>
          <a:p>
            <a:pPr indent="0" lvl="0" marL="0" marR="0" rtl="0" algn="l">
              <a:lnSpc>
                <a:spcPct val="93000"/>
              </a:lnSpc>
              <a:spcBef>
                <a:spcPts val="0"/>
              </a:spcBef>
              <a:spcAft>
                <a:spcPts val="0"/>
              </a:spcAft>
              <a:buClr>
                <a:srgbClr val="000000"/>
              </a:buClr>
              <a:buSzPts val="870"/>
              <a:buFont typeface="Arial"/>
              <a:buNone/>
            </a:pPr>
            <a:r>
              <a:t/>
            </a:r>
            <a:endParaRPr b="0" i="0" sz="870" u="none" cap="none" strike="noStrike">
              <a:solidFill>
                <a:srgbClr val="000000"/>
              </a:solidFill>
              <a:latin typeface="Arial"/>
              <a:ea typeface="Arial"/>
              <a:cs typeface="Arial"/>
              <a:sym typeface="Arial"/>
            </a:endParaRPr>
          </a:p>
        </p:txBody>
      </p:sp>
      <p:cxnSp>
        <p:nvCxnSpPr>
          <p:cNvPr id="166" name="Google Shape;166;p12"/>
          <p:cNvCxnSpPr/>
          <p:nvPr/>
        </p:nvCxnSpPr>
        <p:spPr>
          <a:xfrm rot="10800000">
            <a:off x="2300841" y="3265670"/>
            <a:ext cx="4200" cy="650400"/>
          </a:xfrm>
          <a:prstGeom prst="straightConnector1">
            <a:avLst/>
          </a:prstGeom>
          <a:noFill/>
          <a:ln cap="flat" cmpd="sng" w="25400">
            <a:solidFill>
              <a:srgbClr val="102256"/>
            </a:solidFill>
            <a:prstDash val="solid"/>
            <a:miter lim="8000"/>
            <a:headEnd len="sm" w="sm" type="none"/>
            <a:tailEnd len="sm" w="sm" type="none"/>
          </a:ln>
        </p:spPr>
      </p:cxnSp>
      <p:cxnSp>
        <p:nvCxnSpPr>
          <p:cNvPr id="167" name="Google Shape;167;p12"/>
          <p:cNvCxnSpPr/>
          <p:nvPr/>
        </p:nvCxnSpPr>
        <p:spPr>
          <a:xfrm flipH="1">
            <a:off x="894737" y="2600138"/>
            <a:ext cx="651900" cy="6600"/>
          </a:xfrm>
          <a:prstGeom prst="straightConnector1">
            <a:avLst/>
          </a:prstGeom>
          <a:noFill/>
          <a:ln cap="flat" cmpd="sng" w="25400">
            <a:solidFill>
              <a:srgbClr val="102256"/>
            </a:solidFill>
            <a:prstDash val="solid"/>
            <a:miter lim="8000"/>
            <a:headEnd len="sm" w="sm" type="none"/>
            <a:tailEnd len="sm" w="sm" type="none"/>
          </a:ln>
        </p:spPr>
      </p:cxnSp>
      <p:sp>
        <p:nvSpPr>
          <p:cNvPr id="168" name="Google Shape;168;p12"/>
          <p:cNvSpPr txBox="1"/>
          <p:nvPr/>
        </p:nvSpPr>
        <p:spPr>
          <a:xfrm>
            <a:off x="1488883" y="1866216"/>
            <a:ext cx="17040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 sz="1050" u="none" cap="none" strike="noStrike">
                <a:solidFill>
                  <a:schemeClr val="lt1"/>
                </a:solidFill>
                <a:latin typeface="Arial"/>
                <a:ea typeface="Arial"/>
                <a:cs typeface="Arial"/>
                <a:sym typeface="Arial"/>
              </a:rPr>
              <a:t>FOIA OMBUDSMAN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69" name="Google Shape;169;p12"/>
          <p:cNvSpPr txBox="1"/>
          <p:nvPr/>
        </p:nvSpPr>
        <p:spPr>
          <a:xfrm>
            <a:off x="7188325" y="1801000"/>
            <a:ext cx="197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0" name="Google Shape;170;p12"/>
          <p:cNvPicPr preferRelativeResize="0"/>
          <p:nvPr/>
        </p:nvPicPr>
        <p:blipFill>
          <a:blip r:embed="rId3">
            <a:alphaModFix/>
          </a:blip>
          <a:stretch>
            <a:fillRect/>
          </a:stretch>
        </p:blipFill>
        <p:spPr>
          <a:xfrm>
            <a:off x="5616350" y="80775"/>
            <a:ext cx="3107074" cy="5041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nvSpPr>
        <p:spPr>
          <a:xfrm>
            <a:off x="1614200" y="236600"/>
            <a:ext cx="8078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000" u="none" cap="none" strike="noStrike">
                <a:solidFill>
                  <a:schemeClr val="dk1"/>
                </a:solidFill>
                <a:latin typeface="Merriweather"/>
                <a:ea typeface="Merriweather"/>
                <a:cs typeface="Merriweather"/>
                <a:sym typeface="Merriweather"/>
              </a:rPr>
              <a:t>Compliance: Not the FOIA Police! </a:t>
            </a:r>
            <a:endParaRPr b="1" i="0" sz="3000" u="none" cap="none" strike="noStrike">
              <a:solidFill>
                <a:schemeClr val="dk1"/>
              </a:solidFill>
              <a:latin typeface="Merriweather"/>
              <a:ea typeface="Merriweather"/>
              <a:cs typeface="Merriweather"/>
              <a:sym typeface="Merriweather"/>
            </a:endParaRPr>
          </a:p>
        </p:txBody>
      </p:sp>
      <p:sp>
        <p:nvSpPr>
          <p:cNvPr id="176" name="Google Shape;176;p13"/>
          <p:cNvSpPr txBox="1"/>
          <p:nvPr/>
        </p:nvSpPr>
        <p:spPr>
          <a:xfrm>
            <a:off x="5271125" y="1195000"/>
            <a:ext cx="3714900" cy="3232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Website/Contacts on FOIA.gov</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Letters</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Patterns </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Regulations review</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Estimated Dates of Completion! </a:t>
            </a:r>
            <a:endParaRPr i="0" sz="22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wentieth Century"/>
              <a:ea typeface="Twentieth Century"/>
              <a:cs typeface="Twentieth Century"/>
              <a:sym typeface="Twentieth Century"/>
            </a:endParaRPr>
          </a:p>
        </p:txBody>
      </p:sp>
      <p:pic>
        <p:nvPicPr>
          <p:cNvPr id="177" name="Google Shape;177;p13"/>
          <p:cNvPicPr preferRelativeResize="0"/>
          <p:nvPr/>
        </p:nvPicPr>
        <p:blipFill rotWithShape="1">
          <a:blip r:embed="rId3">
            <a:alphaModFix/>
          </a:blip>
          <a:srcRect b="0" l="0" r="0" t="0"/>
          <a:stretch/>
        </p:blipFill>
        <p:spPr>
          <a:xfrm>
            <a:off x="621525" y="1195000"/>
            <a:ext cx="4445426" cy="300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nvSpPr>
        <p:spPr>
          <a:xfrm>
            <a:off x="1891825" y="53525"/>
            <a:ext cx="7136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200" u="none" cap="none" strike="noStrike">
                <a:solidFill>
                  <a:schemeClr val="dk1"/>
                </a:solidFill>
                <a:latin typeface="Merriweather"/>
                <a:ea typeface="Merriweather"/>
                <a:cs typeface="Merriweather"/>
                <a:sym typeface="Merriweather"/>
              </a:rPr>
              <a:t>Compliance: Assessments  </a:t>
            </a:r>
            <a:endParaRPr b="1" i="0" sz="3200" u="none" cap="none" strike="noStrike">
              <a:solidFill>
                <a:schemeClr val="dk1"/>
              </a:solidFill>
              <a:latin typeface="Merriweather"/>
              <a:ea typeface="Merriweather"/>
              <a:cs typeface="Merriweather"/>
              <a:sym typeface="Merriweather"/>
            </a:endParaRPr>
          </a:p>
        </p:txBody>
      </p:sp>
      <p:sp>
        <p:nvSpPr>
          <p:cNvPr id="183" name="Google Shape;183;p14"/>
          <p:cNvSpPr txBox="1"/>
          <p:nvPr/>
        </p:nvSpPr>
        <p:spPr>
          <a:xfrm>
            <a:off x="164900" y="1463700"/>
            <a:ext cx="4062600" cy="2006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14 assessments of agency FOIA programs</a:t>
            </a:r>
            <a:endParaRPr sz="2200">
              <a:solidFill>
                <a:schemeClr val="dk1"/>
              </a:solidFill>
              <a:latin typeface="Merriweather"/>
              <a:ea typeface="Merriweather"/>
              <a:cs typeface="Merriweather"/>
              <a:sym typeface="Merriweather"/>
            </a:endParaRPr>
          </a:p>
          <a:p>
            <a:pPr indent="-368300" lvl="0" marL="457200" marR="0" rtl="0" algn="l">
              <a:lnSpc>
                <a:spcPct val="100000"/>
              </a:lnSpc>
              <a:spcBef>
                <a:spcPts val="100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11 assessments of FOIA issues cutting across most or all agencies </a:t>
            </a:r>
            <a:endParaRPr i="0" sz="2200" u="none" cap="none" strike="noStrike">
              <a:solidFill>
                <a:schemeClr val="dk1"/>
              </a:solidFill>
              <a:latin typeface="Merriweather"/>
              <a:ea typeface="Merriweather"/>
              <a:cs typeface="Merriweather"/>
              <a:sym typeface="Merriweather"/>
            </a:endParaRPr>
          </a:p>
        </p:txBody>
      </p:sp>
      <p:pic>
        <p:nvPicPr>
          <p:cNvPr id="184" name="Google Shape;184;p14"/>
          <p:cNvPicPr preferRelativeResize="0"/>
          <p:nvPr/>
        </p:nvPicPr>
        <p:blipFill rotWithShape="1">
          <a:blip r:embed="rId3">
            <a:alphaModFix/>
          </a:blip>
          <a:srcRect b="0" l="0" r="0" t="0"/>
          <a:stretch/>
        </p:blipFill>
        <p:spPr>
          <a:xfrm>
            <a:off x="4572000" y="1093775"/>
            <a:ext cx="3966100" cy="3177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idx="1" type="body"/>
          </p:nvPr>
        </p:nvSpPr>
        <p:spPr>
          <a:xfrm>
            <a:off x="2040750" y="134675"/>
            <a:ext cx="6980400" cy="7851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SzPts val="1085"/>
              <a:buNone/>
            </a:pPr>
            <a:r>
              <a:rPr b="1" lang="en" sz="2645">
                <a:solidFill>
                  <a:schemeClr val="dk1"/>
                </a:solidFill>
                <a:latin typeface="Merriweather"/>
                <a:ea typeface="Merriweather"/>
                <a:cs typeface="Merriweather"/>
                <a:sym typeface="Merriweather"/>
              </a:rPr>
              <a:t>OGIS Recommendations &amp; Best Practices</a:t>
            </a:r>
            <a:endParaRPr b="1" sz="2645">
              <a:solidFill>
                <a:schemeClr val="dk1"/>
              </a:solidFill>
              <a:latin typeface="Merriweather"/>
              <a:ea typeface="Merriweather"/>
              <a:cs typeface="Merriweather"/>
              <a:sym typeface="Merriweather"/>
            </a:endParaRPr>
          </a:p>
        </p:txBody>
      </p:sp>
      <p:sp>
        <p:nvSpPr>
          <p:cNvPr id="190" name="Google Shape;190;p15"/>
          <p:cNvSpPr txBox="1"/>
          <p:nvPr/>
        </p:nvSpPr>
        <p:spPr>
          <a:xfrm>
            <a:off x="4498775" y="905550"/>
            <a:ext cx="4096200" cy="2770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Nearly 180 from agency &amp; issue assessments </a:t>
            </a:r>
            <a:endParaRPr i="0" sz="2200" u="none" cap="none" strike="noStrike">
              <a:solidFill>
                <a:schemeClr val="dk1"/>
              </a:solidFill>
              <a:latin typeface="Merriweather"/>
              <a:ea typeface="Merriweather"/>
              <a:cs typeface="Merriweather"/>
              <a:sym typeface="Merriweather"/>
            </a:endParaRPr>
          </a:p>
          <a:p>
            <a:pPr indent="0" lvl="0" marL="457200" marR="0" rtl="0" algn="l">
              <a:lnSpc>
                <a:spcPct val="100000"/>
              </a:lnSpc>
              <a:spcBef>
                <a:spcPts val="0"/>
              </a:spcBef>
              <a:spcAft>
                <a:spcPts val="0"/>
              </a:spcAft>
              <a:buClr>
                <a:srgbClr val="000000"/>
              </a:buClr>
              <a:buSzPts val="2000"/>
              <a:buFont typeface="Arial"/>
              <a:buNone/>
            </a:pPr>
            <a:r>
              <a:t/>
            </a:r>
            <a:endParaRPr i="0" sz="2200" u="none" cap="none" strike="noStrike">
              <a:solidFill>
                <a:schemeClr val="dk1"/>
              </a:solidFill>
              <a:latin typeface="Merriweather"/>
              <a:ea typeface="Merriweather"/>
              <a:cs typeface="Merriweather"/>
              <a:sym typeface="Merriweather"/>
            </a:endParaRPr>
          </a:p>
          <a:p>
            <a:pPr indent="-368300" lvl="0" marL="4572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Three categories: </a:t>
            </a:r>
            <a:endParaRPr i="0" sz="2200" u="none" cap="none" strike="noStrike">
              <a:solidFill>
                <a:schemeClr val="dk1"/>
              </a:solidFill>
              <a:latin typeface="Merriweather"/>
              <a:ea typeface="Merriweather"/>
              <a:cs typeface="Merriweather"/>
              <a:sym typeface="Merriweather"/>
            </a:endParaRPr>
          </a:p>
          <a:p>
            <a:pPr indent="-368300" lvl="1" marL="9144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Management </a:t>
            </a:r>
            <a:endParaRPr i="0" sz="2200" u="none" cap="none" strike="noStrike">
              <a:solidFill>
                <a:schemeClr val="dk1"/>
              </a:solidFill>
              <a:latin typeface="Merriweather"/>
              <a:ea typeface="Merriweather"/>
              <a:cs typeface="Merriweather"/>
              <a:sym typeface="Merriweather"/>
            </a:endParaRPr>
          </a:p>
          <a:p>
            <a:pPr indent="-368300" lvl="1" marL="9144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Technology </a:t>
            </a:r>
            <a:endParaRPr i="0" sz="2200" u="none" cap="none" strike="noStrike">
              <a:solidFill>
                <a:schemeClr val="dk1"/>
              </a:solidFill>
              <a:latin typeface="Merriweather"/>
              <a:ea typeface="Merriweather"/>
              <a:cs typeface="Merriweather"/>
              <a:sym typeface="Merriweather"/>
            </a:endParaRPr>
          </a:p>
          <a:p>
            <a:pPr indent="-368300" lvl="1" marL="914400" marR="0" rtl="0" algn="l">
              <a:lnSpc>
                <a:spcPct val="100000"/>
              </a:lnSpc>
              <a:spcBef>
                <a:spcPts val="0"/>
              </a:spcBef>
              <a:spcAft>
                <a:spcPts val="0"/>
              </a:spcAft>
              <a:buClr>
                <a:schemeClr val="dk1"/>
              </a:buClr>
              <a:buSzPts val="2200"/>
              <a:buFont typeface="Merriweather"/>
              <a:buChar char="○"/>
            </a:pPr>
            <a:r>
              <a:rPr i="0" lang="en" sz="2200" u="none" cap="none" strike="noStrike">
                <a:solidFill>
                  <a:schemeClr val="dk1"/>
                </a:solidFill>
                <a:latin typeface="Merriweather"/>
                <a:ea typeface="Merriweather"/>
                <a:cs typeface="Merriweather"/>
                <a:sym typeface="Merriweather"/>
              </a:rPr>
              <a:t>Communication</a:t>
            </a:r>
            <a:endParaRPr i="0" sz="2200" u="none" cap="none" strike="noStrike">
              <a:solidFill>
                <a:schemeClr val="dk1"/>
              </a:solidFill>
              <a:latin typeface="Merriweather"/>
              <a:ea typeface="Merriweather"/>
              <a:cs typeface="Merriweather"/>
              <a:sym typeface="Merriweather"/>
            </a:endParaRPr>
          </a:p>
        </p:txBody>
      </p:sp>
      <p:pic>
        <p:nvPicPr>
          <p:cNvPr id="191" name="Google Shape;191;p15"/>
          <p:cNvPicPr preferRelativeResize="0"/>
          <p:nvPr/>
        </p:nvPicPr>
        <p:blipFill rotWithShape="1">
          <a:blip r:embed="rId3">
            <a:alphaModFix/>
          </a:blip>
          <a:srcRect b="0" l="0" r="0" t="0"/>
          <a:stretch/>
        </p:blipFill>
        <p:spPr>
          <a:xfrm>
            <a:off x="746625" y="1227450"/>
            <a:ext cx="2963774" cy="2852753"/>
          </a:xfrm>
          <a:prstGeom prst="rect">
            <a:avLst/>
          </a:prstGeom>
          <a:noFill/>
          <a:ln>
            <a:noFill/>
          </a:ln>
          <a:effectLst>
            <a:outerShdw blurRad="142875" rotWithShape="0" algn="bl" dir="2760000" dist="180975">
              <a:srgbClr val="000000">
                <a:alpha val="5254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Text&#10;&#10;Description automatically generated with medium confidence" id="196" name="Google Shape;196;p16"/>
          <p:cNvPicPr preferRelativeResize="0"/>
          <p:nvPr/>
        </p:nvPicPr>
        <p:blipFill rotWithShape="1">
          <a:blip r:embed="rId3">
            <a:alphaModFix/>
          </a:blip>
          <a:srcRect b="0" l="0" r="0" t="0"/>
          <a:stretch/>
        </p:blipFill>
        <p:spPr>
          <a:xfrm>
            <a:off x="2026875" y="417700"/>
            <a:ext cx="6977125" cy="375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idx="1" type="body"/>
          </p:nvPr>
        </p:nvSpPr>
        <p:spPr>
          <a:xfrm>
            <a:off x="2252125" y="209250"/>
            <a:ext cx="6808500" cy="785100"/>
          </a:xfrm>
          <a:prstGeom prst="rect">
            <a:avLst/>
          </a:prstGeom>
          <a:noFill/>
          <a:ln>
            <a:noFill/>
          </a:ln>
        </p:spPr>
        <p:txBody>
          <a:bodyPr anchorCtr="0" anchor="t" bIns="34275" lIns="34275" spcFirstLastPara="1" rIns="34275" wrap="square" tIns="34275">
            <a:normAutofit/>
          </a:bodyPr>
          <a:lstStyle/>
          <a:p>
            <a:pPr indent="0" lvl="0" marL="0" rtl="0" algn="ctr">
              <a:lnSpc>
                <a:spcPct val="100000"/>
              </a:lnSpc>
              <a:spcBef>
                <a:spcPts val="0"/>
              </a:spcBef>
              <a:spcAft>
                <a:spcPts val="0"/>
              </a:spcAft>
              <a:buSzPts val="1400"/>
              <a:buNone/>
            </a:pPr>
            <a:r>
              <a:rPr b="1" lang="en" sz="3200">
                <a:solidFill>
                  <a:schemeClr val="dk1"/>
                </a:solidFill>
                <a:latin typeface="Merriweather"/>
                <a:ea typeface="Merriweather"/>
                <a:cs typeface="Merriweather"/>
                <a:sym typeface="Merriweather"/>
              </a:rPr>
              <a:t>FOIA Advisory Committee </a:t>
            </a:r>
            <a:endParaRPr b="1" sz="3200">
              <a:solidFill>
                <a:schemeClr val="dk1"/>
              </a:solidFill>
              <a:latin typeface="Merriweather"/>
              <a:ea typeface="Merriweather"/>
              <a:cs typeface="Merriweather"/>
              <a:sym typeface="Merriweather"/>
            </a:endParaRPr>
          </a:p>
        </p:txBody>
      </p:sp>
      <p:sp>
        <p:nvSpPr>
          <p:cNvPr id="202" name="Google Shape;202;p17"/>
          <p:cNvSpPr txBox="1"/>
          <p:nvPr/>
        </p:nvSpPr>
        <p:spPr>
          <a:xfrm>
            <a:off x="132000" y="1127938"/>
            <a:ext cx="5780100" cy="3401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Merriweather"/>
              <a:buChar char="●"/>
            </a:pPr>
            <a:r>
              <a:rPr i="0" lang="en" sz="2000" u="none" cap="none" strike="noStrike">
                <a:solidFill>
                  <a:srgbClr val="000000"/>
                </a:solidFill>
                <a:latin typeface="Merriweather"/>
                <a:ea typeface="Merriweather"/>
                <a:cs typeface="Merriweather"/>
                <a:sym typeface="Merriweather"/>
              </a:rPr>
              <a:t>Dovetails with OGIS’s mandate to “identify procedures and methods for improving [FOIA] compliance.’’ </a:t>
            </a:r>
            <a:endParaRPr i="0" sz="2000" u="none" cap="none" strike="noStrike">
              <a:solidFill>
                <a:srgbClr val="000000"/>
              </a:solidFill>
              <a:latin typeface="Merriweather"/>
              <a:ea typeface="Merriweather"/>
              <a:cs typeface="Merriweather"/>
              <a:sym typeface="Merriweather"/>
            </a:endParaRPr>
          </a:p>
          <a:p>
            <a:pPr indent="-355600" lvl="0" marL="457200" marR="0" rtl="0" algn="l">
              <a:lnSpc>
                <a:spcPct val="100000"/>
              </a:lnSpc>
              <a:spcBef>
                <a:spcPts val="0"/>
              </a:spcBef>
              <a:spcAft>
                <a:spcPts val="0"/>
              </a:spcAft>
              <a:buClr>
                <a:srgbClr val="000000"/>
              </a:buClr>
              <a:buSzPts val="2000"/>
              <a:buFont typeface="Merriweather"/>
              <a:buChar char="●"/>
            </a:pPr>
            <a:r>
              <a:rPr lang="en" sz="2000">
                <a:latin typeface="Merriweather"/>
                <a:ea typeface="Merriweather"/>
                <a:cs typeface="Merriweather"/>
                <a:sym typeface="Merriweather"/>
              </a:rPr>
              <a:t>Equal number of government and non-government members</a:t>
            </a:r>
            <a:endParaRPr i="0" sz="2000" u="none" cap="none" strike="noStrike">
              <a:solidFill>
                <a:srgbClr val="000000"/>
              </a:solidFill>
              <a:latin typeface="Merriweather"/>
              <a:ea typeface="Merriweather"/>
              <a:cs typeface="Merriweather"/>
              <a:sym typeface="Merriweather"/>
            </a:endParaRPr>
          </a:p>
          <a:p>
            <a:pPr indent="-374650" lvl="0" marL="457200" marR="0" rtl="0" algn="l">
              <a:lnSpc>
                <a:spcPct val="100000"/>
              </a:lnSpc>
              <a:spcBef>
                <a:spcPts val="0"/>
              </a:spcBef>
              <a:spcAft>
                <a:spcPts val="0"/>
              </a:spcAft>
              <a:buClr>
                <a:srgbClr val="000000"/>
              </a:buClr>
              <a:buSzPts val="2300"/>
              <a:buFont typeface="Twentieth Century"/>
              <a:buChar char="●"/>
            </a:pPr>
            <a:r>
              <a:rPr lang="en" sz="2000">
                <a:latin typeface="Merriweather"/>
                <a:ea typeface="Merriweather"/>
                <a:cs typeface="Merriweather"/>
                <a:sym typeface="Merriweather"/>
              </a:rPr>
              <a:t>67</a:t>
            </a:r>
            <a:r>
              <a:rPr i="0" lang="en" sz="2000" u="none" cap="none" strike="noStrike">
                <a:solidFill>
                  <a:srgbClr val="000000"/>
                </a:solidFill>
                <a:latin typeface="Merriweather"/>
                <a:ea typeface="Merriweather"/>
                <a:cs typeface="Merriweather"/>
                <a:sym typeface="Merriweather"/>
              </a:rPr>
              <a:t> recommendations total</a:t>
            </a:r>
            <a:endParaRPr i="0" sz="2000" u="none" cap="none" strike="noStrike">
              <a:solidFill>
                <a:srgbClr val="000000"/>
              </a:solidFill>
              <a:latin typeface="Merriweather"/>
              <a:ea typeface="Merriweather"/>
              <a:cs typeface="Merriweather"/>
              <a:sym typeface="Merriweather"/>
            </a:endParaRPr>
          </a:p>
          <a:p>
            <a:pPr indent="-374650" lvl="0" marL="457200" marR="0" rtl="0" algn="l">
              <a:lnSpc>
                <a:spcPct val="100000"/>
              </a:lnSpc>
              <a:spcBef>
                <a:spcPts val="0"/>
              </a:spcBef>
              <a:spcAft>
                <a:spcPts val="0"/>
              </a:spcAft>
              <a:buClr>
                <a:srgbClr val="000000"/>
              </a:buClr>
              <a:buSzPts val="2300"/>
              <a:buFont typeface="Twentieth Century"/>
              <a:buChar char="●"/>
            </a:pPr>
            <a:r>
              <a:rPr lang="en" sz="2000">
                <a:latin typeface="Merriweather"/>
                <a:ea typeface="Merriweather"/>
                <a:cs typeface="Merriweather"/>
                <a:sym typeface="Merriweather"/>
              </a:rPr>
              <a:t>New term starts September 9th</a:t>
            </a:r>
            <a:endParaRPr sz="2000">
              <a:latin typeface="Merriweather"/>
              <a:ea typeface="Merriweather"/>
              <a:cs typeface="Merriweather"/>
              <a:sym typeface="Merriweather"/>
            </a:endParaRPr>
          </a:p>
          <a:p>
            <a:pPr indent="0" lvl="0" marL="0" marR="0" rtl="0" algn="l">
              <a:lnSpc>
                <a:spcPct val="100000"/>
              </a:lnSpc>
              <a:spcBef>
                <a:spcPts val="0"/>
              </a:spcBef>
              <a:spcAft>
                <a:spcPts val="0"/>
              </a:spcAft>
              <a:buNone/>
            </a:pPr>
            <a:r>
              <a:t/>
            </a:r>
            <a:endParaRPr sz="2000">
              <a:latin typeface="Merriweather"/>
              <a:ea typeface="Merriweather"/>
              <a:cs typeface="Merriweather"/>
              <a:sym typeface="Merriweather"/>
            </a:endParaRPr>
          </a:p>
          <a:p>
            <a:pPr indent="0" lvl="0" marL="0" marR="0" rtl="0" algn="l">
              <a:lnSpc>
                <a:spcPct val="100000"/>
              </a:lnSpc>
              <a:spcBef>
                <a:spcPts val="0"/>
              </a:spcBef>
              <a:spcAft>
                <a:spcPts val="0"/>
              </a:spcAft>
              <a:buNone/>
            </a:pPr>
            <a:r>
              <a:rPr lang="en" sz="2000">
                <a:latin typeface="Merriweather"/>
                <a:ea typeface="Merriweather"/>
                <a:cs typeface="Merriweather"/>
                <a:sym typeface="Merriweather"/>
              </a:rPr>
              <a:t>Register on </a:t>
            </a:r>
            <a:r>
              <a:rPr lang="en" sz="2000" u="sng">
                <a:solidFill>
                  <a:schemeClr val="hlink"/>
                </a:solidFill>
                <a:latin typeface="Merriweather"/>
                <a:ea typeface="Merriweather"/>
                <a:cs typeface="Merriweather"/>
                <a:sym typeface="Merriweather"/>
                <a:hlinkClick r:id="rId3"/>
              </a:rPr>
              <a:t>Eventbrite</a:t>
            </a:r>
            <a:r>
              <a:rPr lang="en" sz="2000" u="sng">
                <a:solidFill>
                  <a:schemeClr val="hlink"/>
                </a:solidFill>
                <a:latin typeface="Merriweather"/>
                <a:ea typeface="Merriweather"/>
                <a:cs typeface="Merriweather"/>
                <a:sym typeface="Merriweather"/>
                <a:hlinkClick r:id="rId4"/>
              </a:rPr>
              <a:t> </a:t>
            </a:r>
            <a:r>
              <a:rPr lang="en" sz="2000">
                <a:latin typeface="Merriweather"/>
                <a:ea typeface="Merriweather"/>
                <a:cs typeface="Merriweather"/>
                <a:sym typeface="Merriweather"/>
              </a:rPr>
              <a:t>or watch on the </a:t>
            </a:r>
            <a:endParaRPr sz="2000">
              <a:latin typeface="Merriweather"/>
              <a:ea typeface="Merriweather"/>
              <a:cs typeface="Merriweather"/>
              <a:sym typeface="Merriweather"/>
            </a:endParaRPr>
          </a:p>
          <a:p>
            <a:pPr indent="0" lvl="0" marL="0" marR="0" rtl="0" algn="l">
              <a:lnSpc>
                <a:spcPct val="100000"/>
              </a:lnSpc>
              <a:spcBef>
                <a:spcPts val="0"/>
              </a:spcBef>
              <a:spcAft>
                <a:spcPts val="0"/>
              </a:spcAft>
              <a:buNone/>
            </a:pPr>
            <a:r>
              <a:rPr lang="en" sz="2000" u="sng">
                <a:solidFill>
                  <a:schemeClr val="hlink"/>
                </a:solidFill>
                <a:latin typeface="Merriweather"/>
                <a:ea typeface="Merriweather"/>
                <a:cs typeface="Merriweather"/>
                <a:sym typeface="Merriweather"/>
                <a:hlinkClick r:id="rId5"/>
              </a:rPr>
              <a:t>NARA YouTube channel</a:t>
            </a:r>
            <a:r>
              <a:rPr lang="en" sz="2000">
                <a:latin typeface="Merriweather"/>
                <a:ea typeface="Merriweather"/>
                <a:cs typeface="Merriweather"/>
                <a:sym typeface="Merriweather"/>
              </a:rPr>
              <a:t>!</a:t>
            </a:r>
            <a:r>
              <a:rPr i="0" lang="en" sz="2000" u="none" cap="none" strike="noStrike">
                <a:solidFill>
                  <a:srgbClr val="000000"/>
                </a:solidFill>
                <a:latin typeface="Merriweather"/>
                <a:ea typeface="Merriweather"/>
                <a:cs typeface="Merriweather"/>
                <a:sym typeface="Merriweather"/>
              </a:rPr>
              <a:t> </a:t>
            </a:r>
            <a:r>
              <a:rPr b="0" i="0" lang="en" sz="2300" u="none" cap="none" strike="noStrike">
                <a:solidFill>
                  <a:srgbClr val="000000"/>
                </a:solidFill>
                <a:latin typeface="Twentieth Century"/>
                <a:ea typeface="Twentieth Century"/>
                <a:cs typeface="Twentieth Century"/>
                <a:sym typeface="Twentieth Century"/>
              </a:rPr>
              <a:t> </a:t>
            </a:r>
            <a:endParaRPr b="0" i="0" sz="2300" u="none" cap="none" strike="noStrike">
              <a:solidFill>
                <a:srgbClr val="000000"/>
              </a:solidFill>
              <a:latin typeface="Twentieth Century"/>
              <a:ea typeface="Twentieth Century"/>
              <a:cs typeface="Twentieth Century"/>
              <a:sym typeface="Twentieth Century"/>
            </a:endParaRPr>
          </a:p>
        </p:txBody>
      </p:sp>
      <p:sp>
        <p:nvSpPr>
          <p:cNvPr id="203" name="Google Shape;203;p17"/>
          <p:cNvSpPr txBox="1"/>
          <p:nvPr/>
        </p:nvSpPr>
        <p:spPr>
          <a:xfrm>
            <a:off x="320225" y="4663225"/>
            <a:ext cx="71724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Twentieth Century"/>
                <a:ea typeface="Twentieth Century"/>
                <a:cs typeface="Twentieth Century"/>
                <a:sym typeface="Twentieth Century"/>
              </a:rPr>
              <a:t>https://www.archives.gov/ogis/foia-advisory-committee/dashboard</a:t>
            </a:r>
            <a:endParaRPr b="0" i="0" sz="1400" u="none" cap="none" strike="noStrike">
              <a:solidFill>
                <a:schemeClr val="dk2"/>
              </a:solidFill>
              <a:latin typeface="Twentieth Century"/>
              <a:ea typeface="Twentieth Century"/>
              <a:cs typeface="Twentieth Century"/>
              <a:sym typeface="Twentieth Century"/>
            </a:endParaRPr>
          </a:p>
        </p:txBody>
      </p:sp>
      <p:pic>
        <p:nvPicPr>
          <p:cNvPr id="204" name="Google Shape;204;p17"/>
          <p:cNvPicPr preferRelativeResize="0"/>
          <p:nvPr/>
        </p:nvPicPr>
        <p:blipFill>
          <a:blip r:embed="rId6">
            <a:alphaModFix/>
          </a:blip>
          <a:stretch>
            <a:fillRect/>
          </a:stretch>
        </p:blipFill>
        <p:spPr>
          <a:xfrm>
            <a:off x="5551650" y="1186463"/>
            <a:ext cx="3508975" cy="277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nvSpPr>
        <p:spPr>
          <a:xfrm>
            <a:off x="2171675" y="166425"/>
            <a:ext cx="6777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000"/>
              </a:lnSpc>
              <a:spcBef>
                <a:spcPts val="0"/>
              </a:spcBef>
              <a:spcAft>
                <a:spcPts val="0"/>
              </a:spcAft>
              <a:buClr>
                <a:srgbClr val="000000"/>
              </a:buClr>
              <a:buSzPts val="3000"/>
              <a:buFont typeface="Arial"/>
              <a:buNone/>
            </a:pPr>
            <a:r>
              <a:rPr b="1" lang="en" sz="2700">
                <a:solidFill>
                  <a:schemeClr val="dk1"/>
                </a:solidFill>
                <a:latin typeface="Merriweather"/>
                <a:ea typeface="Merriweather"/>
                <a:cs typeface="Merriweather"/>
                <a:sym typeface="Merriweather"/>
              </a:rPr>
              <a:t>FOIA Advisory </a:t>
            </a:r>
            <a:r>
              <a:rPr b="1" lang="en" sz="2700">
                <a:solidFill>
                  <a:schemeClr val="dk1"/>
                </a:solidFill>
                <a:latin typeface="Merriweather"/>
                <a:ea typeface="Merriweather"/>
                <a:cs typeface="Merriweather"/>
                <a:sym typeface="Merriweather"/>
              </a:rPr>
              <a:t>Committee </a:t>
            </a:r>
            <a:r>
              <a:rPr b="1" lang="en" sz="2700">
                <a:solidFill>
                  <a:schemeClr val="dk1"/>
                </a:solidFill>
                <a:latin typeface="Merriweather"/>
                <a:ea typeface="Merriweather"/>
                <a:cs typeface="Merriweather"/>
                <a:sym typeface="Merriweather"/>
              </a:rPr>
              <a:t>Dashboard</a:t>
            </a:r>
            <a:r>
              <a:rPr b="1" lang="en" sz="3000">
                <a:solidFill>
                  <a:schemeClr val="dk1"/>
                </a:solidFill>
                <a:latin typeface="Merriweather"/>
                <a:ea typeface="Merriweather"/>
                <a:cs typeface="Merriweather"/>
                <a:sym typeface="Merriweather"/>
              </a:rPr>
              <a:t> </a:t>
            </a:r>
            <a:endParaRPr b="0" i="0" sz="3000" u="none" cap="none" strike="noStrike">
              <a:solidFill>
                <a:schemeClr val="dk1"/>
              </a:solidFill>
              <a:latin typeface="Merriweather"/>
              <a:ea typeface="Merriweather"/>
              <a:cs typeface="Merriweather"/>
              <a:sym typeface="Merriweather"/>
            </a:endParaRPr>
          </a:p>
        </p:txBody>
      </p:sp>
      <p:pic>
        <p:nvPicPr>
          <p:cNvPr id="210" name="Google Shape;210;p18"/>
          <p:cNvPicPr preferRelativeResize="0"/>
          <p:nvPr/>
        </p:nvPicPr>
        <p:blipFill rotWithShape="1">
          <a:blip r:embed="rId3">
            <a:alphaModFix/>
          </a:blip>
          <a:srcRect b="0" l="27135" r="16776" t="21868"/>
          <a:stretch/>
        </p:blipFill>
        <p:spPr>
          <a:xfrm>
            <a:off x="262925" y="1109075"/>
            <a:ext cx="3934850" cy="3295251"/>
          </a:xfrm>
          <a:prstGeom prst="rect">
            <a:avLst/>
          </a:prstGeom>
          <a:noFill/>
          <a:ln>
            <a:noFill/>
          </a:ln>
        </p:spPr>
      </p:pic>
      <p:pic>
        <p:nvPicPr>
          <p:cNvPr id="211" name="Google Shape;211;p18"/>
          <p:cNvPicPr preferRelativeResize="0"/>
          <p:nvPr/>
        </p:nvPicPr>
        <p:blipFill rotWithShape="1">
          <a:blip r:embed="rId4">
            <a:alphaModFix/>
          </a:blip>
          <a:srcRect b="16291" l="25734" r="15963" t="11558"/>
          <a:stretch/>
        </p:blipFill>
        <p:spPr>
          <a:xfrm>
            <a:off x="4513475" y="1109063"/>
            <a:ext cx="4479300" cy="321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