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6" r:id="rId3"/>
    <p:sldId id="257" r:id="rId4"/>
    <p:sldId id="258" r:id="rId5"/>
    <p:sldId id="273" r:id="rId6"/>
    <p:sldId id="276" r:id="rId7"/>
    <p:sldId id="275" r:id="rId8"/>
    <p:sldId id="277" r:id="rId9"/>
    <p:sldId id="27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B38B94-AF5F-47F7-9B4B-78E5C5380C8F}" type="datetimeFigureOut">
              <a:rPr lang="en-US" smtClean="0"/>
              <a:t>10/22/2024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B99E9-710F-4F50-B5FD-BA76ED48637D}" type="slidenum">
              <a:rPr lang="en-US" smtClean="0"/>
              <a:t>‹#›</a:t>
            </a:fld>
            <a:endParaRPr lang="en-US"/>
          </a:p>
        </p:txBody>
      </p:sp>
    </p:spTree>
    <p:extLst>
      <p:ext uri="{BB962C8B-B14F-4D97-AF65-F5344CB8AC3E}">
        <p14:creationId xmlns:p14="http://schemas.microsoft.com/office/powerpoint/2010/main" val="4100002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B99E9-710F-4F50-B5FD-BA76ED48637D}" type="slidenum">
              <a:rPr lang="en-US" smtClean="0"/>
              <a:t>2</a:t>
            </a:fld>
            <a:endParaRPr lang="en-US"/>
          </a:p>
        </p:txBody>
      </p:sp>
    </p:spTree>
    <p:extLst>
      <p:ext uri="{BB962C8B-B14F-4D97-AF65-F5344CB8AC3E}">
        <p14:creationId xmlns:p14="http://schemas.microsoft.com/office/powerpoint/2010/main" val="1520485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485C2-A3A9-2002-2C90-B5C9A94FB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2376B35-4D0D-F6D1-E559-C72D5A2D7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8ABA0F-9324-8124-B078-21430F15BD50}"/>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5" name="Footer Placeholder 4">
            <a:extLst>
              <a:ext uri="{FF2B5EF4-FFF2-40B4-BE49-F238E27FC236}">
                <a16:creationId xmlns:a16="http://schemas.microsoft.com/office/drawing/2014/main" id="{D80182D4-230D-1814-CD87-4A0A96DF12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15544-04BE-912F-40F6-639F87D65634}"/>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680210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94B37-4624-E6C8-2AE3-6F37A8A635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70CB00-4EC7-4D90-77C9-F30D106F08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4F64F3-3B29-2DC4-8BBA-CDFD3D3D2DB0}"/>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5" name="Footer Placeholder 4">
            <a:extLst>
              <a:ext uri="{FF2B5EF4-FFF2-40B4-BE49-F238E27FC236}">
                <a16:creationId xmlns:a16="http://schemas.microsoft.com/office/drawing/2014/main" id="{24DD541A-54E7-A4A2-AB73-F600A8582A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BACB52-03DC-45C1-E0EB-5EE9FFA40869}"/>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391337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2DBB63-7758-6739-559F-19168FD68F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E20166-FB1B-FEF1-9093-0861C88783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C4D062-17FF-180A-4C1A-9B8CB784C1DA}"/>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5" name="Footer Placeholder 4">
            <a:extLst>
              <a:ext uri="{FF2B5EF4-FFF2-40B4-BE49-F238E27FC236}">
                <a16:creationId xmlns:a16="http://schemas.microsoft.com/office/drawing/2014/main" id="{4B4DF2A6-8B42-5C5C-CF0A-604F5EBF4A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B85AF0-52B5-676B-E866-3E80340B722F}"/>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675400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54CD7-34F1-5206-6C25-769A1F8DF4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08F954-23D5-247A-D3EA-4F8E13E30B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25EDF-BB80-DBEF-309B-A891DD6AA8D1}"/>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5" name="Footer Placeholder 4">
            <a:extLst>
              <a:ext uri="{FF2B5EF4-FFF2-40B4-BE49-F238E27FC236}">
                <a16:creationId xmlns:a16="http://schemas.microsoft.com/office/drawing/2014/main" id="{640E32B6-357D-B881-9FE9-E6A8965DD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1512F2-221A-897D-B670-0D12985167A2}"/>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07868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F8ACA-9872-A0BA-2EEF-59028A311F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FF7D26-67ED-2839-8058-3D49DEA02B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627BEF-3F94-BF6E-6FF1-4D15BBCC3D51}"/>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5" name="Footer Placeholder 4">
            <a:extLst>
              <a:ext uri="{FF2B5EF4-FFF2-40B4-BE49-F238E27FC236}">
                <a16:creationId xmlns:a16="http://schemas.microsoft.com/office/drawing/2014/main" id="{FE2E3F21-102D-B9EF-CF79-7700F2085A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6CDF0F-E61A-1D6A-75BB-1028798CAFF4}"/>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14924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4E7BA-39E8-F9A2-0026-D7992A9CA0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0CD7E0-FCAD-0BFA-34F3-5AC8B526E5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72E68C-4175-173E-B85B-04DFF51872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5D48E3-2F07-E498-F0BF-25E47505B4AF}"/>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6" name="Footer Placeholder 5">
            <a:extLst>
              <a:ext uri="{FF2B5EF4-FFF2-40B4-BE49-F238E27FC236}">
                <a16:creationId xmlns:a16="http://schemas.microsoft.com/office/drawing/2014/main" id="{7F63B7AC-9C16-D874-8C2E-78DC2411C7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B5EC8A-DAB1-3D7D-18CB-6D67E7B1E5FF}"/>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109669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68A9-C1EE-E016-5BB2-6180228918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8EB6AD-23B6-A56C-5CE9-9B03E0D5D4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97DF5-F8A7-16D0-A0C3-6DC92B38F7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6343B6-8E3E-E09C-FF3D-B8AB99829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727114-AE01-E29F-90AE-2ED740AF71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F614ED-BD35-C922-D57B-352976B4F3FF}"/>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8" name="Footer Placeholder 7">
            <a:extLst>
              <a:ext uri="{FF2B5EF4-FFF2-40B4-BE49-F238E27FC236}">
                <a16:creationId xmlns:a16="http://schemas.microsoft.com/office/drawing/2014/main" id="{4AFF6213-2BCE-4EFC-343A-AD135EB50D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580DA2-42E2-FFE9-B333-0EBFE1CF2BAB}"/>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532173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8E4C7-0330-6613-CD08-D57C04D57F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6A084D-9AE4-EF72-9BAE-AAFE09CD944F}"/>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4" name="Footer Placeholder 3">
            <a:extLst>
              <a:ext uri="{FF2B5EF4-FFF2-40B4-BE49-F238E27FC236}">
                <a16:creationId xmlns:a16="http://schemas.microsoft.com/office/drawing/2014/main" id="{207A1662-9CE2-87FD-EF93-F28DCC4258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E929F5-6DBF-F1AC-12C6-A5F3D315CB85}"/>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447156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3B522D-C5AF-7479-BDDD-52ECE70016EA}"/>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3" name="Footer Placeholder 2">
            <a:extLst>
              <a:ext uri="{FF2B5EF4-FFF2-40B4-BE49-F238E27FC236}">
                <a16:creationId xmlns:a16="http://schemas.microsoft.com/office/drawing/2014/main" id="{0F8F702C-2074-097B-F753-AFAFF136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EBC741-D543-1C20-D3F0-E84F8AA270A1}"/>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675990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DFECD-68AB-555D-8BC9-3004B360E0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FCCB1B-EC40-313D-20DE-5C8E356B79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37185C-92F6-13EA-1DD4-74D7D66510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18A25D-AFAC-BC60-AECD-4AFA0B781992}"/>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6" name="Footer Placeholder 5">
            <a:extLst>
              <a:ext uri="{FF2B5EF4-FFF2-40B4-BE49-F238E27FC236}">
                <a16:creationId xmlns:a16="http://schemas.microsoft.com/office/drawing/2014/main" id="{8E91EE4D-CD2E-B389-427F-87CA1980B2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DA198-825E-CF19-6D1F-D0C7B3863AF7}"/>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397803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C47C1-2EA1-90B8-7474-86630F5726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EDADF3-EF96-5AF8-86A3-1F27EAE574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6D5CC6-1D81-607F-6EFC-565A8F6EB6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A9AD3E-4165-8A59-B543-109E29F135FE}"/>
              </a:ext>
            </a:extLst>
          </p:cNvPr>
          <p:cNvSpPr>
            <a:spLocks noGrp="1"/>
          </p:cNvSpPr>
          <p:nvPr>
            <p:ph type="dt" sz="half" idx="10"/>
          </p:nvPr>
        </p:nvSpPr>
        <p:spPr/>
        <p:txBody>
          <a:bodyPr/>
          <a:lstStyle/>
          <a:p>
            <a:fld id="{FB5FA111-2CB1-4CB8-B469-8FDC4A82D87D}" type="datetimeFigureOut">
              <a:rPr lang="en-US" smtClean="0"/>
              <a:t>10/22/2024</a:t>
            </a:fld>
            <a:endParaRPr lang="en-US"/>
          </a:p>
        </p:txBody>
      </p:sp>
      <p:sp>
        <p:nvSpPr>
          <p:cNvPr id="6" name="Footer Placeholder 5">
            <a:extLst>
              <a:ext uri="{FF2B5EF4-FFF2-40B4-BE49-F238E27FC236}">
                <a16:creationId xmlns:a16="http://schemas.microsoft.com/office/drawing/2014/main" id="{77042C44-D385-A775-E3F4-8E9A11B9B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27C1DB-5462-6933-D586-D9661A09BE51}"/>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3355773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88EA8E-3F7B-E594-77DD-791CE0B92F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2D642A-4139-C897-83F5-B5F2120BBB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50DFC1-5505-DD02-D3AE-15A189E1EF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5FA111-2CB1-4CB8-B469-8FDC4A82D87D}" type="datetimeFigureOut">
              <a:rPr lang="en-US" smtClean="0"/>
              <a:t>10/22/2024</a:t>
            </a:fld>
            <a:endParaRPr lang="en-US"/>
          </a:p>
        </p:txBody>
      </p:sp>
      <p:sp>
        <p:nvSpPr>
          <p:cNvPr id="5" name="Footer Placeholder 4">
            <a:extLst>
              <a:ext uri="{FF2B5EF4-FFF2-40B4-BE49-F238E27FC236}">
                <a16:creationId xmlns:a16="http://schemas.microsoft.com/office/drawing/2014/main" id="{FFB434F8-4150-1C6A-99E4-D8E0A9C954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8FB0D48-0AEB-8625-3908-5D3E4371FE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0B6C41-9E1C-47C8-8CA1-EF408E3591C2}" type="slidenum">
              <a:rPr lang="en-US" smtClean="0"/>
              <a:t>‹#›</a:t>
            </a:fld>
            <a:endParaRPr lang="en-US"/>
          </a:p>
        </p:txBody>
      </p:sp>
    </p:spTree>
    <p:extLst>
      <p:ext uri="{BB962C8B-B14F-4D97-AF65-F5344CB8AC3E}">
        <p14:creationId xmlns:p14="http://schemas.microsoft.com/office/powerpoint/2010/main" val="1070836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7C0FF-160E-7C38-B2DE-BAF4D7CA4675}"/>
              </a:ext>
            </a:extLst>
          </p:cNvPr>
          <p:cNvSpPr>
            <a:spLocks noGrp="1"/>
          </p:cNvSpPr>
          <p:nvPr>
            <p:ph type="ctrTitle"/>
          </p:nvPr>
        </p:nvSpPr>
        <p:spPr/>
        <p:txBody>
          <a:bodyPr/>
          <a:lstStyle/>
          <a:p>
            <a:r>
              <a:rPr lang="en-US" dirty="0"/>
              <a:t>FOIA </a:t>
            </a:r>
            <a:r>
              <a:rPr lang="en-US"/>
              <a:t>Litigation Life Cycle</a:t>
            </a:r>
            <a:endParaRPr lang="en-US" dirty="0"/>
          </a:p>
        </p:txBody>
      </p:sp>
      <p:sp>
        <p:nvSpPr>
          <p:cNvPr id="3" name="Subtitle 2">
            <a:extLst>
              <a:ext uri="{FF2B5EF4-FFF2-40B4-BE49-F238E27FC236}">
                <a16:creationId xmlns:a16="http://schemas.microsoft.com/office/drawing/2014/main" id="{0DA6643D-6AC1-5BAA-7C5B-E3AB7267A954}"/>
              </a:ext>
            </a:extLst>
          </p:cNvPr>
          <p:cNvSpPr>
            <a:spLocks noGrp="1"/>
          </p:cNvSpPr>
          <p:nvPr>
            <p:ph type="subTitle" idx="1"/>
          </p:nvPr>
        </p:nvSpPr>
        <p:spPr/>
        <p:txBody>
          <a:bodyPr>
            <a:normAutofit fontScale="92500" lnSpcReduction="10000"/>
          </a:bodyPr>
          <a:lstStyle/>
          <a:p>
            <a:endParaRPr lang="en-US" dirty="0"/>
          </a:p>
          <a:p>
            <a:r>
              <a:rPr lang="en-US" dirty="0"/>
              <a:t>Michael Bogomolny</a:t>
            </a:r>
          </a:p>
          <a:p>
            <a:r>
              <a:rPr lang="en-US" dirty="0"/>
              <a:t>Senior Counsel for Privacy and Information (DOC/OGC)</a:t>
            </a:r>
          </a:p>
          <a:p>
            <a:r>
              <a:rPr lang="en-US" dirty="0"/>
              <a:t>2024-10-22</a:t>
            </a:r>
          </a:p>
          <a:p>
            <a:endParaRPr lang="en-US" sz="1600" dirty="0"/>
          </a:p>
        </p:txBody>
      </p:sp>
    </p:spTree>
    <p:extLst>
      <p:ext uri="{BB962C8B-B14F-4D97-AF65-F5344CB8AC3E}">
        <p14:creationId xmlns:p14="http://schemas.microsoft.com/office/powerpoint/2010/main" val="2381867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B2FA8-702A-02D6-DAEE-511C6F1AC648}"/>
              </a:ext>
            </a:extLst>
          </p:cNvPr>
          <p:cNvSpPr>
            <a:spLocks noGrp="1"/>
          </p:cNvSpPr>
          <p:nvPr>
            <p:ph type="title"/>
          </p:nvPr>
        </p:nvSpPr>
        <p:spPr/>
        <p:txBody>
          <a:bodyPr/>
          <a:lstStyle/>
          <a:p>
            <a:r>
              <a:rPr lang="en-US" dirty="0"/>
              <a:t>Prevention</a:t>
            </a:r>
          </a:p>
        </p:txBody>
      </p:sp>
      <p:sp>
        <p:nvSpPr>
          <p:cNvPr id="3" name="Content Placeholder 2">
            <a:extLst>
              <a:ext uri="{FF2B5EF4-FFF2-40B4-BE49-F238E27FC236}">
                <a16:creationId xmlns:a16="http://schemas.microsoft.com/office/drawing/2014/main" id="{48CA7DDA-E892-7A0F-1A41-9E3FA2568A8D}"/>
              </a:ext>
            </a:extLst>
          </p:cNvPr>
          <p:cNvSpPr>
            <a:spLocks noGrp="1"/>
          </p:cNvSpPr>
          <p:nvPr>
            <p:ph idx="1"/>
          </p:nvPr>
        </p:nvSpPr>
        <p:spPr/>
        <p:txBody>
          <a:bodyPr>
            <a:normAutofit lnSpcReduction="10000"/>
          </a:bodyPr>
          <a:lstStyle/>
          <a:p>
            <a:r>
              <a:rPr lang="en-US" sz="4800" dirty="0"/>
              <a:t>As a reminder – the single best way to avoid litigation is good communications with the requester.</a:t>
            </a:r>
          </a:p>
          <a:p>
            <a:pPr lvl="1"/>
            <a:r>
              <a:rPr lang="en-US" sz="4400" dirty="0"/>
              <a:t>Be honest about how long it will take.</a:t>
            </a:r>
          </a:p>
          <a:p>
            <a:pPr lvl="1"/>
            <a:r>
              <a:rPr lang="en-US" sz="4400" dirty="0"/>
              <a:t>Proactively let them know of any delays in previously communicated production timeline.</a:t>
            </a:r>
          </a:p>
        </p:txBody>
      </p:sp>
    </p:spTree>
    <p:extLst>
      <p:ext uri="{BB962C8B-B14F-4D97-AF65-F5344CB8AC3E}">
        <p14:creationId xmlns:p14="http://schemas.microsoft.com/office/powerpoint/2010/main" val="44128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7BC3E-65E8-C543-8B90-7EE97E627EC1}"/>
              </a:ext>
            </a:extLst>
          </p:cNvPr>
          <p:cNvSpPr>
            <a:spLocks noGrp="1"/>
          </p:cNvSpPr>
          <p:nvPr>
            <p:ph type="title"/>
          </p:nvPr>
        </p:nvSpPr>
        <p:spPr/>
        <p:txBody>
          <a:bodyPr/>
          <a:lstStyle/>
          <a:p>
            <a:r>
              <a:rPr lang="en-US" dirty="0"/>
              <a:t>Thresholds for Lawsuit</a:t>
            </a:r>
          </a:p>
        </p:txBody>
      </p:sp>
      <p:sp>
        <p:nvSpPr>
          <p:cNvPr id="3" name="Content Placeholder 2">
            <a:extLst>
              <a:ext uri="{FF2B5EF4-FFF2-40B4-BE49-F238E27FC236}">
                <a16:creationId xmlns:a16="http://schemas.microsoft.com/office/drawing/2014/main" id="{9AC83339-AE2C-2A51-71C6-12EE3327B685}"/>
              </a:ext>
            </a:extLst>
          </p:cNvPr>
          <p:cNvSpPr>
            <a:spLocks noGrp="1"/>
          </p:cNvSpPr>
          <p:nvPr>
            <p:ph idx="1"/>
          </p:nvPr>
        </p:nvSpPr>
        <p:spPr/>
        <p:txBody>
          <a:bodyPr/>
          <a:lstStyle/>
          <a:p>
            <a:pPr>
              <a:spcBef>
                <a:spcPts val="300"/>
              </a:spcBef>
              <a:spcAft>
                <a:spcPts val="300"/>
              </a:spcAft>
            </a:pPr>
            <a:r>
              <a:rPr lang="en-US" b="0" i="0" dirty="0">
                <a:effectLst/>
                <a:highlight>
                  <a:srgbClr val="FFFFFF"/>
                </a:highlight>
                <a:latin typeface="Open Sans" panose="020F0502020204030204" pitchFamily="34" charset="0"/>
              </a:rPr>
              <a:t>Timeliness – within 6 months after denial of appeal</a:t>
            </a:r>
          </a:p>
          <a:p>
            <a:pPr>
              <a:spcBef>
                <a:spcPts val="300"/>
              </a:spcBef>
              <a:spcAft>
                <a:spcPts val="300"/>
              </a:spcAft>
            </a:pPr>
            <a:r>
              <a:rPr lang="en-US" b="0" i="0" dirty="0">
                <a:effectLst/>
                <a:highlight>
                  <a:srgbClr val="FFFFFF"/>
                </a:highlight>
                <a:latin typeface="Open Sans" panose="020F0502020204030204" pitchFamily="34" charset="0"/>
              </a:rPr>
              <a:t>Exhaustion of administrative remedies</a:t>
            </a:r>
          </a:p>
          <a:p>
            <a:pPr marL="971550" lvl="1" indent="-514350">
              <a:spcBef>
                <a:spcPts val="300"/>
              </a:spcBef>
              <a:spcAft>
                <a:spcPts val="300"/>
              </a:spcAft>
              <a:buFont typeface="+mj-lt"/>
              <a:buAutoNum type="arabicPeriod"/>
            </a:pPr>
            <a:r>
              <a:rPr lang="en-US" dirty="0">
                <a:highlight>
                  <a:srgbClr val="FFFFFF"/>
                </a:highlight>
                <a:latin typeface="Open Sans" panose="020F0502020204030204" pitchFamily="34" charset="0"/>
              </a:rPr>
              <a:t>Timely administrative appeal of adverse determination, or</a:t>
            </a:r>
          </a:p>
          <a:p>
            <a:pPr marL="971550" lvl="1" indent="-514350">
              <a:spcBef>
                <a:spcPts val="300"/>
              </a:spcBef>
              <a:spcAft>
                <a:spcPts val="300"/>
              </a:spcAft>
              <a:buFont typeface="+mj-lt"/>
              <a:buAutoNum type="arabicPeriod"/>
            </a:pPr>
            <a:r>
              <a:rPr lang="en-US" b="0" i="0" dirty="0">
                <a:effectLst/>
                <a:highlight>
                  <a:srgbClr val="FFFFFF"/>
                </a:highlight>
                <a:latin typeface="Open Sans" panose="020F0502020204030204" pitchFamily="34" charset="0"/>
              </a:rPr>
              <a:t>Deemed denial</a:t>
            </a:r>
          </a:p>
          <a:p>
            <a:pPr>
              <a:spcBef>
                <a:spcPts val="300"/>
              </a:spcBef>
              <a:spcAft>
                <a:spcPts val="300"/>
              </a:spcAft>
            </a:pPr>
            <a:r>
              <a:rPr lang="en-US" b="0" i="0" dirty="0">
                <a:effectLst/>
                <a:highlight>
                  <a:srgbClr val="FFFFFF"/>
                </a:highlight>
                <a:latin typeface="Open Sans" panose="020F0502020204030204" pitchFamily="34" charset="0"/>
              </a:rPr>
              <a:t>Proper jurisdiction</a:t>
            </a:r>
          </a:p>
          <a:p>
            <a:pPr marL="914400" lvl="1" indent="-457200">
              <a:spcBef>
                <a:spcPts val="300"/>
              </a:spcBef>
              <a:spcAft>
                <a:spcPts val="300"/>
              </a:spcAft>
              <a:buFont typeface="+mj-lt"/>
              <a:buAutoNum type="arabicPeriod"/>
            </a:pPr>
            <a:r>
              <a:rPr lang="en-US" dirty="0">
                <a:latin typeface="Open Sans" panose="020F0502020204030204"/>
              </a:rPr>
              <a:t>w</a:t>
            </a:r>
            <a:r>
              <a:rPr lang="en-US" b="0" i="0" dirty="0">
                <a:effectLst/>
                <a:latin typeface="Open Sans" panose="020F0502020204030204"/>
              </a:rPr>
              <a:t>here the complainant resides, or </a:t>
            </a:r>
          </a:p>
          <a:p>
            <a:pPr marL="914400" lvl="1" indent="-457200">
              <a:spcBef>
                <a:spcPts val="300"/>
              </a:spcBef>
              <a:spcAft>
                <a:spcPts val="300"/>
              </a:spcAft>
              <a:buFont typeface="+mj-lt"/>
              <a:buAutoNum type="arabicPeriod"/>
            </a:pPr>
            <a:r>
              <a:rPr lang="en-US" b="0" i="0" dirty="0">
                <a:effectLst/>
                <a:latin typeface="Open Sans" panose="020F0502020204030204"/>
              </a:rPr>
              <a:t>principal place of business for complainant, or </a:t>
            </a:r>
          </a:p>
          <a:p>
            <a:pPr marL="914400" lvl="1" indent="-457200">
              <a:spcBef>
                <a:spcPts val="300"/>
              </a:spcBef>
              <a:spcAft>
                <a:spcPts val="300"/>
              </a:spcAft>
              <a:buFont typeface="+mj-lt"/>
              <a:buAutoNum type="arabicPeriod"/>
            </a:pPr>
            <a:r>
              <a:rPr lang="en-US" dirty="0">
                <a:latin typeface="Open Sans" panose="020F0502020204030204"/>
              </a:rPr>
              <a:t>where </a:t>
            </a:r>
            <a:r>
              <a:rPr lang="en-US" b="0" i="0" u="none" strike="noStrike" dirty="0">
                <a:effectLst/>
                <a:latin typeface="Open Sans" panose="020F0502020204030204"/>
              </a:rPr>
              <a:t>agency</a:t>
            </a:r>
            <a:r>
              <a:rPr lang="en-US" b="0" i="0" dirty="0">
                <a:effectLst/>
                <a:latin typeface="Open Sans" panose="020F0502020204030204"/>
              </a:rPr>
              <a:t> records are situated, or </a:t>
            </a:r>
          </a:p>
          <a:p>
            <a:pPr marL="914400" lvl="1" indent="-457200">
              <a:spcBef>
                <a:spcPts val="300"/>
              </a:spcBef>
              <a:spcAft>
                <a:spcPts val="300"/>
              </a:spcAft>
              <a:buFont typeface="+mj-lt"/>
              <a:buAutoNum type="arabicPeriod"/>
            </a:pPr>
            <a:r>
              <a:rPr lang="en-US" b="0" i="0" dirty="0">
                <a:effectLst/>
                <a:latin typeface="Open Sans" panose="020F0502020204030204"/>
              </a:rPr>
              <a:t>District of Columbia,</a:t>
            </a:r>
            <a:endParaRPr lang="en-US" b="0" i="0" dirty="0">
              <a:effectLst/>
              <a:highlight>
                <a:srgbClr val="FFFFFF"/>
              </a:highlight>
              <a:latin typeface="Open Sans" panose="020F0502020204030204" pitchFamily="34" charset="0"/>
            </a:endParaRPr>
          </a:p>
        </p:txBody>
      </p:sp>
    </p:spTree>
    <p:extLst>
      <p:ext uri="{BB962C8B-B14F-4D97-AF65-F5344CB8AC3E}">
        <p14:creationId xmlns:p14="http://schemas.microsoft.com/office/powerpoint/2010/main" val="369933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5F726-F38A-DD6C-AC4F-A01E9D0D8F67}"/>
              </a:ext>
            </a:extLst>
          </p:cNvPr>
          <p:cNvSpPr>
            <a:spLocks noGrp="1"/>
          </p:cNvSpPr>
          <p:nvPr>
            <p:ph type="title"/>
          </p:nvPr>
        </p:nvSpPr>
        <p:spPr/>
        <p:txBody>
          <a:bodyPr/>
          <a:lstStyle/>
          <a:p>
            <a:r>
              <a:rPr lang="en-US" dirty="0"/>
              <a:t>The Basic Life Cycle</a:t>
            </a:r>
          </a:p>
        </p:txBody>
      </p:sp>
      <p:sp>
        <p:nvSpPr>
          <p:cNvPr id="3" name="Content Placeholder 2">
            <a:extLst>
              <a:ext uri="{FF2B5EF4-FFF2-40B4-BE49-F238E27FC236}">
                <a16:creationId xmlns:a16="http://schemas.microsoft.com/office/drawing/2014/main" id="{1FC34904-09DC-A47E-065E-E29790514424}"/>
              </a:ext>
            </a:extLst>
          </p:cNvPr>
          <p:cNvSpPr>
            <a:spLocks noGrp="1"/>
          </p:cNvSpPr>
          <p:nvPr>
            <p:ph idx="1"/>
          </p:nvPr>
        </p:nvSpPr>
        <p:spPr/>
        <p:txBody>
          <a:bodyPr>
            <a:normAutofit/>
          </a:bodyPr>
          <a:lstStyle/>
          <a:p>
            <a:pPr marL="514350" indent="-514350">
              <a:spcBef>
                <a:spcPts val="300"/>
              </a:spcBef>
              <a:spcAft>
                <a:spcPts val="300"/>
              </a:spcAft>
              <a:buFont typeface="+mj-lt"/>
              <a:buAutoNum type="arabicPeriod"/>
            </a:pPr>
            <a:r>
              <a:rPr lang="en-US" b="0" i="0" dirty="0">
                <a:effectLst/>
                <a:highlight>
                  <a:srgbClr val="FFFFFF"/>
                </a:highlight>
                <a:latin typeface="Open Sans" panose="020F0502020204030204" pitchFamily="34" charset="0"/>
              </a:rPr>
              <a:t>Complaint</a:t>
            </a:r>
          </a:p>
          <a:p>
            <a:pPr marL="514350" indent="-514350">
              <a:spcBef>
                <a:spcPts val="300"/>
              </a:spcBef>
              <a:spcAft>
                <a:spcPts val="300"/>
              </a:spcAft>
              <a:buFont typeface="+mj-lt"/>
              <a:buAutoNum type="arabicPeriod"/>
            </a:pPr>
            <a:r>
              <a:rPr lang="en-US" dirty="0">
                <a:highlight>
                  <a:srgbClr val="FFFFFF"/>
                </a:highlight>
                <a:latin typeface="Open Sans" panose="020F0502020204030204" pitchFamily="34" charset="0"/>
              </a:rPr>
              <a:t>Answer (30 days)</a:t>
            </a:r>
          </a:p>
          <a:p>
            <a:pPr marL="514350" indent="-514350">
              <a:spcBef>
                <a:spcPts val="300"/>
              </a:spcBef>
              <a:spcAft>
                <a:spcPts val="300"/>
              </a:spcAft>
              <a:buFont typeface="+mj-lt"/>
              <a:buAutoNum type="arabicPeriod"/>
            </a:pPr>
            <a:r>
              <a:rPr lang="en-US" dirty="0">
                <a:highlight>
                  <a:srgbClr val="FFFFFF"/>
                </a:highlight>
                <a:latin typeface="Open Sans" panose="020F0502020204030204" pitchFamily="34" charset="0"/>
              </a:rPr>
              <a:t>Negotiate, as needed, scope of request and production schedule; complete production</a:t>
            </a:r>
          </a:p>
          <a:p>
            <a:pPr marL="514350" indent="-514350">
              <a:spcBef>
                <a:spcPts val="300"/>
              </a:spcBef>
              <a:spcAft>
                <a:spcPts val="300"/>
              </a:spcAft>
              <a:buFont typeface="+mj-lt"/>
              <a:buAutoNum type="arabicPeriod"/>
            </a:pPr>
            <a:r>
              <a:rPr lang="en-US" dirty="0">
                <a:highlight>
                  <a:srgbClr val="FFFFFF"/>
                </a:highlight>
                <a:latin typeface="Open Sans" panose="020F0502020204030204" pitchFamily="34" charset="0"/>
              </a:rPr>
              <a:t>Meet and confer on outstanding issues (i.e. adequacy of search, “missing” documents/attachments, challenged withholdings)</a:t>
            </a:r>
          </a:p>
          <a:p>
            <a:pPr lvl="1">
              <a:spcBef>
                <a:spcPts val="300"/>
              </a:spcBef>
              <a:spcAft>
                <a:spcPts val="300"/>
              </a:spcAft>
            </a:pPr>
            <a:r>
              <a:rPr lang="en-US" dirty="0">
                <a:highlight>
                  <a:srgbClr val="FFFFFF"/>
                </a:highlight>
                <a:latin typeface="Open Sans" panose="020F0502020204030204" pitchFamily="34" charset="0"/>
              </a:rPr>
              <a:t>A draft Vaughn index is often helpful here for challenged withholdings</a:t>
            </a:r>
          </a:p>
          <a:p>
            <a:pPr marL="514350" indent="-514350">
              <a:spcBef>
                <a:spcPts val="300"/>
              </a:spcBef>
              <a:spcAft>
                <a:spcPts val="300"/>
              </a:spcAft>
              <a:buFont typeface="+mj-lt"/>
              <a:buAutoNum type="arabicPeriod"/>
            </a:pPr>
            <a:r>
              <a:rPr lang="en-US" dirty="0">
                <a:highlight>
                  <a:srgbClr val="FFFFFF"/>
                </a:highlight>
                <a:latin typeface="Open Sans" panose="020F0502020204030204" pitchFamily="34" charset="0"/>
              </a:rPr>
              <a:t>Summary judgment briefing</a:t>
            </a:r>
          </a:p>
          <a:p>
            <a:pPr marL="514350" indent="-514350">
              <a:spcBef>
                <a:spcPts val="300"/>
              </a:spcBef>
              <a:spcAft>
                <a:spcPts val="300"/>
              </a:spcAft>
              <a:buFont typeface="+mj-lt"/>
              <a:buAutoNum type="arabicPeriod"/>
            </a:pPr>
            <a:r>
              <a:rPr lang="en-US" dirty="0">
                <a:highlight>
                  <a:srgbClr val="FFFFFF"/>
                </a:highlight>
                <a:latin typeface="Open Sans" panose="020F0502020204030204" pitchFamily="34" charset="0"/>
              </a:rPr>
              <a:t>Attorney’s fees and costs</a:t>
            </a:r>
          </a:p>
        </p:txBody>
      </p:sp>
    </p:spTree>
    <p:extLst>
      <p:ext uri="{BB962C8B-B14F-4D97-AF65-F5344CB8AC3E}">
        <p14:creationId xmlns:p14="http://schemas.microsoft.com/office/powerpoint/2010/main" val="3993768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BD79-43DB-884F-8503-ED1CEA45DA6F}"/>
              </a:ext>
            </a:extLst>
          </p:cNvPr>
          <p:cNvSpPr>
            <a:spLocks noGrp="1"/>
          </p:cNvSpPr>
          <p:nvPr>
            <p:ph type="title"/>
          </p:nvPr>
        </p:nvSpPr>
        <p:spPr/>
        <p:txBody>
          <a:bodyPr/>
          <a:lstStyle/>
          <a:p>
            <a:r>
              <a:rPr lang="en-US" dirty="0"/>
              <a:t>Less Likely Scenarios</a:t>
            </a:r>
          </a:p>
        </p:txBody>
      </p:sp>
      <p:sp>
        <p:nvSpPr>
          <p:cNvPr id="3" name="Content Placeholder 2">
            <a:extLst>
              <a:ext uri="{FF2B5EF4-FFF2-40B4-BE49-F238E27FC236}">
                <a16:creationId xmlns:a16="http://schemas.microsoft.com/office/drawing/2014/main" id="{D3ABA5EF-048A-394B-FCE6-18DEDF24F8CB}"/>
              </a:ext>
            </a:extLst>
          </p:cNvPr>
          <p:cNvSpPr>
            <a:spLocks noGrp="1"/>
          </p:cNvSpPr>
          <p:nvPr>
            <p:ph idx="1"/>
          </p:nvPr>
        </p:nvSpPr>
        <p:spPr/>
        <p:txBody>
          <a:bodyPr/>
          <a:lstStyle/>
          <a:p>
            <a:r>
              <a:rPr lang="en-US" dirty="0"/>
              <a:t>Discovery is extremely rarely granted in FOIA lawsuits. Usually limited to only after our motion for summary judgment has been denied and the requester has brought forth some evidence of bad faith.</a:t>
            </a:r>
          </a:p>
          <a:p>
            <a:r>
              <a:rPr lang="en-US" dirty="0"/>
              <a:t>Appeals from district court decisions are rare. Especially appeals made by the government. (But see </a:t>
            </a:r>
            <a:r>
              <a:rPr lang="en-US" i="1" dirty="0"/>
              <a:t>FWS and NMFS v. Sierra Club</a:t>
            </a:r>
            <a:r>
              <a:rPr lang="en-US" dirty="0"/>
              <a:t>.)</a:t>
            </a:r>
          </a:p>
        </p:txBody>
      </p:sp>
    </p:spTree>
    <p:extLst>
      <p:ext uri="{BB962C8B-B14F-4D97-AF65-F5344CB8AC3E}">
        <p14:creationId xmlns:p14="http://schemas.microsoft.com/office/powerpoint/2010/main" val="4182620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71B9A-683E-4486-EA07-16FCD0C039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593D1-0FA9-E2E9-E542-65390B66A765}"/>
              </a:ext>
            </a:extLst>
          </p:cNvPr>
          <p:cNvSpPr>
            <a:spLocks noGrp="1"/>
          </p:cNvSpPr>
          <p:nvPr>
            <p:ph type="title"/>
          </p:nvPr>
        </p:nvSpPr>
        <p:spPr/>
        <p:txBody>
          <a:bodyPr/>
          <a:lstStyle/>
          <a:p>
            <a:r>
              <a:rPr lang="en-US" dirty="0"/>
              <a:t>So we’ve been sued. What can we (line officers with some FOIA duties) do?</a:t>
            </a:r>
          </a:p>
        </p:txBody>
      </p:sp>
      <p:sp>
        <p:nvSpPr>
          <p:cNvPr id="3" name="Content Placeholder 2">
            <a:extLst>
              <a:ext uri="{FF2B5EF4-FFF2-40B4-BE49-F238E27FC236}">
                <a16:creationId xmlns:a16="http://schemas.microsoft.com/office/drawing/2014/main" id="{1625C014-D481-2059-2765-06EFC363F932}"/>
              </a:ext>
            </a:extLst>
          </p:cNvPr>
          <p:cNvSpPr>
            <a:spLocks noGrp="1"/>
          </p:cNvSpPr>
          <p:nvPr>
            <p:ph idx="1"/>
          </p:nvPr>
        </p:nvSpPr>
        <p:spPr/>
        <p:txBody>
          <a:bodyPr>
            <a:normAutofit fontScale="77500" lnSpcReduction="20000"/>
          </a:bodyPr>
          <a:lstStyle/>
          <a:p>
            <a:r>
              <a:rPr lang="en-US" dirty="0"/>
              <a:t>Gather up copies of documents needed for the answer.</a:t>
            </a:r>
          </a:p>
          <a:p>
            <a:pPr lvl="1"/>
            <a:r>
              <a:rPr lang="en-US" dirty="0"/>
              <a:t>FOIA request</a:t>
            </a:r>
          </a:p>
          <a:p>
            <a:pPr lvl="1"/>
            <a:r>
              <a:rPr lang="en-US" dirty="0"/>
              <a:t>Any communications with requester on the request, including acknowledgment, production letters, requests for clarification, any check-ins from requester on status and the responses, etc.</a:t>
            </a:r>
          </a:p>
          <a:p>
            <a:r>
              <a:rPr lang="en-US" dirty="0"/>
              <a:t>Be prepared to review documents (e.g. answer, status reports, motion for summary judgment) before we file them in court, and inform the attorney if you see any issues. </a:t>
            </a:r>
          </a:p>
          <a:p>
            <a:r>
              <a:rPr lang="en-US" dirty="0"/>
              <a:t>Provide copies of all productions, both before suit was filed and going forward.</a:t>
            </a:r>
          </a:p>
          <a:p>
            <a:r>
              <a:rPr lang="en-US" dirty="0"/>
              <a:t>Assistance or review is generally necessary with a Vaughn index.</a:t>
            </a:r>
          </a:p>
          <a:p>
            <a:r>
              <a:rPr lang="en-US" dirty="0"/>
              <a:t>A motion for summary judgment must be accompanied by a declaration providing background information (when request was received, when responded to), details about the search for responsive documents, and justifications for withholdings. Your assistance (and someone’s signature) will be needed.</a:t>
            </a:r>
          </a:p>
          <a:p>
            <a:r>
              <a:rPr lang="en-US" dirty="0"/>
              <a:t>If attorney’s fees are warranted, assistance in getting settlement authorization will be requested.</a:t>
            </a:r>
          </a:p>
        </p:txBody>
      </p:sp>
    </p:spTree>
    <p:extLst>
      <p:ext uri="{BB962C8B-B14F-4D97-AF65-F5344CB8AC3E}">
        <p14:creationId xmlns:p14="http://schemas.microsoft.com/office/powerpoint/2010/main" val="3951622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C365C-8622-7CF2-0374-1B3D45403B75}"/>
              </a:ext>
            </a:extLst>
          </p:cNvPr>
          <p:cNvSpPr>
            <a:spLocks noGrp="1"/>
          </p:cNvSpPr>
          <p:nvPr>
            <p:ph type="title"/>
          </p:nvPr>
        </p:nvSpPr>
        <p:spPr/>
        <p:txBody>
          <a:bodyPr/>
          <a:lstStyle/>
          <a:p>
            <a:r>
              <a:rPr lang="en-US" dirty="0"/>
              <a:t>Productions and other communications after suit has been filed</a:t>
            </a:r>
          </a:p>
        </p:txBody>
      </p:sp>
      <p:sp>
        <p:nvSpPr>
          <p:cNvPr id="3" name="Content Placeholder 2">
            <a:extLst>
              <a:ext uri="{FF2B5EF4-FFF2-40B4-BE49-F238E27FC236}">
                <a16:creationId xmlns:a16="http://schemas.microsoft.com/office/drawing/2014/main" id="{01923D13-A115-0CF5-1DA3-7B286A065E86}"/>
              </a:ext>
            </a:extLst>
          </p:cNvPr>
          <p:cNvSpPr>
            <a:spLocks noGrp="1"/>
          </p:cNvSpPr>
          <p:nvPr>
            <p:ph idx="1"/>
          </p:nvPr>
        </p:nvSpPr>
        <p:spPr/>
        <p:txBody>
          <a:bodyPr>
            <a:normAutofit lnSpcReduction="10000"/>
          </a:bodyPr>
          <a:lstStyle/>
          <a:p>
            <a:r>
              <a:rPr lang="en-US" dirty="0"/>
              <a:t>In general, continue to produce responsive documents after suit has been filed. (Check with lead attorney if you have concerns.)</a:t>
            </a:r>
          </a:p>
          <a:p>
            <a:r>
              <a:rPr lang="en-US" dirty="0"/>
              <a:t>If you are producing documents after suit has been filed:</a:t>
            </a:r>
          </a:p>
          <a:p>
            <a:pPr lvl="1"/>
            <a:r>
              <a:rPr lang="en-US" dirty="0"/>
              <a:t>Don’t </a:t>
            </a:r>
            <a:r>
              <a:rPr lang="en-US" dirty="0" err="1"/>
              <a:t>overwithhold</a:t>
            </a:r>
            <a:endParaRPr lang="en-US" dirty="0"/>
          </a:p>
          <a:p>
            <a:pPr lvl="1"/>
            <a:r>
              <a:rPr lang="en-US" dirty="0"/>
              <a:t>Speeding up production is generally good, but not truly necessary. (If you can complete before an answer is filed, that’s always good.)</a:t>
            </a:r>
          </a:p>
          <a:p>
            <a:r>
              <a:rPr lang="en-US" dirty="0"/>
              <a:t>See next slide with specific modification to normal determination letter.</a:t>
            </a:r>
          </a:p>
          <a:p>
            <a:r>
              <a:rPr lang="en-US" dirty="0"/>
              <a:t>All other communications should be through counsel. If you get contacted by requester after suit has been filed, refer communication to our DOJ attorney (through me) for a response.</a:t>
            </a:r>
          </a:p>
        </p:txBody>
      </p:sp>
    </p:spTree>
    <p:extLst>
      <p:ext uri="{BB962C8B-B14F-4D97-AF65-F5344CB8AC3E}">
        <p14:creationId xmlns:p14="http://schemas.microsoft.com/office/powerpoint/2010/main" val="1310891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4C000-1C3B-34D3-0258-C5FCAD305B61}"/>
              </a:ext>
            </a:extLst>
          </p:cNvPr>
          <p:cNvSpPr>
            <a:spLocks noGrp="1"/>
          </p:cNvSpPr>
          <p:nvPr>
            <p:ph type="title"/>
          </p:nvPr>
        </p:nvSpPr>
        <p:spPr/>
        <p:txBody>
          <a:bodyPr/>
          <a:lstStyle/>
          <a:p>
            <a:r>
              <a:rPr lang="en-US" dirty="0"/>
              <a:t>Determination Letters</a:t>
            </a:r>
          </a:p>
        </p:txBody>
      </p:sp>
      <p:sp>
        <p:nvSpPr>
          <p:cNvPr id="3" name="Content Placeholder 2">
            <a:extLst>
              <a:ext uri="{FF2B5EF4-FFF2-40B4-BE49-F238E27FC236}">
                <a16:creationId xmlns:a16="http://schemas.microsoft.com/office/drawing/2014/main" id="{F526E766-3C4B-1C73-D70F-7F823A160BF1}"/>
              </a:ext>
            </a:extLst>
          </p:cNvPr>
          <p:cNvSpPr>
            <a:spLocks noGrp="1"/>
          </p:cNvSpPr>
          <p:nvPr>
            <p:ph idx="1"/>
          </p:nvPr>
        </p:nvSpPr>
        <p:spPr/>
        <p:txBody>
          <a:bodyPr>
            <a:normAutofit lnSpcReduction="10000"/>
          </a:bodyPr>
          <a:lstStyle/>
          <a:p>
            <a:r>
              <a:rPr lang="en-US" dirty="0"/>
              <a:t>Replace the usual paragraph of “If you have any questions or concerns about this production, please contact [NOAA person] at [NOAA contact info]” with “Because this matter is in litigation, if you have any questions about this production, please contact [DOJ attorney] at [DOJ contact info].” I can supply those details for you if needed, though you can probably get that information from a copy of the answer that I will provide.</a:t>
            </a:r>
          </a:p>
          <a:p>
            <a:r>
              <a:rPr lang="en-US" dirty="0"/>
              <a:t>Before providing any appeal rights or information about contacting OGIS or ombudsman, preface it with “Although we are aware this matter is already in litigation, we are required to inform you that…”</a:t>
            </a:r>
          </a:p>
          <a:p>
            <a:r>
              <a:rPr lang="en-US" dirty="0"/>
              <a:t>Copy both our counsel and requester’s counsel on productions.</a:t>
            </a:r>
          </a:p>
        </p:txBody>
      </p:sp>
    </p:spTree>
    <p:extLst>
      <p:ext uri="{BB962C8B-B14F-4D97-AF65-F5344CB8AC3E}">
        <p14:creationId xmlns:p14="http://schemas.microsoft.com/office/powerpoint/2010/main" val="670949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D822-5CCA-7EA3-463C-D7DD7D6C406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C17A3BA-72BC-AF94-F10F-10F14CFE2530}"/>
              </a:ext>
            </a:extLst>
          </p:cNvPr>
          <p:cNvSpPr>
            <a:spLocks noGrp="1"/>
          </p:cNvSpPr>
          <p:nvPr>
            <p:ph idx="1"/>
          </p:nvPr>
        </p:nvSpPr>
        <p:spPr/>
        <p:txBody>
          <a:bodyPr>
            <a:normAutofit/>
          </a:bodyPr>
          <a:lstStyle/>
          <a:p>
            <a:pPr marL="0" indent="0" algn="ctr">
              <a:buNone/>
            </a:pPr>
            <a:endParaRPr lang="en-US" sz="6000" dirty="0"/>
          </a:p>
          <a:p>
            <a:pPr marL="0" indent="0" algn="ctr">
              <a:buNone/>
            </a:pPr>
            <a:r>
              <a:rPr lang="en-US" sz="9600" dirty="0"/>
              <a:t>Questions?</a:t>
            </a:r>
          </a:p>
        </p:txBody>
      </p:sp>
    </p:spTree>
    <p:extLst>
      <p:ext uri="{BB962C8B-B14F-4D97-AF65-F5344CB8AC3E}">
        <p14:creationId xmlns:p14="http://schemas.microsoft.com/office/powerpoint/2010/main" val="1637112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343</TotalTime>
  <Words>684</Words>
  <Application>Microsoft Office PowerPoint</Application>
  <PresentationFormat>Widescreen</PresentationFormat>
  <Paragraphs>53</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Open Sans</vt:lpstr>
      <vt:lpstr>Office Theme</vt:lpstr>
      <vt:lpstr>FOIA Litigation Life Cycle</vt:lpstr>
      <vt:lpstr>Prevention</vt:lpstr>
      <vt:lpstr>Thresholds for Lawsuit</vt:lpstr>
      <vt:lpstr>The Basic Life Cycle</vt:lpstr>
      <vt:lpstr>Less Likely Scenarios</vt:lpstr>
      <vt:lpstr>So we’ve been sued. What can we (line officers with some FOIA duties) do?</vt:lpstr>
      <vt:lpstr>Productions and other communications after suit has been filed</vt:lpstr>
      <vt:lpstr>Determination Letters</vt:lpstr>
      <vt:lpstr>PowerPoint Presentation</vt:lpstr>
    </vt:vector>
  </TitlesOfParts>
  <Company>U.S. Department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Attorneys’ Fees</dc:title>
  <dc:creator>Bogomolny, Michael (Federal)</dc:creator>
  <cp:lastModifiedBy>Bogomolny, Michael (Federal)</cp:lastModifiedBy>
  <cp:revision>2</cp:revision>
  <dcterms:created xsi:type="dcterms:W3CDTF">2024-05-07T16:16:53Z</dcterms:created>
  <dcterms:modified xsi:type="dcterms:W3CDTF">2024-10-22T19:29:05Z</dcterms:modified>
</cp:coreProperties>
</file>