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17"/>
  </p:notesMasterIdLst>
  <p:sldIdLst>
    <p:sldId id="256" r:id="rId2"/>
    <p:sldId id="258" r:id="rId3"/>
    <p:sldId id="360" r:id="rId4"/>
    <p:sldId id="364" r:id="rId5"/>
    <p:sldId id="365" r:id="rId6"/>
    <p:sldId id="366" r:id="rId7"/>
    <p:sldId id="371" r:id="rId8"/>
    <p:sldId id="358" r:id="rId9"/>
    <p:sldId id="367" r:id="rId10"/>
    <p:sldId id="372" r:id="rId11"/>
    <p:sldId id="370" r:id="rId12"/>
    <p:sldId id="368" r:id="rId13"/>
    <p:sldId id="369" r:id="rId14"/>
    <p:sldId id="373" r:id="rId15"/>
    <p:sldId id="282" r:id="rId16"/>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78870" autoAdjust="0"/>
  </p:normalViewPr>
  <p:slideViewPr>
    <p:cSldViewPr>
      <p:cViewPr varScale="1">
        <p:scale>
          <a:sx n="89" d="100"/>
          <a:sy n="89" d="100"/>
        </p:scale>
        <p:origin x="225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r>
              <a:rPr lang="en-US" sz="1800" dirty="0"/>
              <a:t>https://www.noaa.gov/organization/information-technology/policy-oversight</a:t>
            </a:r>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extLst>
      <p:ext uri="{BB962C8B-B14F-4D97-AF65-F5344CB8AC3E}">
        <p14:creationId xmlns:p14="http://schemas.microsoft.com/office/powerpoint/2010/main" val="3609078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r>
              <a:rPr lang="en-US" sz="1800" dirty="0"/>
              <a:t>https://www.noaa.gov/organization/information-technology/policy-oversight</a:t>
            </a:r>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extLst>
      <p:ext uri="{BB962C8B-B14F-4D97-AF65-F5344CB8AC3E}">
        <p14:creationId xmlns:p14="http://schemas.microsoft.com/office/powerpoint/2010/main" val="2255213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r>
              <a:rPr lang="en-US" sz="1800" dirty="0"/>
              <a:t>https://www.noaa.gov/organization/information-technology/policy-oversight</a:t>
            </a:r>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extLst>
      <p:ext uri="{BB962C8B-B14F-4D97-AF65-F5344CB8AC3E}">
        <p14:creationId xmlns:p14="http://schemas.microsoft.com/office/powerpoint/2010/main" val="4237218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457201" y="1600200"/>
            <a:ext cx="8249680"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dirty="0">
                <a:solidFill>
                  <a:schemeClr val="dk2"/>
                </a:solidFill>
              </a:rPr>
              <a:t>End of FY Metrics</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143000" y="3810000"/>
            <a:ext cx="6767829" cy="838198"/>
          </a:xfrm>
          <a:prstGeom prst="rect">
            <a:avLst/>
          </a:prstGeom>
          <a:noFill/>
          <a:ln>
            <a:noFill/>
          </a:ln>
        </p:spPr>
        <p:txBody>
          <a:bodyPr lIns="91425" tIns="45700" rIns="91425" bIns="45700" anchor="t" anchorCtr="0">
            <a:noAutofit/>
          </a:bodyPr>
          <a:lstStyle/>
          <a:p>
            <a:r>
              <a:rPr lang="en-US" sz="2400" b="0" i="0" u="none" strike="noStrike" cap="none" dirty="0">
                <a:solidFill>
                  <a:schemeClr val="dk1"/>
                </a:solidFill>
                <a:latin typeface="Arial"/>
                <a:ea typeface="Arial"/>
                <a:cs typeface="Arial"/>
                <a:sym typeface="Arial"/>
                <a:rtl val="0"/>
              </a:rPr>
              <a:t>Mark Graff, NOAA Bureau Chief Privacy Officer (BCPO), OCIO/NEDD</a:t>
            </a:r>
          </a:p>
          <a:p>
            <a:endParaRPr lang="en-US" sz="2400" b="0" i="0" u="none" strike="noStrike" cap="none" dirty="0">
              <a:solidFill>
                <a:schemeClr val="dk1"/>
              </a:solidFill>
              <a:latin typeface="Arial"/>
              <a:ea typeface="Arial"/>
              <a:cs typeface="Arial"/>
              <a:sym typeface="Arial"/>
              <a:rtl val="0"/>
            </a:endParaRPr>
          </a:p>
          <a:p>
            <a:r>
              <a:rPr lang="en-US" sz="2400" dirty="0">
                <a:solidFill>
                  <a:schemeClr val="dk1"/>
                </a:solidFill>
              </a:rPr>
              <a:t>October 23, 2024</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57150"/>
            <a:r>
              <a:rPr lang="en-US" sz="2800" b="1" dirty="0"/>
              <a:t>New Guidance on Device Turn-In</a:t>
            </a:r>
            <a:endParaRPr lang="en-US" sz="2800" b="1" i="0" u="none" strike="noStrike" cap="none" baseline="0" dirty="0">
              <a:solidFill>
                <a:schemeClr val="dk1"/>
              </a:solidFill>
              <a:sym typeface="Arial"/>
              <a:rtl val="0"/>
            </a:endParaRPr>
          </a:p>
        </p:txBody>
      </p:sp>
      <p:sp>
        <p:nvSpPr>
          <p:cNvPr id="117" name="Shape 117"/>
          <p:cNvSpPr txBox="1">
            <a:spLocks noGrp="1"/>
          </p:cNvSpPr>
          <p:nvPr>
            <p:ph type="body" idx="1"/>
          </p:nvPr>
        </p:nvSpPr>
        <p:spPr>
          <a:xfrm>
            <a:off x="152399" y="1828800"/>
            <a:ext cx="8839199" cy="3505199"/>
          </a:xfrm>
          <a:prstGeom prst="rect">
            <a:avLst/>
          </a:prstGeom>
          <a:noFill/>
          <a:ln>
            <a:noFill/>
          </a:ln>
        </p:spPr>
        <p:txBody>
          <a:bodyPr lIns="91425" tIns="45700" rIns="91425" bIns="45700" anchor="t" anchorCtr="0">
            <a:noAutofit/>
          </a:bodyPr>
          <a:lstStyle/>
          <a:p>
            <a:pPr marL="514350" indent="-457200">
              <a:buFont typeface="Wingdings" panose="05000000000000000000" pitchFamily="2" charset="2"/>
              <a:buChar char="Ø"/>
            </a:pPr>
            <a:r>
              <a:rPr lang="en-US" sz="2800" dirty="0">
                <a:solidFill>
                  <a:schemeClr val="dk1"/>
                </a:solidFill>
              </a:rPr>
              <a:t>This avoids the kind of scenario that NOAA encountered in the </a:t>
            </a:r>
            <a:r>
              <a:rPr lang="en-US" sz="2800" i="1" dirty="0">
                <a:solidFill>
                  <a:schemeClr val="dk1"/>
                </a:solidFill>
              </a:rPr>
              <a:t>DSFU v. NOAA </a:t>
            </a:r>
            <a:r>
              <a:rPr lang="en-US" sz="2800" dirty="0">
                <a:solidFill>
                  <a:schemeClr val="dk1"/>
                </a:solidFill>
              </a:rPr>
              <a:t>litigation, where the Plaintiff challenged NOAA’s search adequacy by indicating that a search had not been conducted of a retired employee’s cell phone prior to retirement. </a:t>
            </a:r>
          </a:p>
          <a:p>
            <a:pPr marL="57150" indent="0">
              <a:buNone/>
            </a:pPr>
            <a:endParaRPr lang="en-US" sz="2000" dirty="0">
              <a:solidFill>
                <a:schemeClr val="dk1"/>
              </a:solidFill>
            </a:endParaRPr>
          </a:p>
          <a:p>
            <a:pPr marL="57150" indent="0">
              <a:buNone/>
            </a:pPr>
            <a:endParaRPr lang="en-US" sz="2800" dirty="0">
              <a:solidFill>
                <a:schemeClr val="dk1"/>
              </a:solidFill>
            </a:endParaRP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extLst>
      <p:ext uri="{BB962C8B-B14F-4D97-AF65-F5344CB8AC3E}">
        <p14:creationId xmlns:p14="http://schemas.microsoft.com/office/powerpoint/2010/main" val="3485640495"/>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Line Office Breakdown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Each of the Line Offices put forth a tremendous effort, with backlogs dropping within virtually every Staff and Line Office.  The final backlogs, by Office, are as follows:</a:t>
            </a:r>
          </a:p>
          <a:p>
            <a:pPr marL="279400" indent="0">
              <a:buNone/>
            </a:pPr>
            <a:endParaRPr lang="en-US" sz="2800" dirty="0"/>
          </a:p>
          <a:p>
            <a:pPr marL="279400" indent="0">
              <a:buNone/>
            </a:pPr>
            <a:endParaRPr lang="en-US" sz="1800" dirty="0"/>
          </a:p>
          <a:p>
            <a:pPr marL="279400" indent="0">
              <a:buNone/>
            </a:pPr>
            <a:endParaRPr lang="en-US" sz="1800" dirty="0"/>
          </a:p>
        </p:txBody>
      </p:sp>
      <p:pic>
        <p:nvPicPr>
          <p:cNvPr id="4" name="Picture 3">
            <a:extLst>
              <a:ext uri="{FF2B5EF4-FFF2-40B4-BE49-F238E27FC236}">
                <a16:creationId xmlns:a16="http://schemas.microsoft.com/office/drawing/2014/main" id="{9B130E14-98FF-4F91-BA1F-4F9A83F99E8C}"/>
              </a:ext>
            </a:extLst>
          </p:cNvPr>
          <p:cNvPicPr>
            <a:picLocks noChangeAspect="1"/>
          </p:cNvPicPr>
          <p:nvPr/>
        </p:nvPicPr>
        <p:blipFill>
          <a:blip r:embed="rId2"/>
          <a:stretch>
            <a:fillRect/>
          </a:stretch>
        </p:blipFill>
        <p:spPr>
          <a:xfrm>
            <a:off x="1905000" y="3594391"/>
            <a:ext cx="5111695" cy="3174417"/>
          </a:xfrm>
          <a:prstGeom prst="rect">
            <a:avLst/>
          </a:prstGeom>
        </p:spPr>
      </p:pic>
    </p:spTree>
    <p:extLst>
      <p:ext uri="{BB962C8B-B14F-4D97-AF65-F5344CB8AC3E}">
        <p14:creationId xmlns:p14="http://schemas.microsoft.com/office/powerpoint/2010/main" val="2294005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Line Office Breakdown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NOAA had significant success in reducing the backlog, but recently has had an extremely high volume of incoming requests leading up to the end of the FY.  As such, NOAA currently has 227 pending requests. </a:t>
            </a:r>
          </a:p>
          <a:p>
            <a:pPr marL="279400" indent="0">
              <a:buNone/>
            </a:pPr>
            <a:endParaRPr lang="en-US" sz="1800" dirty="0"/>
          </a:p>
          <a:p>
            <a:pPr marL="279400" indent="0">
              <a:buNone/>
            </a:pPr>
            <a:endParaRPr lang="en-US" sz="1800" dirty="0"/>
          </a:p>
        </p:txBody>
      </p:sp>
    </p:spTree>
    <p:extLst>
      <p:ext uri="{BB962C8B-B14F-4D97-AF65-F5344CB8AC3E}">
        <p14:creationId xmlns:p14="http://schemas.microsoft.com/office/powerpoint/2010/main" val="1975544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Line Office Breakdown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By way of comparison, NOAA had 133 open requests at the same time last year.  As such, NOAA is facing a 71% pending request spike year over year.  That underscores the accomplishment it was to reduce the backlog, despite the significant incoming request volume.</a:t>
            </a:r>
          </a:p>
          <a:p>
            <a:pPr marL="279400" indent="0">
              <a:buNone/>
            </a:pPr>
            <a:endParaRPr lang="en-US" sz="1800" dirty="0"/>
          </a:p>
          <a:p>
            <a:pPr marL="279400" indent="0">
              <a:buNone/>
            </a:pPr>
            <a:endParaRPr lang="en-US" sz="1800" dirty="0"/>
          </a:p>
        </p:txBody>
      </p:sp>
    </p:spTree>
    <p:extLst>
      <p:ext uri="{BB962C8B-B14F-4D97-AF65-F5344CB8AC3E}">
        <p14:creationId xmlns:p14="http://schemas.microsoft.com/office/powerpoint/2010/main" val="4212359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Line Office Breakdown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As a reminder, the backlog reduction efforts also have a direct correlation to the Staff and Line Office contribution requirements to the CIO Direct Bill for FOIA.  The percentage of NOAA’s backlog at the end of the fiscal year attributable to that Office is the percentage of the Direct Bill contribution required from that Office.  This year, each backlog case equates to approximately $20,370 in Direct Bill FOIA contribution requirements.</a:t>
            </a:r>
            <a:endParaRPr lang="en-US" sz="1800" dirty="0"/>
          </a:p>
          <a:p>
            <a:pPr marL="279400" indent="0">
              <a:buNone/>
            </a:pPr>
            <a:endParaRPr lang="en-US" sz="1800" dirty="0"/>
          </a:p>
        </p:txBody>
      </p:sp>
    </p:spTree>
    <p:extLst>
      <p:ext uri="{BB962C8B-B14F-4D97-AF65-F5344CB8AC3E}">
        <p14:creationId xmlns:p14="http://schemas.microsoft.com/office/powerpoint/2010/main" val="3576097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914400" y="1828800"/>
            <a:ext cx="7872312" cy="3505199"/>
          </a:xfrm>
          <a:prstGeom prst="rect">
            <a:avLst/>
          </a:prstGeom>
          <a:noFill/>
          <a:ln>
            <a:noFill/>
          </a:ln>
        </p:spPr>
        <p:txBody>
          <a:bodyPr lIns="91425" tIns="45700" rIns="91425" bIns="45700" anchor="t" anchorCtr="0">
            <a:noAutofit/>
          </a:bodyPr>
          <a:lstStyle/>
          <a:p>
            <a:pPr marL="57150" indent="0">
              <a:buNone/>
            </a:pPr>
            <a:endParaRPr lang="en-US" sz="2400" dirty="0">
              <a:solidFill>
                <a:schemeClr val="dk1"/>
              </a:solidFill>
            </a:endParaRPr>
          </a:p>
          <a:p>
            <a:pPr marL="514350" indent="-457200">
              <a:buAutoNum type="arabicPeriod"/>
            </a:pPr>
            <a:r>
              <a:rPr lang="en-US" sz="2400" dirty="0">
                <a:solidFill>
                  <a:schemeClr val="dk1"/>
                </a:solidFill>
              </a:rPr>
              <a:t>Backlog Reduction</a:t>
            </a:r>
          </a:p>
          <a:p>
            <a:pPr marL="514350" indent="-457200">
              <a:buAutoNum type="arabicPeriod"/>
            </a:pPr>
            <a:r>
              <a:rPr lang="en-US" sz="2400" dirty="0">
                <a:solidFill>
                  <a:schemeClr val="dk1"/>
                </a:solidFill>
              </a:rPr>
              <a:t>Remaining Pending Cases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New Guidance re: Device Turn In</a:t>
            </a:r>
          </a:p>
          <a:p>
            <a:pPr marL="514350" indent="-457200">
              <a:buAutoNum type="arabicPeriod"/>
            </a:pPr>
            <a:r>
              <a:rPr lang="en-US" sz="2400" dirty="0">
                <a:solidFill>
                  <a:schemeClr val="dk1"/>
                </a:solidFill>
              </a:rPr>
              <a:t>Line Office Breakdown</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Backlog Reduction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NOAA reduced the backlog to a historic low of 54.  NOAA has never had this low of a backlog in the last 10 years of maintained backlog metrics.  The current backlog represents a significant 36% reduction from the prior Fiscal Year.</a:t>
            </a:r>
          </a:p>
          <a:p>
            <a:pPr marL="279400" indent="0">
              <a:buNone/>
            </a:pPr>
            <a:endParaRPr lang="en-US" sz="1800" dirty="0"/>
          </a:p>
          <a:p>
            <a:pPr marL="279400" indent="0">
              <a:buNone/>
            </a:pPr>
            <a:endParaRPr lang="en-US" sz="1800" dirty="0"/>
          </a:p>
        </p:txBody>
      </p:sp>
      <p:pic>
        <p:nvPicPr>
          <p:cNvPr id="4" name="Picture 3">
            <a:extLst>
              <a:ext uri="{FF2B5EF4-FFF2-40B4-BE49-F238E27FC236}">
                <a16:creationId xmlns:a16="http://schemas.microsoft.com/office/drawing/2014/main" id="{D2ACA880-C85F-4DDC-99ED-327E679BDC8D}"/>
              </a:ext>
            </a:extLst>
          </p:cNvPr>
          <p:cNvPicPr>
            <a:picLocks noChangeAspect="1"/>
          </p:cNvPicPr>
          <p:nvPr/>
        </p:nvPicPr>
        <p:blipFill>
          <a:blip r:embed="rId2"/>
          <a:stretch>
            <a:fillRect/>
          </a:stretch>
        </p:blipFill>
        <p:spPr>
          <a:xfrm>
            <a:off x="3181517" y="4062691"/>
            <a:ext cx="2780965" cy="2780965"/>
          </a:xfrm>
          <a:prstGeom prst="rect">
            <a:avLst/>
          </a:prstGeom>
        </p:spPr>
      </p:pic>
    </p:spTree>
    <p:extLst>
      <p:ext uri="{BB962C8B-B14F-4D97-AF65-F5344CB8AC3E}">
        <p14:creationId xmlns:p14="http://schemas.microsoft.com/office/powerpoint/2010/main" val="2735443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Backlog Reduction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This reduction also far exceeds the backlog reduction goal established by DOJ of a 10% decrease.  Additionally, NOAA’s backlog reduction is even more pronounced against the backlog high at the time of the </a:t>
            </a:r>
            <a:r>
              <a:rPr lang="en-US" sz="2800" dirty="0" err="1"/>
              <a:t>FOIAXpress</a:t>
            </a:r>
            <a:r>
              <a:rPr lang="en-US" sz="2800" dirty="0"/>
              <a:t> System Transition.</a:t>
            </a:r>
          </a:p>
          <a:p>
            <a:pPr marL="279400" indent="0">
              <a:buNone/>
            </a:pPr>
            <a:endParaRPr lang="en-US" sz="1800" dirty="0"/>
          </a:p>
          <a:p>
            <a:pPr marL="279400" indent="0">
              <a:buNone/>
            </a:pPr>
            <a:endParaRPr lang="en-US" sz="1800" dirty="0"/>
          </a:p>
        </p:txBody>
      </p:sp>
    </p:spTree>
    <p:extLst>
      <p:ext uri="{BB962C8B-B14F-4D97-AF65-F5344CB8AC3E}">
        <p14:creationId xmlns:p14="http://schemas.microsoft.com/office/powerpoint/2010/main" val="2821670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Backlog Reduction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NOAA’s highest backlog during the Fiscal Year peaked at 156 after transitioning from </a:t>
            </a:r>
            <a:r>
              <a:rPr lang="en-US" sz="2800" dirty="0" err="1"/>
              <a:t>FOIAOnline</a:t>
            </a:r>
            <a:r>
              <a:rPr lang="en-US" sz="2800" dirty="0"/>
              <a:t> to </a:t>
            </a:r>
            <a:r>
              <a:rPr lang="en-US" sz="2800" dirty="0" err="1"/>
              <a:t>FOIAXpress</a:t>
            </a:r>
            <a:r>
              <a:rPr lang="en-US" sz="2800" dirty="0"/>
              <a:t>.  The drop to 54 backlogged cases represents a 65% reduction overall from peak to trough.  </a:t>
            </a:r>
          </a:p>
          <a:p>
            <a:pPr marL="279400" indent="0">
              <a:buNone/>
            </a:pPr>
            <a:endParaRPr lang="en-US" sz="1800" dirty="0"/>
          </a:p>
          <a:p>
            <a:pPr marL="279400" indent="0">
              <a:buNone/>
            </a:pPr>
            <a:endParaRPr lang="en-US" sz="1800" dirty="0"/>
          </a:p>
        </p:txBody>
      </p:sp>
    </p:spTree>
    <p:extLst>
      <p:ext uri="{BB962C8B-B14F-4D97-AF65-F5344CB8AC3E}">
        <p14:creationId xmlns:p14="http://schemas.microsoft.com/office/powerpoint/2010/main" val="286822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Backlog Reduction</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NOAA’s highest backlog during the Fiscal Year peaked at 156 after transitioning from </a:t>
            </a:r>
            <a:r>
              <a:rPr lang="en-US" sz="2800" dirty="0" err="1"/>
              <a:t>FOIAOnline</a:t>
            </a:r>
            <a:r>
              <a:rPr lang="en-US" sz="2800" dirty="0"/>
              <a:t> to </a:t>
            </a:r>
            <a:r>
              <a:rPr lang="en-US" sz="2800" dirty="0" err="1"/>
              <a:t>FOIAXpress</a:t>
            </a:r>
            <a:r>
              <a:rPr lang="en-US" sz="2800" dirty="0"/>
              <a:t>.  The drop to 54 backlogged cases represents a 65% reduction overall from peak to trough.  </a:t>
            </a:r>
          </a:p>
          <a:p>
            <a:pPr marL="279400" indent="0">
              <a:buNone/>
            </a:pPr>
            <a:endParaRPr lang="en-US" sz="1800" dirty="0"/>
          </a:p>
          <a:p>
            <a:pPr marL="279400" indent="0">
              <a:buNone/>
            </a:pPr>
            <a:endParaRPr lang="en-US" sz="1800" dirty="0"/>
          </a:p>
        </p:txBody>
      </p:sp>
    </p:spTree>
    <p:extLst>
      <p:ext uri="{BB962C8B-B14F-4D97-AF65-F5344CB8AC3E}">
        <p14:creationId xmlns:p14="http://schemas.microsoft.com/office/powerpoint/2010/main" val="3376961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DDEEA-E910-4C9A-A948-CE39B7F765F7}"/>
              </a:ext>
            </a:extLst>
          </p:cNvPr>
          <p:cNvSpPr>
            <a:spLocks noGrp="1"/>
          </p:cNvSpPr>
          <p:nvPr>
            <p:ph type="title"/>
          </p:nvPr>
        </p:nvSpPr>
        <p:spPr/>
        <p:txBody>
          <a:bodyPr/>
          <a:lstStyle/>
          <a:p>
            <a:pPr algn="ctr"/>
            <a:r>
              <a:rPr lang="en-US" sz="3200" b="1" dirty="0"/>
              <a:t>Remaining Pending Cases</a:t>
            </a:r>
          </a:p>
        </p:txBody>
      </p:sp>
      <p:sp>
        <p:nvSpPr>
          <p:cNvPr id="3" name="Text Placeholder 2">
            <a:extLst>
              <a:ext uri="{FF2B5EF4-FFF2-40B4-BE49-F238E27FC236}">
                <a16:creationId xmlns:a16="http://schemas.microsoft.com/office/drawing/2014/main" id="{A8FBAB52-E90B-47A2-9B31-2B6718005D70}"/>
              </a:ext>
            </a:extLst>
          </p:cNvPr>
          <p:cNvSpPr>
            <a:spLocks noGrp="1"/>
          </p:cNvSpPr>
          <p:nvPr>
            <p:ph type="body" idx="1"/>
          </p:nvPr>
        </p:nvSpPr>
        <p:spPr>
          <a:xfrm>
            <a:off x="228600" y="1676400"/>
            <a:ext cx="8229600" cy="4419599"/>
          </a:xfrm>
        </p:spPr>
        <p:txBody>
          <a:bodyPr/>
          <a:lstStyle/>
          <a:p>
            <a:pPr marL="279400" indent="0">
              <a:buNone/>
            </a:pPr>
            <a:r>
              <a:rPr lang="en-US" sz="2800" dirty="0"/>
              <a:t>NOAA received a total of 870 FOIA requests during FY24.  This is a 41% increase over the 616 FOIA requests NOAA received in FY23.    </a:t>
            </a:r>
          </a:p>
          <a:p>
            <a:pPr marL="279400" indent="0">
              <a:buNone/>
            </a:pPr>
            <a:endParaRPr lang="en-US" sz="1800" dirty="0"/>
          </a:p>
          <a:p>
            <a:pPr marL="279400" indent="0">
              <a:buNone/>
            </a:pPr>
            <a:endParaRPr lang="en-US" sz="1800" dirty="0"/>
          </a:p>
        </p:txBody>
      </p:sp>
    </p:spTree>
    <p:extLst>
      <p:ext uri="{BB962C8B-B14F-4D97-AF65-F5344CB8AC3E}">
        <p14:creationId xmlns:p14="http://schemas.microsoft.com/office/powerpoint/2010/main" val="3903347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57150"/>
            <a:r>
              <a:rPr lang="en-US" sz="2800" b="1" dirty="0"/>
              <a:t>New Guidance on Device Turn-In</a:t>
            </a:r>
            <a:endParaRPr lang="en-US" sz="2800" b="1" i="0" u="none" strike="noStrike" cap="none" baseline="0" dirty="0">
              <a:solidFill>
                <a:schemeClr val="dk1"/>
              </a:solidFill>
              <a:sym typeface="Arial"/>
              <a:rtl val="0"/>
            </a:endParaRPr>
          </a:p>
        </p:txBody>
      </p:sp>
      <p:sp>
        <p:nvSpPr>
          <p:cNvPr id="117" name="Shape 117"/>
          <p:cNvSpPr txBox="1">
            <a:spLocks noGrp="1"/>
          </p:cNvSpPr>
          <p:nvPr>
            <p:ph type="body" idx="1"/>
          </p:nvPr>
        </p:nvSpPr>
        <p:spPr>
          <a:xfrm>
            <a:off x="152399" y="1828800"/>
            <a:ext cx="8839199" cy="3505199"/>
          </a:xfrm>
          <a:prstGeom prst="rect">
            <a:avLst/>
          </a:prstGeom>
          <a:noFill/>
          <a:ln>
            <a:noFill/>
          </a:ln>
        </p:spPr>
        <p:txBody>
          <a:bodyPr lIns="91425" tIns="45700" rIns="91425" bIns="45700" anchor="t" anchorCtr="0">
            <a:noAutofit/>
          </a:bodyPr>
          <a:lstStyle/>
          <a:p>
            <a:pPr marL="514350" indent="-457200">
              <a:buFont typeface="Wingdings" panose="05000000000000000000" pitchFamily="2" charset="2"/>
              <a:buChar char="Ø"/>
            </a:pPr>
            <a:r>
              <a:rPr lang="en-US" sz="2800" dirty="0">
                <a:solidFill>
                  <a:schemeClr val="dk1"/>
                </a:solidFill>
              </a:rPr>
              <a:t>On January 8, 2024, NOAA re-issued it’s records retention reminder.</a:t>
            </a:r>
          </a:p>
          <a:p>
            <a:pPr marL="57150" indent="0">
              <a:buNone/>
            </a:pPr>
            <a:endParaRPr lang="en-US" sz="2800" dirty="0">
              <a:solidFill>
                <a:schemeClr val="dk1"/>
              </a:solidFill>
            </a:endParaRPr>
          </a:p>
          <a:p>
            <a:pPr marL="514350" indent="-457200">
              <a:buFont typeface="Wingdings" panose="05000000000000000000" pitchFamily="2" charset="2"/>
              <a:buChar char="Ø"/>
            </a:pPr>
            <a:r>
              <a:rPr lang="en-US" sz="2800" dirty="0">
                <a:solidFill>
                  <a:schemeClr val="dk1"/>
                </a:solidFill>
              </a:rPr>
              <a:t>Reiterates the requirement that all Federal Records be transferred from mobile phones, laptops, tablets, or other issued devices, to repositories governed by a records retention schedule.</a:t>
            </a:r>
          </a:p>
          <a:p>
            <a:pPr marL="57150" indent="0">
              <a:buNone/>
            </a:pPr>
            <a:endParaRPr lang="en-US" sz="2000" dirty="0">
              <a:solidFill>
                <a:schemeClr val="dk1"/>
              </a:solidFill>
            </a:endParaRPr>
          </a:p>
          <a:p>
            <a:pPr marL="57150" indent="0">
              <a:buNone/>
            </a:pPr>
            <a:endParaRPr lang="en-US" sz="2800" dirty="0">
              <a:solidFill>
                <a:schemeClr val="dk1"/>
              </a:solidFill>
            </a:endParaRP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extLst>
      <p:ext uri="{BB962C8B-B14F-4D97-AF65-F5344CB8AC3E}">
        <p14:creationId xmlns:p14="http://schemas.microsoft.com/office/powerpoint/2010/main" val="1776261215"/>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57150"/>
            <a:r>
              <a:rPr lang="en-US" sz="2800" b="1" dirty="0"/>
              <a:t>New Guidance on Device Turn-In</a:t>
            </a:r>
            <a:endParaRPr lang="en-US" sz="2800" b="1" i="0" u="none" strike="noStrike" cap="none" baseline="0" dirty="0">
              <a:solidFill>
                <a:schemeClr val="dk1"/>
              </a:solidFill>
              <a:sym typeface="Arial"/>
              <a:rtl val="0"/>
            </a:endParaRPr>
          </a:p>
        </p:txBody>
      </p:sp>
      <p:sp>
        <p:nvSpPr>
          <p:cNvPr id="117" name="Shape 117"/>
          <p:cNvSpPr txBox="1">
            <a:spLocks noGrp="1"/>
          </p:cNvSpPr>
          <p:nvPr>
            <p:ph type="body" idx="1"/>
          </p:nvPr>
        </p:nvSpPr>
        <p:spPr>
          <a:xfrm>
            <a:off x="152399" y="1828800"/>
            <a:ext cx="8839199" cy="3505199"/>
          </a:xfrm>
          <a:prstGeom prst="rect">
            <a:avLst/>
          </a:prstGeom>
          <a:noFill/>
          <a:ln>
            <a:noFill/>
          </a:ln>
        </p:spPr>
        <p:txBody>
          <a:bodyPr lIns="91425" tIns="45700" rIns="91425" bIns="45700" anchor="t" anchorCtr="0">
            <a:noAutofit/>
          </a:bodyPr>
          <a:lstStyle/>
          <a:p>
            <a:pPr marL="514350" indent="-457200">
              <a:buFont typeface="Wingdings" panose="05000000000000000000" pitchFamily="2" charset="2"/>
              <a:buChar char="Ø"/>
            </a:pPr>
            <a:r>
              <a:rPr lang="en-US" sz="2800" dirty="0">
                <a:solidFill>
                  <a:schemeClr val="dk1"/>
                </a:solidFill>
              </a:rPr>
              <a:t>The Guidance also includes a requirement that—at the time of device turn-in—employees certify that the employee has complied with NOAA Policy for the handling of Federal Records in their possession.</a:t>
            </a:r>
          </a:p>
          <a:p>
            <a:pPr marL="57150" indent="0">
              <a:buNone/>
            </a:pPr>
            <a:endParaRPr lang="en-US" sz="2000" dirty="0">
              <a:solidFill>
                <a:schemeClr val="dk1"/>
              </a:solidFill>
            </a:endParaRPr>
          </a:p>
          <a:p>
            <a:pPr marL="57150" indent="0">
              <a:buNone/>
            </a:pPr>
            <a:endParaRPr lang="en-US" sz="2800" dirty="0">
              <a:solidFill>
                <a:schemeClr val="dk1"/>
              </a:solidFill>
            </a:endParaRP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pic>
        <p:nvPicPr>
          <p:cNvPr id="2" name="Picture 1">
            <a:extLst>
              <a:ext uri="{FF2B5EF4-FFF2-40B4-BE49-F238E27FC236}">
                <a16:creationId xmlns:a16="http://schemas.microsoft.com/office/drawing/2014/main" id="{320F9499-4421-48D7-82A8-2CAF3B4DFE68}"/>
              </a:ext>
            </a:extLst>
          </p:cNvPr>
          <p:cNvPicPr>
            <a:picLocks noChangeAspect="1"/>
          </p:cNvPicPr>
          <p:nvPr/>
        </p:nvPicPr>
        <p:blipFill>
          <a:blip r:embed="rId3"/>
          <a:stretch>
            <a:fillRect/>
          </a:stretch>
        </p:blipFill>
        <p:spPr>
          <a:xfrm>
            <a:off x="1956097" y="4052133"/>
            <a:ext cx="5231802" cy="2691119"/>
          </a:xfrm>
          <a:prstGeom prst="rect">
            <a:avLst/>
          </a:prstGeom>
        </p:spPr>
      </p:pic>
    </p:spTree>
    <p:extLst>
      <p:ext uri="{BB962C8B-B14F-4D97-AF65-F5344CB8AC3E}">
        <p14:creationId xmlns:p14="http://schemas.microsoft.com/office/powerpoint/2010/main" val="2655150681"/>
      </p:ext>
    </p:extLst>
  </p:cSld>
  <p:clrMapOvr>
    <a:masterClrMapping/>
  </p:clrMapOvr>
  <p:transition spd="slow">
    <p:cut/>
  </p:transition>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32000</TotalTime>
  <Words>632</Words>
  <Application>Microsoft Office PowerPoint</Application>
  <PresentationFormat>On-screen Show (4:3)</PresentationFormat>
  <Paragraphs>55</Paragraphs>
  <Slides>15</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Wingdings</vt:lpstr>
      <vt:lpstr>Custom Theme</vt:lpstr>
      <vt:lpstr>PowerPoint Presentation</vt:lpstr>
      <vt:lpstr>Course Outline</vt:lpstr>
      <vt:lpstr>Backlog Reduction</vt:lpstr>
      <vt:lpstr>Backlog Reduction</vt:lpstr>
      <vt:lpstr>Backlog Reduction</vt:lpstr>
      <vt:lpstr>Backlog Reduction</vt:lpstr>
      <vt:lpstr>Remaining Pending Cases</vt:lpstr>
      <vt:lpstr>New Guidance on Device Turn-In</vt:lpstr>
      <vt:lpstr>New Guidance on Device Turn-In</vt:lpstr>
      <vt:lpstr>New Guidance on Device Turn-In</vt:lpstr>
      <vt:lpstr>Line Office Breakdown</vt:lpstr>
      <vt:lpstr>Line Office Breakdown</vt:lpstr>
      <vt:lpstr>Line Office Breakdown</vt:lpstr>
      <vt:lpstr>Line Office Breakdown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332</cp:revision>
  <dcterms:modified xsi:type="dcterms:W3CDTF">2024-10-21T20:54:46Z</dcterms:modified>
</cp:coreProperties>
</file>