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Arial Narrow"/>
      <p:regular r:id="rId20"/>
      <p:bold r:id="rId21"/>
      <p:italic r:id="rId22"/>
      <p:boldItalic r:id="rId23"/>
    </p:embeddedFont>
    <p:embeddedFont>
      <p:font typeface="Open Sans SemiBold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  <p:embeddedFont>
      <p:font typeface="Old Standard TT"/>
      <p:regular r:id="rId32"/>
      <p:bold r:id="rId33"/>
      <p:italic r:id="rId34"/>
    </p:embeddedFont>
    <p:embeddedFont>
      <p:font typeface="Open Sans Medium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8FA561-BD93-4DE4-8F1B-38A9A5E83683}">
  <a:tblStyle styleId="{1A8FA561-BD93-4DE4-8F1B-38A9A5E836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font" Target="fonts/ArialNarrow-regular.fntdata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font" Target="fonts/ArialNarrow-italic.fntdata"/><Relationship Id="rId21" Type="http://schemas.openxmlformats.org/officeDocument/2006/relationships/font" Target="fonts/ArialNarrow-bold.fntdata"/><Relationship Id="rId24" Type="http://schemas.openxmlformats.org/officeDocument/2006/relationships/font" Target="fonts/OpenSansSemiBold-regular.fntdata"/><Relationship Id="rId23" Type="http://schemas.openxmlformats.org/officeDocument/2006/relationships/font" Target="fonts/ArialNarr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SemiBold-italic.fntdata"/><Relationship Id="rId25" Type="http://schemas.openxmlformats.org/officeDocument/2006/relationships/font" Target="fonts/OpenSansSemiBold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OpenSa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Quattrocento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4.xml"/><Relationship Id="rId33" Type="http://schemas.openxmlformats.org/officeDocument/2006/relationships/font" Target="fonts/OldStandardTT-bold.fntdata"/><Relationship Id="rId10" Type="http://schemas.openxmlformats.org/officeDocument/2006/relationships/slide" Target="slides/slide3.xml"/><Relationship Id="rId32" Type="http://schemas.openxmlformats.org/officeDocument/2006/relationships/font" Target="fonts/OldStandardTT-regular.fntdata"/><Relationship Id="rId13" Type="http://schemas.openxmlformats.org/officeDocument/2006/relationships/slide" Target="slides/slide6.xml"/><Relationship Id="rId35" Type="http://schemas.openxmlformats.org/officeDocument/2006/relationships/font" Target="fonts/OpenSansMedium-regular.fntdata"/><Relationship Id="rId12" Type="http://schemas.openxmlformats.org/officeDocument/2006/relationships/slide" Target="slides/slide5.xml"/><Relationship Id="rId34" Type="http://schemas.openxmlformats.org/officeDocument/2006/relationships/font" Target="fonts/OldStandardTT-italic.fntdata"/><Relationship Id="rId15" Type="http://schemas.openxmlformats.org/officeDocument/2006/relationships/slide" Target="slides/slide8.xml"/><Relationship Id="rId37" Type="http://schemas.openxmlformats.org/officeDocument/2006/relationships/font" Target="fonts/OpenSansMedium-italic.fntdata"/><Relationship Id="rId14" Type="http://schemas.openxmlformats.org/officeDocument/2006/relationships/slide" Target="slides/slide7.xml"/><Relationship Id="rId36" Type="http://schemas.openxmlformats.org/officeDocument/2006/relationships/font" Target="fonts/OpenSansMedium-bold.fntdata"/><Relationship Id="rId17" Type="http://schemas.openxmlformats.org/officeDocument/2006/relationships/font" Target="fonts/ProximaNova-bold.fntdata"/><Relationship Id="rId39" Type="http://schemas.openxmlformats.org/officeDocument/2006/relationships/font" Target="fonts/OpenSans-regular.fntdata"/><Relationship Id="rId16" Type="http://schemas.openxmlformats.org/officeDocument/2006/relationships/font" Target="fonts/ProximaNova-regular.fntdata"/><Relationship Id="rId38" Type="http://schemas.openxmlformats.org/officeDocument/2006/relationships/font" Target="fonts/OpenSansMedium-boldItalic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529c04c74_0_2901:notes"/>
          <p:cNvSpPr/>
          <p:nvPr>
            <p:ph idx="2" type="sldImg"/>
          </p:nvPr>
        </p:nvSpPr>
        <p:spPr>
          <a:xfrm>
            <a:off x="-207065" y="379439"/>
            <a:ext cx="7272000" cy="41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7529c04c74_0_2901:notes"/>
          <p:cNvSpPr txBox="1"/>
          <p:nvPr>
            <p:ph idx="1" type="body"/>
          </p:nvPr>
        </p:nvSpPr>
        <p:spPr>
          <a:xfrm>
            <a:off x="685800" y="4648203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00" lIns="91600" spcFirstLastPara="1" rIns="91600" wrap="square" tIns="45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4" name="Google Shape;164;g27529c04c74_0_2901:notes"/>
          <p:cNvSpPr txBox="1"/>
          <p:nvPr>
            <p:ph idx="12" type="sldNum"/>
          </p:nvPr>
        </p:nvSpPr>
        <p:spPr>
          <a:xfrm>
            <a:off x="3884617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00" lIns="91600" spcFirstLastPara="1" rIns="91600" wrap="square" tIns="45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c9c5d18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9c9c5d18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d88eabc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0d88eabc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Analysis ready - AI ready data - standards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Enabling science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3ca2ead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3ca2ead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None/>
            </a:pPr>
            <a:r>
              <a:rPr lang="en"/>
              <a:t>DGC as Change Agents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d88eabc8f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d88eabc8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0d88eabc8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0d88eabc8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d88eabc8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0d88eabc8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is on-board!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to the existing strategies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d88eabc8f_0_194:notes"/>
          <p:cNvSpPr/>
          <p:nvPr>
            <p:ph idx="2" type="sldImg"/>
          </p:nvPr>
        </p:nvSpPr>
        <p:spPr>
          <a:xfrm>
            <a:off x="-207065" y="379439"/>
            <a:ext cx="7272000" cy="41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0d88eabc8f_0_194:notes"/>
          <p:cNvSpPr txBox="1"/>
          <p:nvPr>
            <p:ph idx="1" type="body"/>
          </p:nvPr>
        </p:nvSpPr>
        <p:spPr>
          <a:xfrm>
            <a:off x="685800" y="4648203"/>
            <a:ext cx="5486400" cy="38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0d88eabc8f_0_194:notes"/>
          <p:cNvSpPr txBox="1"/>
          <p:nvPr>
            <p:ph idx="12" type="sldNum"/>
          </p:nvPr>
        </p:nvSpPr>
        <p:spPr>
          <a:xfrm>
            <a:off x="3884617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2951700"/>
          </a:xfrm>
          <a:prstGeom prst="rect">
            <a:avLst/>
          </a:prstGeom>
          <a:solidFill>
            <a:srgbClr val="002F87">
              <a:alpha val="67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4"/>
          <p:cNvCxnSpPr/>
          <p:nvPr/>
        </p:nvCxnSpPr>
        <p:spPr>
          <a:xfrm>
            <a:off x="868534" y="2052375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4"/>
          <p:cNvSpPr/>
          <p:nvPr/>
        </p:nvSpPr>
        <p:spPr>
          <a:xfrm>
            <a:off x="0" y="2850"/>
            <a:ext cx="3213900" cy="2946000"/>
          </a:xfrm>
          <a:prstGeom prst="rtTriangle">
            <a:avLst/>
          </a:prstGeom>
          <a:solidFill>
            <a:srgbClr val="002F87">
              <a:alpha val="67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 txBox="1"/>
          <p:nvPr>
            <p:ph type="ctrTitle"/>
          </p:nvPr>
        </p:nvSpPr>
        <p:spPr>
          <a:xfrm>
            <a:off x="353850" y="26005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pen Sans"/>
              <a:buNone/>
              <a:defRPr b="1" sz="4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53850" y="217798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pen Sans SemiBold"/>
              <a:buNone/>
              <a:defRPr sz="2400">
                <a:solidFill>
                  <a:schemeClr val="accent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4530300"/>
            <a:ext cx="613853" cy="61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Light 1">
  <p:cSld name="TITLE_AND_BODY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 amt="85000"/>
          </a:blip>
          <a:srcRect b="3306" l="0" r="0" t="0"/>
          <a:stretch/>
        </p:blipFill>
        <p:spPr>
          <a:xfrm>
            <a:off x="0" y="0"/>
            <a:ext cx="9144000" cy="4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3000"/>
              <a:buFont typeface="Open Sans"/>
              <a:buNone/>
              <a:defRPr b="1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91425" y="4806850"/>
            <a:ext cx="570300" cy="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 sz="8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50" y="4576375"/>
            <a:ext cx="521208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 amt="23000"/>
          </a:blip>
          <a:srcRect b="3306" l="0" r="0" t="0"/>
          <a:stretch/>
        </p:blipFill>
        <p:spPr>
          <a:xfrm>
            <a:off x="0" y="0"/>
            <a:ext cx="9144000" cy="47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Light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 amt="23000"/>
          </a:blip>
          <a:srcRect b="3306" l="0" r="0" t="0"/>
          <a:stretch/>
        </p:blipFill>
        <p:spPr>
          <a:xfrm>
            <a:off x="0" y="0"/>
            <a:ext cx="9144000" cy="4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3000"/>
              <a:buFont typeface="Open Sans"/>
              <a:buNone/>
              <a:defRPr b="1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91425" y="4806850"/>
            <a:ext cx="570300" cy="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 sz="8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50" y="4576375"/>
            <a:ext cx="521208" cy="5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Light 2">
  <p:cSld name="TITLE_AND_BODY_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 amt="23000"/>
          </a:blip>
          <a:srcRect b="3306" l="0" r="0" t="0"/>
          <a:stretch/>
        </p:blipFill>
        <p:spPr>
          <a:xfrm>
            <a:off x="0" y="0"/>
            <a:ext cx="9144000" cy="47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3000"/>
              <a:buFont typeface="Open Sans"/>
              <a:buNone/>
              <a:defRPr b="1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71600"/>
            <a:ext cx="408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91425" y="4806850"/>
            <a:ext cx="570300" cy="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 sz="8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50" y="4576375"/>
            <a:ext cx="52120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606200" y="1171588"/>
            <a:ext cx="408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">
  <p:cSld name="TITLE_AND_BODY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3000"/>
              <a:buFont typeface="Open Sans"/>
              <a:buNone/>
              <a:defRPr b="1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●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○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Medium"/>
              <a:buChar char="■"/>
              <a:defRPr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91425" y="4806850"/>
            <a:ext cx="570300" cy="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 sz="8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50" y="4576375"/>
            <a:ext cx="521208" cy="5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-11775"/>
            <a:ext cx="3389700" cy="5180700"/>
          </a:xfrm>
          <a:prstGeom prst="rect">
            <a:avLst/>
          </a:prstGeom>
          <a:solidFill>
            <a:srgbClr val="006F9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4048900" y="445025"/>
            <a:ext cx="4783500" cy="401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3000"/>
              <a:buFont typeface="Open Sans"/>
              <a:buNone/>
              <a:defRPr b="1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91425" y="4806850"/>
            <a:ext cx="570300" cy="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buNone/>
              <a:defRPr sz="90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fld id="{00000000-1234-1234-1234-123412341234}" type="slidenum">
              <a:rPr lang="en" sz="8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 amt="61000"/>
          </a:blip>
          <a:srcRect b="0" l="33253" r="0" t="0"/>
          <a:stretch/>
        </p:blipFill>
        <p:spPr>
          <a:xfrm>
            <a:off x="0" y="-11775"/>
            <a:ext cx="3389701" cy="47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50" y="456265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,  5 Pillars smaller text">
  <p:cSld name="8_Title,  5 Pillars smaller 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0" y="0"/>
            <a:ext cx="9144000" cy="9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228600" y="1948595"/>
            <a:ext cx="2786100" cy="1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indent="-228600" lvl="3" marL="182880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3126473" y="1948595"/>
            <a:ext cx="2880600" cy="1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indent="-228600" lvl="3" marL="182880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3" type="body"/>
          </p:nvPr>
        </p:nvSpPr>
        <p:spPr>
          <a:xfrm>
            <a:off x="6118679" y="1948595"/>
            <a:ext cx="2829900" cy="1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indent="-228600" lvl="3" marL="182880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0"/>
          <p:cNvSpPr/>
          <p:nvPr/>
        </p:nvSpPr>
        <p:spPr>
          <a:xfrm>
            <a:off x="97141" y="0"/>
            <a:ext cx="2062457" cy="1023761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237241" y="254556"/>
            <a:ext cx="1782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attrocento Sans"/>
              <a:buNone/>
              <a:defRPr b="0" i="0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4" type="body"/>
          </p:nvPr>
        </p:nvSpPr>
        <p:spPr>
          <a:xfrm>
            <a:off x="2159252" y="314325"/>
            <a:ext cx="68133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751445" y="4863703"/>
            <a:ext cx="39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None/>
              <a:defRPr i="0" sz="3200" u="none" cap="none" strike="noStrike">
                <a:solidFill>
                  <a:srgbClr val="0099D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91416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/>
          <p:nvPr>
            <p:ph idx="2" type="pic"/>
          </p:nvPr>
        </p:nvSpPr>
        <p:spPr>
          <a:xfrm>
            <a:off x="0" y="3200400"/>
            <a:ext cx="91416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b="1" sz="18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3" type="body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b="0" sz="160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b="1" sz="18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4" type="body"/>
          </p:nvPr>
        </p:nvSpPr>
        <p:spPr>
          <a:xfrm>
            <a:off x="2514600" y="576559"/>
            <a:ext cx="6096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5" type="body"/>
          </p:nvPr>
        </p:nvSpPr>
        <p:spPr>
          <a:xfrm>
            <a:off x="2515037" y="1696640"/>
            <a:ext cx="60924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b="0" sz="2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6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9" name="Google Shape;129;p22"/>
          <p:cNvCxnSpPr/>
          <p:nvPr/>
        </p:nvCxnSpPr>
        <p:spPr>
          <a:xfrm>
            <a:off x="2285999" y="457200"/>
            <a:ext cx="0" cy="2605200"/>
          </a:xfrm>
          <a:prstGeom prst="straightConnector1">
            <a:avLst/>
          </a:prstGeom>
          <a:noFill/>
          <a:ln cap="flat" cmpd="sng" w="12700">
            <a:solidFill>
              <a:srgbClr val="3687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" name="Google Shape;130;p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00050"/>
            <a:ext cx="1321602" cy="160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749872" y="21232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749872" y="205978"/>
            <a:ext cx="740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Libre Franklin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b="0" sz="2800">
                <a:solidFill>
                  <a:srgbClr val="07336F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Font typeface="Open Sans"/>
              <a:buNone/>
              <a:defRPr b="1">
                <a:solidFill>
                  <a:srgbClr val="0733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535650" y="1171600"/>
            <a:ext cx="82968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142" name="Google Shape;1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50" y="456265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Font typeface="Open Sans"/>
              <a:buNone/>
              <a:defRPr b="1">
                <a:solidFill>
                  <a:srgbClr val="0733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535650" y="1171600"/>
            <a:ext cx="82968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149" name="Google Shape;14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50" y="456265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">
  <p:cSld name="TITLE_AND_BODY_1_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0" y="4711743"/>
            <a:ext cx="9144000" cy="4572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Font typeface="Open Sans"/>
              <a:buNone/>
              <a:defRPr b="1">
                <a:solidFill>
                  <a:srgbClr val="0733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3000"/>
              <a:buNone/>
              <a:defRPr>
                <a:solidFill>
                  <a:srgbClr val="07336F"/>
                </a:solidFill>
              </a:defRPr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535650" y="1171600"/>
            <a:ext cx="82968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●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○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Open Sans Medium"/>
              <a:buChar char="■"/>
              <a:defRPr>
                <a:solidFill>
                  <a:srgbClr val="07336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156" name="Google Shape;15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4530375"/>
            <a:ext cx="613853" cy="6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1447800" y="4862654"/>
            <a:ext cx="7239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50" y="4562650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1076493" y="48710"/>
            <a:ext cx="73749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 b="0">
                <a:solidFill>
                  <a:srgbClr val="002F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Medium"/>
              <a:buChar char="●"/>
              <a:defRPr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62500"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NOAA lfjldajfsl;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oaa.gov/organization/administration/nao-212-15-management-of-environmental-data-and-information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hyperlink" Target="https://sciencecouncil.noaa.gov/noaa-science-technology-focus-areas/noaa-articial-intelligence-strategy/" TargetMode="External"/><Relationship Id="rId5" Type="http://schemas.openxmlformats.org/officeDocument/2006/relationships/hyperlink" Target="https://sciencecouncil.noaa.gov/noaa-science-technology-focus-areas/" TargetMode="External"/><Relationship Id="rId6" Type="http://schemas.openxmlformats.org/officeDocument/2006/relationships/hyperlink" Target="https://sciencecouncil.noaa.gov/noaa-science-technology-focus-areas/noaa-data-strategy/" TargetMode="External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hyperlink" Target="https://sites.google.com/noaa.gov/noaa-data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forms/d/e/1FAIpQLSecXknCNotv0aShp4_JknHfh2hqkJEKmq8CK3TNwYnmjKxlOA/viewform" TargetMode="External"/><Relationship Id="rId4" Type="http://schemas.openxmlformats.org/officeDocument/2006/relationships/hyperlink" Target="https://sites.google.com/noaa.gov/noaa-data/" TargetMode="External"/><Relationship Id="rId9" Type="http://schemas.openxmlformats.org/officeDocument/2006/relationships/image" Target="../media/image22.png"/><Relationship Id="rId5" Type="http://schemas.openxmlformats.org/officeDocument/2006/relationships/hyperlink" Target="https://sites.google.com/noaa.gov/noaa-data/handbook" TargetMode="External"/><Relationship Id="rId6" Type="http://schemas.openxmlformats.org/officeDocument/2006/relationships/hyperlink" Target="https://sites.google.com/noaa.gov/noaa-data/dgc/monthly-meetings" TargetMode="External"/><Relationship Id="rId7" Type="http://schemas.openxmlformats.org/officeDocument/2006/relationships/hyperlink" Target="https://sites.google.com/noaa.gov/noaa-data/dgc/leadership/cdo-and-acdos" TargetMode="External"/><Relationship Id="rId8" Type="http://schemas.openxmlformats.org/officeDocument/2006/relationships/hyperlink" Target="https://sites.google.com/noaa.gov/noaa-data/edm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ctrTitle"/>
          </p:nvPr>
        </p:nvSpPr>
        <p:spPr>
          <a:xfrm>
            <a:off x="353850" y="514275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Update on NOAA Data Initiatives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94"/>
              <a:t>NOAA FOIA Roundtable</a:t>
            </a:r>
            <a:endParaRPr sz="1794"/>
          </a:p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353850" y="2178001"/>
            <a:ext cx="8118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12"/>
              <a:buFont typeface="Arial"/>
              <a:buNone/>
            </a:pPr>
            <a:r>
              <a:rPr lang="en" sz="1640"/>
              <a:t>October 22, 2024</a:t>
            </a:r>
            <a:endParaRPr sz="164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57012"/>
              <a:buNone/>
            </a:pPr>
            <a:r>
              <a:rPr lang="en" sz="1640"/>
              <a:t>Tony LaVoi, NOAA Chief Data Officer (CDO), Data Governance </a:t>
            </a:r>
            <a:r>
              <a:rPr lang="en" sz="1640"/>
              <a:t>Committee</a:t>
            </a:r>
            <a:r>
              <a:rPr lang="en" sz="1640"/>
              <a:t> (DGC) Chair</a:t>
            </a:r>
            <a:endParaRPr sz="164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ct val="57012"/>
              <a:buNone/>
            </a:pPr>
            <a:r>
              <a:t/>
            </a:r>
            <a:endParaRPr sz="164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235500" y="1402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3687F3"/>
                </a:solidFill>
              </a:rPr>
              <a:t>FY24 FOIA Performance!</a:t>
            </a:r>
            <a:endParaRPr sz="2800">
              <a:solidFill>
                <a:srgbClr val="3687F3"/>
              </a:solidFill>
            </a:endParaRPr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987150"/>
            <a:ext cx="8313300" cy="3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800"/>
              <a:buChar char="●"/>
            </a:pP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Detailed presentation on FOIA Metrics during day two from Mark</a:t>
            </a:r>
            <a:endParaRPr>
              <a:solidFill>
                <a:srgbClr val="002466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800"/>
              <a:buChar char="●"/>
            </a:pP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Record setting performance in total FOIA requests received, processed, and backlog status as of the year-end AG reporting</a:t>
            </a:r>
            <a:endParaRPr>
              <a:solidFill>
                <a:srgbClr val="002466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800"/>
              <a:buChar char="●"/>
            </a:pP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Only possible due to the </a:t>
            </a: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dedication</a:t>
            </a: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 and commitment of the FOIA </a:t>
            </a: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Liaison Network</a:t>
            </a:r>
            <a:endParaRPr>
              <a:solidFill>
                <a:srgbClr val="002466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800"/>
              <a:buChar char="●"/>
            </a:pP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Model approach for other DOC bureaus - asking for your assistance</a:t>
            </a:r>
            <a:endParaRPr>
              <a:solidFill>
                <a:srgbClr val="002466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800"/>
              <a:buChar char="●"/>
            </a:pPr>
            <a:r>
              <a:rPr lang="en">
                <a:solidFill>
                  <a:srgbClr val="002466"/>
                </a:solidFill>
                <a:highlight>
                  <a:srgbClr val="FFFFFF"/>
                </a:highlight>
              </a:rPr>
              <a:t>Thank you to each of you for your efforts!</a:t>
            </a:r>
            <a:endParaRPr>
              <a:solidFill>
                <a:srgbClr val="0024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0024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3">
            <a:alphaModFix/>
          </a:blip>
          <a:srcRect b="0" l="0" r="72920" t="13292"/>
          <a:stretch/>
        </p:blipFill>
        <p:spPr>
          <a:xfrm>
            <a:off x="7900357" y="0"/>
            <a:ext cx="124364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/>
          <p:nvPr/>
        </p:nvSpPr>
        <p:spPr>
          <a:xfrm>
            <a:off x="157650" y="1724900"/>
            <a:ext cx="5255100" cy="1466700"/>
          </a:xfrm>
          <a:prstGeom prst="rightArrow">
            <a:avLst>
              <a:gd fmla="val 50000" name="adj1"/>
              <a:gd fmla="val 30736" name="adj2"/>
            </a:avLst>
          </a:prstGeom>
          <a:solidFill>
            <a:srgbClr val="0099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4">
            <a:alphaModFix/>
          </a:blip>
          <a:srcRect b="0" l="4223" r="0" t="0"/>
          <a:stretch/>
        </p:blipFill>
        <p:spPr>
          <a:xfrm>
            <a:off x="330550" y="1008125"/>
            <a:ext cx="2167025" cy="2921801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400000" dist="85725">
              <a:schemeClr val="dk1">
                <a:alpha val="49410"/>
              </a:schemeClr>
            </a:outerShdw>
          </a:effectLst>
        </p:spPr>
      </p:pic>
      <p:pic>
        <p:nvPicPr>
          <p:cNvPr id="181" name="Google Shape;18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5629" y="1000024"/>
            <a:ext cx="2167033" cy="2937997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400000" dist="85725">
              <a:schemeClr val="dk1">
                <a:alpha val="49800"/>
              </a:schemeClr>
            </a:outerShdw>
          </a:effectLst>
        </p:spPr>
      </p:pic>
      <p:sp>
        <p:nvSpPr>
          <p:cNvPr id="182" name="Google Shape;182;p31"/>
          <p:cNvSpPr txBox="1"/>
          <p:nvPr>
            <p:ph type="title"/>
          </p:nvPr>
        </p:nvSpPr>
        <p:spPr>
          <a:xfrm>
            <a:off x="330543" y="153060"/>
            <a:ext cx="73749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800">
                <a:solidFill>
                  <a:srgbClr val="3687F3"/>
                </a:solidFill>
              </a:rPr>
              <a:t>State of NOAA Data </a:t>
            </a:r>
            <a:endParaRPr b="1" sz="2800">
              <a:solidFill>
                <a:srgbClr val="3687F3"/>
              </a:solidFill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5471800" y="718175"/>
            <a:ext cx="2268300" cy="3604500"/>
          </a:xfrm>
          <a:prstGeom prst="rect">
            <a:avLst/>
          </a:prstGeom>
          <a:solidFill>
            <a:srgbClr val="07336F"/>
          </a:solidFill>
          <a:ln>
            <a:noFill/>
          </a:ln>
          <a:effectLst>
            <a:outerShdw blurRad="114300" rotWithShape="0" algn="bl" dir="2400000" dist="85725">
              <a:schemeClr val="dk1">
                <a:alpha val="498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590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Active and Growing NOAA Data Community</a:t>
            </a:r>
            <a:endParaRPr b="1" sz="1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Commitment to Open Data and Open Science</a:t>
            </a:r>
            <a:endParaRPr b="1" sz="1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Focus on </a:t>
            </a:r>
            <a:r>
              <a:rPr b="1" lang="en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Equitable &amp; Inclusive Access</a:t>
            </a:r>
            <a:endParaRPr b="1" sz="1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Quality and Transparency</a:t>
            </a:r>
            <a:endParaRPr b="1" sz="1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2F2F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Mix of Strategy &amp; Implementation</a:t>
            </a:r>
            <a:endParaRPr b="1" sz="1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526650" y="4028625"/>
            <a:ext cx="166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2F87"/>
                </a:solidFill>
                <a:latin typeface="Open Sans"/>
                <a:ea typeface="Open Sans"/>
                <a:cs typeface="Open Sans"/>
                <a:sym typeface="Open Sans"/>
              </a:rPr>
              <a:t>Released in 2020</a:t>
            </a:r>
            <a:endParaRPr b="1" sz="1300">
              <a:solidFill>
                <a:srgbClr val="002F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2888850" y="4028625"/>
            <a:ext cx="166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2F87"/>
                </a:solidFill>
                <a:latin typeface="Open Sans"/>
                <a:ea typeface="Open Sans"/>
                <a:cs typeface="Open Sans"/>
                <a:sym typeface="Open Sans"/>
              </a:rPr>
              <a:t>Released </a:t>
            </a:r>
            <a:r>
              <a:rPr b="1" lang="en" sz="1300">
                <a:solidFill>
                  <a:srgbClr val="002F87"/>
                </a:solidFill>
                <a:latin typeface="Open Sans"/>
                <a:ea typeface="Open Sans"/>
                <a:cs typeface="Open Sans"/>
                <a:sym typeface="Open Sans"/>
              </a:rPr>
              <a:t>in 2022</a:t>
            </a:r>
            <a:endParaRPr b="1" sz="1300">
              <a:solidFill>
                <a:srgbClr val="002F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/>
        </p:nvSpPr>
        <p:spPr>
          <a:xfrm>
            <a:off x="1355760" y="3415650"/>
            <a:ext cx="358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287275" y="10575"/>
            <a:ext cx="876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87F3"/>
                </a:solidFill>
                <a:latin typeface="Open Sans"/>
                <a:ea typeface="Open Sans"/>
                <a:cs typeface="Open Sans"/>
                <a:sym typeface="Open Sans"/>
              </a:rPr>
              <a:t>Data Governance Committee (DGC) Status</a:t>
            </a:r>
            <a:endParaRPr b="1" sz="2400">
              <a:solidFill>
                <a:srgbClr val="3687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64800" y="402025"/>
            <a:ext cx="54645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Assistant Chief Data Officers (ACDO) </a:t>
            </a:r>
            <a:endParaRPr b="1" sz="1600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lang="en" sz="1300">
                <a:solidFill>
                  <a:srgbClr val="002466"/>
                </a:solidFill>
              </a:rPr>
              <a:t>NESDIS - Jessica Morgan (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permanent</a:t>
            </a:r>
            <a:r>
              <a:rPr lang="en" sz="1300">
                <a:solidFill>
                  <a:srgbClr val="002466"/>
                </a:solidFill>
              </a:rPr>
              <a:t>)</a:t>
            </a:r>
            <a:endParaRPr sz="1300">
              <a:solidFill>
                <a:srgbClr val="002466"/>
              </a:solidFill>
            </a:endParaRPr>
          </a:p>
          <a:p>
            <a:pPr indent="-3111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lang="en" sz="1300">
                <a:solidFill>
                  <a:srgbClr val="002466"/>
                </a:solidFill>
              </a:rPr>
              <a:t>NMFS - Nori Shoji (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permanent</a:t>
            </a:r>
            <a:r>
              <a:rPr lang="en" sz="1300">
                <a:solidFill>
                  <a:srgbClr val="002466"/>
                </a:solidFill>
              </a:rPr>
              <a:t>)</a:t>
            </a:r>
            <a:endParaRPr sz="1300">
              <a:solidFill>
                <a:srgbClr val="002466"/>
              </a:solidFill>
            </a:endParaRPr>
          </a:p>
          <a:p>
            <a:pPr indent="-3111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lang="en" sz="1300">
                <a:solidFill>
                  <a:srgbClr val="002466"/>
                </a:solidFill>
              </a:rPr>
              <a:t>NOS - Megan Cromwell (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permanent</a:t>
            </a:r>
            <a:r>
              <a:rPr lang="en" sz="1300">
                <a:solidFill>
                  <a:srgbClr val="002466"/>
                </a:solidFill>
              </a:rPr>
              <a:t>)</a:t>
            </a:r>
            <a:endParaRPr sz="1300">
              <a:solidFill>
                <a:srgbClr val="002466"/>
              </a:solidFill>
            </a:endParaRPr>
          </a:p>
          <a:p>
            <a:pPr indent="-3111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lang="en" sz="1300">
                <a:solidFill>
                  <a:srgbClr val="002466"/>
                </a:solidFill>
              </a:rPr>
              <a:t>OAR - Amy Biggs (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permanent</a:t>
            </a:r>
            <a:r>
              <a:rPr lang="en" sz="1300">
                <a:solidFill>
                  <a:srgbClr val="002466"/>
                </a:solidFill>
              </a:rPr>
              <a:t>)</a:t>
            </a:r>
            <a:endParaRPr sz="1300">
              <a:solidFill>
                <a:srgbClr val="002466"/>
              </a:solidFill>
            </a:endParaRPr>
          </a:p>
          <a:p>
            <a:pPr indent="-311150" lvl="1" marL="685800" rtl="0" algn="l"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lang="en" sz="1300">
                <a:solidFill>
                  <a:srgbClr val="002466"/>
                </a:solidFill>
              </a:rPr>
              <a:t>NWS - Maria Sims (acting)</a:t>
            </a:r>
            <a:endParaRPr sz="1300">
              <a:solidFill>
                <a:srgbClr val="002466"/>
              </a:solidFill>
            </a:endParaRPr>
          </a:p>
          <a:p>
            <a:pPr indent="-311150" lvl="1" marL="685800" rtl="0" algn="l"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lang="en" sz="1300">
                <a:solidFill>
                  <a:srgbClr val="002466"/>
                </a:solidFill>
              </a:rPr>
              <a:t>OMAO - Vacant</a:t>
            </a:r>
            <a:endParaRPr sz="1300">
              <a:solidFill>
                <a:srgbClr val="00246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DGC Sub-Structure</a:t>
            </a:r>
            <a:endParaRPr b="1" sz="1600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Working Groups (6)</a:t>
            </a:r>
            <a:r>
              <a:rPr lang="en" sz="1300">
                <a:solidFill>
                  <a:srgbClr val="002466"/>
                </a:solidFill>
              </a:rPr>
              <a:t>: Geographic Information Services (GIS); Enterprise Metadata; Enterprise Data Management Workshop (EDMW); Data Communications; Open Geospatial Consortium (OGC); Public Access to Research Results (PARR)</a:t>
            </a:r>
            <a:endParaRPr sz="1300">
              <a:solidFill>
                <a:srgbClr val="002466"/>
              </a:solidFill>
            </a:endParaRPr>
          </a:p>
          <a:p>
            <a:pPr indent="-3111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Task Teams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 (2)</a:t>
            </a:r>
            <a:r>
              <a:rPr lang="en" sz="1300">
                <a:solidFill>
                  <a:srgbClr val="002466"/>
                </a:solidFill>
              </a:rPr>
              <a:t>: Commercial Data Buys; Non-Environ. Data</a:t>
            </a:r>
            <a:endParaRPr sz="1300">
              <a:solidFill>
                <a:srgbClr val="002466"/>
              </a:solidFill>
            </a:endParaRPr>
          </a:p>
          <a:p>
            <a:pPr indent="-3111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300"/>
              <a:buChar char="○"/>
            </a:pP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Completed 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1" lang="en" sz="13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n" sz="1300">
                <a:solidFill>
                  <a:srgbClr val="002466"/>
                </a:solidFill>
              </a:rPr>
              <a:t>: </a:t>
            </a:r>
            <a:r>
              <a:rPr lang="en" sz="1300">
                <a:solidFill>
                  <a:srgbClr val="002466"/>
                </a:solidFill>
              </a:rPr>
              <a:t>DOI TT; Data Dissemination TT; </a:t>
            </a:r>
            <a:r>
              <a:rPr lang="en" sz="1300">
                <a:solidFill>
                  <a:srgbClr val="002466"/>
                </a:solidFill>
              </a:rPr>
              <a:t>Catalog WG; Licensing TT; Policy/Handbook TT; Standards TT; Handbook Metrics TT</a:t>
            </a:r>
            <a:endParaRPr sz="1300">
              <a:solidFill>
                <a:srgbClr val="0024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2466"/>
              </a:solidFill>
            </a:endParaRPr>
          </a:p>
        </p:txBody>
      </p:sp>
      <p:grpSp>
        <p:nvGrpSpPr>
          <p:cNvPr id="193" name="Google Shape;193;p32"/>
          <p:cNvGrpSpPr/>
          <p:nvPr/>
        </p:nvGrpSpPr>
        <p:grpSpPr>
          <a:xfrm>
            <a:off x="5584875" y="632652"/>
            <a:ext cx="3382989" cy="2497543"/>
            <a:chOff x="1983791" y="430413"/>
            <a:chExt cx="5098703" cy="3938100"/>
          </a:xfrm>
        </p:grpSpPr>
        <p:sp>
          <p:nvSpPr>
            <p:cNvPr id="194" name="Google Shape;194;p32"/>
            <p:cNvSpPr/>
            <p:nvPr/>
          </p:nvSpPr>
          <p:spPr>
            <a:xfrm>
              <a:off x="2143200" y="430413"/>
              <a:ext cx="4857600" cy="39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42900" rotWithShape="0" algn="bl" dir="6600000" dist="104775">
                <a:srgbClr val="0A4595">
                  <a:alpha val="8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5" name="Google Shape;195;p32"/>
            <p:cNvGrpSpPr/>
            <p:nvPr/>
          </p:nvGrpSpPr>
          <p:grpSpPr>
            <a:xfrm>
              <a:off x="1983791" y="714401"/>
              <a:ext cx="5098703" cy="3370130"/>
              <a:chOff x="2179110" y="638176"/>
              <a:chExt cx="5052723" cy="3370130"/>
            </a:xfrm>
          </p:grpSpPr>
          <p:pic>
            <p:nvPicPr>
              <p:cNvPr id="196" name="Google Shape;196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711284" y="1484016"/>
                <a:ext cx="703308" cy="7189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99831" y="2436017"/>
                <a:ext cx="726205" cy="7423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883045" y="638176"/>
                <a:ext cx="698361" cy="7239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3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121095" y="1481537"/>
                <a:ext cx="703296" cy="7239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883043" y="3279553"/>
                <a:ext cx="698354" cy="7188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3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109637" y="2436032"/>
                <a:ext cx="726202" cy="7475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2" name="Google Shape;202;p32"/>
              <p:cNvSpPr/>
              <p:nvPr/>
            </p:nvSpPr>
            <p:spPr>
              <a:xfrm>
                <a:off x="3843615" y="1372826"/>
                <a:ext cx="1842000" cy="1896000"/>
              </a:xfrm>
              <a:prstGeom prst="ellipse">
                <a:avLst/>
              </a:prstGeom>
              <a:solidFill>
                <a:srgbClr val="0A45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32"/>
              <p:cNvSpPr txBox="1"/>
              <p:nvPr/>
            </p:nvSpPr>
            <p:spPr>
              <a:xfrm>
                <a:off x="3819719" y="1692833"/>
                <a:ext cx="1842000" cy="125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NOAA </a:t>
                </a:r>
                <a:endParaRPr b="1"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 Governance Committee</a:t>
                </a:r>
                <a:endParaRPr b="1"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(DGC)</a:t>
                </a:r>
                <a:endParaRPr b="1" sz="1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2"/>
              <p:cNvSpPr txBox="1"/>
              <p:nvPr/>
            </p:nvSpPr>
            <p:spPr>
              <a:xfrm>
                <a:off x="2201674" y="1551950"/>
                <a:ext cx="995700" cy="51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NESDIS</a:t>
                </a: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ACDO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2"/>
              <p:cNvSpPr txBox="1"/>
              <p:nvPr/>
            </p:nvSpPr>
            <p:spPr>
              <a:xfrm>
                <a:off x="2179110" y="2537131"/>
                <a:ext cx="942000" cy="6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NOAA </a:t>
                </a:r>
                <a:endParaRPr b="1" i="1" sz="1200">
                  <a:solidFill>
                    <a:srgbClr val="0099D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CDO</a:t>
                </a:r>
                <a:endParaRPr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2"/>
              <p:cNvSpPr txBox="1"/>
              <p:nvPr/>
            </p:nvSpPr>
            <p:spPr>
              <a:xfrm>
                <a:off x="5581399" y="735543"/>
                <a:ext cx="995700" cy="45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NOS</a:t>
                </a: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ACDO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2"/>
              <p:cNvSpPr txBox="1"/>
              <p:nvPr/>
            </p:nvSpPr>
            <p:spPr>
              <a:xfrm>
                <a:off x="5543995" y="3387461"/>
                <a:ext cx="1032900" cy="45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OMAO</a:t>
                </a: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ACDO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2"/>
              <p:cNvSpPr txBox="1"/>
              <p:nvPr/>
            </p:nvSpPr>
            <p:spPr>
              <a:xfrm>
                <a:off x="6381930" y="2540088"/>
                <a:ext cx="849900" cy="45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OAR</a:t>
                </a: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ACDO</a:t>
                </a:r>
                <a:endParaRPr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2"/>
              <p:cNvSpPr txBox="1"/>
              <p:nvPr/>
            </p:nvSpPr>
            <p:spPr>
              <a:xfrm>
                <a:off x="6360333" y="1585777"/>
                <a:ext cx="871500" cy="45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NWS</a:t>
                </a: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ACDO</a:t>
                </a:r>
                <a:endParaRPr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2"/>
              <p:cNvSpPr/>
              <p:nvPr/>
            </p:nvSpPr>
            <p:spPr>
              <a:xfrm>
                <a:off x="3942882" y="3289506"/>
                <a:ext cx="703200" cy="718800"/>
              </a:xfrm>
              <a:prstGeom prst="ellipse">
                <a:avLst/>
              </a:prstGeom>
              <a:solidFill>
                <a:srgbClr val="0099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1" name="Google Shape;211;p32"/>
              <p:cNvGrpSpPr/>
              <p:nvPr/>
            </p:nvGrpSpPr>
            <p:grpSpPr>
              <a:xfrm>
                <a:off x="4043372" y="3469777"/>
                <a:ext cx="502073" cy="413244"/>
                <a:chOff x="3082200" y="4311475"/>
                <a:chExt cx="864600" cy="691275"/>
              </a:xfrm>
            </p:grpSpPr>
            <p:sp>
              <p:nvSpPr>
                <p:cNvPr id="212" name="Google Shape;212;p32"/>
                <p:cNvSpPr/>
                <p:nvPr/>
              </p:nvSpPr>
              <p:spPr>
                <a:xfrm>
                  <a:off x="3539400" y="4469086"/>
                  <a:ext cx="407400" cy="407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32"/>
                <p:cNvSpPr/>
                <p:nvPr/>
              </p:nvSpPr>
              <p:spPr>
                <a:xfrm>
                  <a:off x="3624920" y="4311475"/>
                  <a:ext cx="236100" cy="23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9050">
                  <a:solidFill>
                    <a:srgbClr val="0099D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32"/>
                <p:cNvSpPr/>
                <p:nvPr/>
              </p:nvSpPr>
              <p:spPr>
                <a:xfrm>
                  <a:off x="3082200" y="4469086"/>
                  <a:ext cx="407400" cy="407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32"/>
                <p:cNvSpPr/>
                <p:nvPr/>
              </p:nvSpPr>
              <p:spPr>
                <a:xfrm>
                  <a:off x="3167720" y="4311475"/>
                  <a:ext cx="236100" cy="23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9050">
                  <a:solidFill>
                    <a:srgbClr val="0099D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32"/>
                <p:cNvSpPr/>
                <p:nvPr/>
              </p:nvSpPr>
              <p:spPr>
                <a:xfrm>
                  <a:off x="3300800" y="4545550"/>
                  <a:ext cx="457200" cy="457200"/>
                </a:xfrm>
                <a:prstGeom prst="ellipse">
                  <a:avLst/>
                </a:prstGeom>
                <a:solidFill>
                  <a:srgbClr val="0A45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32"/>
                <p:cNvSpPr/>
                <p:nvPr/>
              </p:nvSpPr>
              <p:spPr>
                <a:xfrm>
                  <a:off x="3396800" y="4368625"/>
                  <a:ext cx="265200" cy="265200"/>
                </a:xfrm>
                <a:prstGeom prst="ellipse">
                  <a:avLst/>
                </a:prstGeom>
                <a:solidFill>
                  <a:srgbClr val="0A4595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8" name="Google Shape;218;p32"/>
              <p:cNvSpPr txBox="1"/>
              <p:nvPr/>
            </p:nvSpPr>
            <p:spPr>
              <a:xfrm>
                <a:off x="3020128" y="3456677"/>
                <a:ext cx="942000" cy="45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SO/CO</a:t>
                </a: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TBD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2"/>
              <p:cNvSpPr txBox="1"/>
              <p:nvPr/>
            </p:nvSpPr>
            <p:spPr>
              <a:xfrm>
                <a:off x="2948111" y="738095"/>
                <a:ext cx="1032900" cy="45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099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NMFS</a:t>
                </a: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1200">
                    <a:solidFill>
                      <a:srgbClr val="0A459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ACDO</a:t>
                </a:r>
                <a:endParaRPr b="1" i="1" sz="1200">
                  <a:solidFill>
                    <a:srgbClr val="0A459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32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945313" y="653822"/>
                <a:ext cx="698350" cy="6983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1" name="Google Shape;221;p32"/>
          <p:cNvSpPr/>
          <p:nvPr/>
        </p:nvSpPr>
        <p:spPr>
          <a:xfrm>
            <a:off x="5635500" y="3470600"/>
            <a:ext cx="3367800" cy="1107300"/>
          </a:xfrm>
          <a:prstGeom prst="roundRect">
            <a:avLst>
              <a:gd fmla="val 16667" name="adj"/>
            </a:avLst>
          </a:prstGeom>
          <a:solidFill>
            <a:srgbClr val="07336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CDO is a member of the CIO Council, NOAA Observing Systems Council (NOSC),  NOAA Science Council, and NOAA AI Executive Committee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235500" y="1402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NOAA Data Management Handbook</a:t>
            </a:r>
            <a:endParaRPr sz="2600"/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311700" y="953450"/>
            <a:ext cx="5262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b="1" sz="1600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500"/>
              <a:buChar char="○"/>
            </a:pPr>
            <a:r>
              <a:rPr lang="en" sz="1500">
                <a:solidFill>
                  <a:srgbClr val="002466"/>
                </a:solidFill>
              </a:rPr>
              <a:t>Creation of a single data management handbook to cover the entire organization was a challenge given NOAA’s diverse missions, data, cultures, resources, and  technologies</a:t>
            </a:r>
            <a:endParaRPr sz="1500">
              <a:solidFill>
                <a:srgbClr val="002466"/>
              </a:solidFill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500"/>
              <a:buChar char="○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NAO 212-15B</a:t>
            </a:r>
            <a:r>
              <a:rPr lang="en" sz="1500">
                <a:solidFill>
                  <a:srgbClr val="002466"/>
                </a:solidFill>
              </a:rPr>
              <a:t> (Management of NOAA Data and Information) gives authority to the Handbook</a:t>
            </a:r>
            <a:endParaRPr sz="1500">
              <a:solidFill>
                <a:srgbClr val="0024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Timeline</a:t>
            </a:r>
            <a:endParaRPr b="1" sz="1600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500"/>
              <a:buChar char="○"/>
            </a:pPr>
            <a:r>
              <a:rPr lang="en" sz="1500">
                <a:solidFill>
                  <a:srgbClr val="002466"/>
                </a:solidFill>
              </a:rPr>
              <a:t>Core development and review FY22-24</a:t>
            </a:r>
            <a:endParaRPr sz="1500">
              <a:solidFill>
                <a:srgbClr val="002466"/>
              </a:solidFill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500"/>
              <a:buChar char="○"/>
            </a:pPr>
            <a:r>
              <a:rPr lang="en" sz="1500">
                <a:solidFill>
                  <a:srgbClr val="002466"/>
                </a:solidFill>
              </a:rPr>
              <a:t>Provisional Version 1.0 released in mid-July for final comments</a:t>
            </a:r>
            <a:endParaRPr sz="1500">
              <a:solidFill>
                <a:srgbClr val="002466"/>
              </a:solidFill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466"/>
              </a:buClr>
              <a:buSzPts val="1500"/>
              <a:buChar char="○"/>
            </a:pPr>
            <a:r>
              <a:rPr lang="en" sz="1500">
                <a:solidFill>
                  <a:srgbClr val="002466"/>
                </a:solidFill>
              </a:rPr>
              <a:t>Official release - October 1, 2024</a:t>
            </a:r>
            <a:endParaRPr sz="1500">
              <a:solidFill>
                <a:srgbClr val="0024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24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24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002466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700" y="905825"/>
            <a:ext cx="3264900" cy="3452632"/>
          </a:xfrm>
          <a:prstGeom prst="rect">
            <a:avLst/>
          </a:prstGeom>
          <a:noFill/>
          <a:ln cap="flat" cmpd="sng" w="9525">
            <a:solidFill>
              <a:srgbClr val="002F8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title"/>
          </p:nvPr>
        </p:nvSpPr>
        <p:spPr>
          <a:xfrm>
            <a:off x="615575" y="65000"/>
            <a:ext cx="80655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3687F3"/>
                </a:solidFill>
              </a:rPr>
              <a:t>NOAA Data Strategy Status</a:t>
            </a:r>
            <a:endParaRPr sz="2800">
              <a:solidFill>
                <a:srgbClr val="3687F3"/>
              </a:solidFill>
            </a:endParaRPr>
          </a:p>
        </p:txBody>
      </p:sp>
      <p:graphicFrame>
        <p:nvGraphicFramePr>
          <p:cNvPr id="234" name="Google Shape;234;p34"/>
          <p:cNvGraphicFramePr/>
          <p:nvPr/>
        </p:nvGraphicFramePr>
        <p:xfrm>
          <a:off x="460225" y="90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{1A8FA561-BD93-4DE4-8F1B-38A9A5E83683}</a:tableStyleId>
              </a:tblPr>
              <a:tblGrid>
                <a:gridCol w="1027950"/>
                <a:gridCol w="382850"/>
                <a:gridCol w="382850"/>
                <a:gridCol w="382850"/>
                <a:gridCol w="382850"/>
                <a:gridCol w="382850"/>
                <a:gridCol w="2845775"/>
                <a:gridCol w="2435575"/>
              </a:tblGrid>
              <a:tr h="25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Goal</a:t>
                      </a:r>
                      <a:endParaRPr b="1"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Objectives (1 - 5)</a:t>
                      </a:r>
                      <a:endParaRPr b="1"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Accomplishments</a:t>
                      </a:r>
                      <a:endParaRPr b="1"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Gaps/To-Do</a:t>
                      </a:r>
                      <a:endParaRPr b="1"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4ED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Leadership</a:t>
                      </a:r>
                      <a:endParaRPr b="1"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1.3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Chartering of the DGC and associated WG and TT; Data Management Handbook; PARR and SSPTS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Continue data policy guidance development; PARR WG next steps to implementation; SSPTS actions on recs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D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Governance</a:t>
                      </a:r>
                      <a:endParaRPr b="1"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2.1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2.3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Established CDO/ACDOs; council and committee representation for data; awareness of data governance importance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Representation in resourcing discussions; SO/CO engagement; empowering LO ACDOs to be effective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D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 Data</a:t>
                      </a:r>
                      <a:endParaRPr b="1"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3.1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3.2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SAB Open Data / Open Science Report; NOAA OneStop; Open Data Licensing Guidance; SSPTS and DOI recommendations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 data inventories; Handbook implementation; OMB open data plan guidance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4ED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Capabilities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4.2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4.3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Enterprise Architecture cloud landing pads; NODD; selected LO data workforce assessments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Workforce development and training plan; resourcing strategy; data transformation guidance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C4ED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Collaboration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5.1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5.2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5.3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Partnerships: ESIP, OGC, FGDC; NODD Office Hours; LO community outreach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F49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Discuss whether this is an appropriate enterprise goal or if better handled at the LO and programmatic level</a:t>
                      </a:r>
                      <a:endParaRPr sz="900">
                        <a:solidFill>
                          <a:srgbClr val="1F49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C4ED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type="title"/>
          </p:nvPr>
        </p:nvSpPr>
        <p:spPr>
          <a:xfrm>
            <a:off x="442125" y="0"/>
            <a:ext cx="7840800" cy="69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87F3"/>
                </a:solidFill>
              </a:rPr>
              <a:t>Refresh of NOAA Data, AI, and Cloud Strategies</a:t>
            </a:r>
            <a:endParaRPr sz="2600">
              <a:solidFill>
                <a:srgbClr val="3687F3"/>
              </a:solidFill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395300" y="770875"/>
            <a:ext cx="54186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Decision from NOAA Data, AI, and Cloud Teams to </a:t>
            </a: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update</a:t>
            </a: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 their existing strategy documents</a:t>
            </a:r>
            <a:endParaRPr b="1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Commitment</a:t>
            </a: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 from respective leads to work collaboratively, seeking intentional versus ‘accidental’ integration</a:t>
            </a:r>
            <a:endParaRPr b="1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Agreed to develop s</a:t>
            </a: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eparate strategies (Data/AI/Cloud) but with integrated goals and objectives</a:t>
            </a:r>
            <a:endParaRPr b="1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Also agreed to develop integrated, rolling 2-year implementation plans</a:t>
            </a:r>
            <a:endParaRPr b="1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466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Targeting draft </a:t>
            </a: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strategies</a:t>
            </a:r>
            <a:r>
              <a:rPr b="1" lang="en">
                <a:solidFill>
                  <a:srgbClr val="002466"/>
                </a:solidFill>
                <a:latin typeface="Open Sans"/>
                <a:ea typeface="Open Sans"/>
                <a:cs typeface="Open Sans"/>
                <a:sym typeface="Open Sans"/>
              </a:rPr>
              <a:t> within the first 100 days of a new NOAA Administration</a:t>
            </a:r>
            <a:endParaRPr b="1">
              <a:solidFill>
                <a:srgbClr val="0024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C0000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Seeking tighter integration of Open Data and Open Government Services (FOIA, PRA, IQA, and Privacy ) in </a:t>
            </a:r>
            <a:r>
              <a:rPr b="1" lang="en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b="1" lang="en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new strategies</a:t>
            </a:r>
            <a:endParaRPr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1" name="Google Shape;241;p35"/>
          <p:cNvGrpSpPr/>
          <p:nvPr/>
        </p:nvGrpSpPr>
        <p:grpSpPr>
          <a:xfrm>
            <a:off x="5984863" y="1126500"/>
            <a:ext cx="3120076" cy="3010150"/>
            <a:chOff x="5832463" y="1126500"/>
            <a:chExt cx="3120076" cy="3010150"/>
          </a:xfrm>
        </p:grpSpPr>
        <p:pic>
          <p:nvPicPr>
            <p:cNvPr id="242" name="Google Shape;242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2463" y="1126500"/>
              <a:ext cx="3120076" cy="301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35"/>
            <p:cNvSpPr txBox="1"/>
            <p:nvPr/>
          </p:nvSpPr>
          <p:spPr>
            <a:xfrm>
              <a:off x="7963502" y="3011643"/>
              <a:ext cx="778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700" u="sng" cap="none" strike="noStrike">
                  <a:solidFill>
                    <a:schemeClr val="lt1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AI</a:t>
              </a:r>
              <a:endParaRPr b="1" i="0" sz="1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44" name="Google Shape;244;p35"/>
            <p:cNvSpPr txBox="1"/>
            <p:nvPr/>
          </p:nvSpPr>
          <p:spPr>
            <a:xfrm>
              <a:off x="6958711" y="1492525"/>
              <a:ext cx="86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700" u="sng" cap="none" strike="noStrike">
                  <a:solidFill>
                    <a:schemeClr val="lt1"/>
                  </a:solidFill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Cloud</a:t>
              </a:r>
              <a:endParaRPr b="1" i="0" sz="1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45" name="Google Shape;245;p35"/>
            <p:cNvSpPr txBox="1"/>
            <p:nvPr/>
          </p:nvSpPr>
          <p:spPr>
            <a:xfrm>
              <a:off x="5908683" y="3011658"/>
              <a:ext cx="778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700" u="sng" cap="none" strike="noStrike">
                  <a:solidFill>
                    <a:srgbClr val="0099D8"/>
                  </a:solidFill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Data</a:t>
              </a:r>
              <a:endParaRPr b="1" i="0" sz="1700" u="none" cap="none" strike="noStrike">
                <a:solidFill>
                  <a:srgbClr val="0099D8"/>
                </a:solidFill>
              </a:endParaRPr>
            </a:p>
          </p:txBody>
        </p:sp>
        <p:pic>
          <p:nvPicPr>
            <p:cNvPr id="246" name="Google Shape;246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03486" y="2377312"/>
              <a:ext cx="778051" cy="7715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311700" y="28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87F3"/>
                </a:solidFill>
              </a:rPr>
              <a:t>Join the NOAA Data Community</a:t>
            </a:r>
            <a:endParaRPr>
              <a:solidFill>
                <a:srgbClr val="3687F3"/>
              </a:solidFill>
            </a:endParaRPr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93525" y="974425"/>
            <a:ext cx="5038200" cy="3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17">
                <a:solidFill>
                  <a:srgbClr val="1E4E79"/>
                </a:solidFill>
                <a:latin typeface="Open Sans"/>
                <a:ea typeface="Open Sans"/>
                <a:cs typeface="Open Sans"/>
                <a:sym typeface="Open Sans"/>
              </a:rPr>
              <a:t>Come join your peers in the NOAA Data Community!</a:t>
            </a:r>
            <a:endParaRPr b="1" sz="1417">
              <a:solidFill>
                <a:srgbClr val="1E4E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E4E79"/>
                </a:solidFill>
                <a:latin typeface="Open Sans"/>
                <a:ea typeface="Open Sans"/>
                <a:cs typeface="Open Sans"/>
                <a:sym typeface="Open Sans"/>
              </a:rPr>
              <a:t>Take the first step by completing this </a:t>
            </a:r>
            <a:r>
              <a:rPr b="1" lang="en" sz="1200" u="sng">
                <a:solidFill>
                  <a:srgbClr val="1E4E79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</a:t>
            </a:r>
            <a:r>
              <a:rPr b="1" lang="en" sz="1200">
                <a:solidFill>
                  <a:srgbClr val="1E4E7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sz="1200">
              <a:solidFill>
                <a:srgbClr val="1E4E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4E79"/>
                </a:solidFill>
              </a:rPr>
              <a:t>Then check out the many ways you can engage:</a:t>
            </a:r>
            <a:endParaRPr sz="1200">
              <a:solidFill>
                <a:srgbClr val="1E4E79"/>
              </a:solidFill>
            </a:endParaRPr>
          </a:p>
          <a:p>
            <a:pPr indent="-173355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Char char="●"/>
            </a:pPr>
            <a:r>
              <a:rPr lang="en" sz="1200" u="sng">
                <a:solidFill>
                  <a:srgbClr val="1E4E7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 Community</a:t>
            </a:r>
            <a:r>
              <a:rPr lang="en" sz="1200">
                <a:solidFill>
                  <a:srgbClr val="1E4E79"/>
                </a:solidFill>
              </a:rPr>
              <a:t> site:  This is an internal resource for sharing information on strategies, policies and activities of our data community across NOAA.</a:t>
            </a:r>
            <a:endParaRPr sz="1200">
              <a:solidFill>
                <a:srgbClr val="1E4E79"/>
              </a:solidFill>
            </a:endParaRPr>
          </a:p>
          <a:p>
            <a:pPr indent="-17335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Char char="●"/>
            </a:pPr>
            <a:r>
              <a:rPr lang="en" sz="1200" u="sng">
                <a:solidFill>
                  <a:srgbClr val="1E4E7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 Management Handbook</a:t>
            </a:r>
            <a:r>
              <a:rPr lang="en" sz="1200">
                <a:solidFill>
                  <a:srgbClr val="1E4E79"/>
                </a:solidFill>
              </a:rPr>
              <a:t>:  This site is your authoritative source for the current version as well as all updates, future versions (</a:t>
            </a:r>
            <a:r>
              <a:rPr b="1" lang="en" sz="1200">
                <a:solidFill>
                  <a:srgbClr val="1E4E79"/>
                </a:solidFill>
                <a:latin typeface="Open Sans"/>
                <a:ea typeface="Open Sans"/>
                <a:cs typeface="Open Sans"/>
                <a:sym typeface="Open Sans"/>
              </a:rPr>
              <a:t>October 1st is the official release date!</a:t>
            </a:r>
            <a:r>
              <a:rPr lang="en" sz="1200">
                <a:solidFill>
                  <a:srgbClr val="1E4E79"/>
                </a:solidFill>
              </a:rPr>
              <a:t>), and supporting documentation such as an FAQ and Toolkit.</a:t>
            </a:r>
            <a:endParaRPr sz="1200">
              <a:solidFill>
                <a:srgbClr val="1E4E79"/>
              </a:solidFill>
            </a:endParaRPr>
          </a:p>
          <a:p>
            <a:pPr indent="-17335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Char char="●"/>
            </a:pPr>
            <a:r>
              <a:rPr lang="en" sz="1200" u="sng">
                <a:solidFill>
                  <a:srgbClr val="1E4E79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DGC Monthly Meetings</a:t>
            </a:r>
            <a:r>
              <a:rPr lang="en" sz="1200">
                <a:solidFill>
                  <a:srgbClr val="1E4E79"/>
                </a:solidFill>
              </a:rPr>
              <a:t>:  Open to all - email noaadgc.execsec@noaagov to attend. Let us know if there’s a topic you’d like to hear, or if you’d like to present.</a:t>
            </a:r>
            <a:endParaRPr sz="1200">
              <a:solidFill>
                <a:srgbClr val="1E4E79"/>
              </a:solidFill>
            </a:endParaRPr>
          </a:p>
          <a:p>
            <a:pPr indent="-17335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Char char="●"/>
            </a:pPr>
            <a:r>
              <a:rPr lang="en" sz="1200">
                <a:solidFill>
                  <a:srgbClr val="1E4E79"/>
                </a:solidFill>
              </a:rPr>
              <a:t>Eight active Working Groups / Task Teams:  Reach out to your </a:t>
            </a:r>
            <a:r>
              <a:rPr lang="en" sz="1200" u="sng">
                <a:solidFill>
                  <a:srgbClr val="1E4E79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 ACDO</a:t>
            </a:r>
            <a:r>
              <a:rPr lang="en" sz="1200">
                <a:solidFill>
                  <a:srgbClr val="1E4E79"/>
                </a:solidFill>
              </a:rPr>
              <a:t> to learn more.</a:t>
            </a:r>
            <a:endParaRPr sz="1200">
              <a:solidFill>
                <a:srgbClr val="1E4E79"/>
              </a:solidFill>
            </a:endParaRPr>
          </a:p>
          <a:p>
            <a:pPr indent="-173355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4E79"/>
              </a:buClr>
              <a:buSzPct val="100000"/>
              <a:buChar char="●"/>
            </a:pPr>
            <a:r>
              <a:rPr lang="en" sz="1200">
                <a:solidFill>
                  <a:srgbClr val="1E4E79"/>
                </a:solidFill>
              </a:rPr>
              <a:t>2025 Enterprise Data Management Workshop (EDMW): Coming soon! Meanwhile, check out prior </a:t>
            </a:r>
            <a:r>
              <a:rPr lang="en" sz="1200" u="sng">
                <a:solidFill>
                  <a:srgbClr val="1E4E79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EDMWs</a:t>
            </a:r>
            <a:r>
              <a:rPr lang="en" sz="1200">
                <a:solidFill>
                  <a:srgbClr val="1E4E79"/>
                </a:solidFill>
              </a:rPr>
              <a:t> or share ideas with the EDMW Planning Team (edmw.planning.team@noaa.gov).</a:t>
            </a:r>
            <a:endParaRPr sz="1200">
              <a:solidFill>
                <a:srgbClr val="1E4E79"/>
              </a:solidFill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6875" y="1106799"/>
            <a:ext cx="3709074" cy="2472701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14300">
              <a:srgbClr val="000000">
                <a:alpha val="50000"/>
              </a:srgbClr>
            </a:outerShdw>
          </a:effectLst>
        </p:spPr>
      </p:pic>
      <p:sp>
        <p:nvSpPr>
          <p:cNvPr id="255" name="Google Shape;255;p36"/>
          <p:cNvSpPr txBox="1"/>
          <p:nvPr/>
        </p:nvSpPr>
        <p:spPr>
          <a:xfrm>
            <a:off x="5388975" y="3717600"/>
            <a:ext cx="34434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https://sites.google.com/noaa.gov/noaa-data/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This is a NOAA-internal site.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Questions/Feedback:  noaadgc.execsec@noaa.gov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