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27"/>
  </p:notesMasterIdLst>
  <p:sldIdLst>
    <p:sldId id="256" r:id="rId2"/>
    <p:sldId id="257" r:id="rId3"/>
    <p:sldId id="258" r:id="rId4"/>
    <p:sldId id="305" r:id="rId5"/>
    <p:sldId id="336" r:id="rId6"/>
    <p:sldId id="308" r:id="rId7"/>
    <p:sldId id="309" r:id="rId8"/>
    <p:sldId id="334" r:id="rId9"/>
    <p:sldId id="338" r:id="rId10"/>
    <p:sldId id="335" r:id="rId11"/>
    <p:sldId id="339" r:id="rId12"/>
    <p:sldId id="340" r:id="rId13"/>
    <p:sldId id="341" r:id="rId14"/>
    <p:sldId id="342" r:id="rId15"/>
    <p:sldId id="337" r:id="rId16"/>
    <p:sldId id="344" r:id="rId17"/>
    <p:sldId id="343" r:id="rId18"/>
    <p:sldId id="345" r:id="rId19"/>
    <p:sldId id="346" r:id="rId20"/>
    <p:sldId id="347" r:id="rId21"/>
    <p:sldId id="348" r:id="rId22"/>
    <p:sldId id="349" r:id="rId23"/>
    <p:sldId id="350" r:id="rId24"/>
    <p:sldId id="351" r:id="rId25"/>
    <p:sldId id="282" r:id="rId26"/>
  </p:sldIdLst>
  <p:sldSz cx="9144000" cy="6858000" type="screen4x3"/>
  <p:notesSz cx="7010400" cy="923607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6" autoAdjust="0"/>
    <p:restoredTop sz="78870" autoAdjust="0"/>
  </p:normalViewPr>
  <p:slideViewPr>
    <p:cSldViewPr>
      <p:cViewPr varScale="1">
        <p:scale>
          <a:sx n="90" d="100"/>
          <a:sy n="90" d="100"/>
        </p:scale>
        <p:origin x="222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40266" cy="462118"/>
          </a:xfrm>
          <a:prstGeom prst="rect">
            <a:avLst/>
          </a:prstGeom>
          <a:noFill/>
          <a:ln>
            <a:noFill/>
          </a:ln>
        </p:spPr>
        <p:txBody>
          <a:bodyPr lIns="91425" tIns="91425" rIns="91425" bIns="91425" anchor="t"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3" name="Shape 3"/>
          <p:cNvSpPr txBox="1">
            <a:spLocks noGrp="1"/>
          </p:cNvSpPr>
          <p:nvPr>
            <p:ph type="dt" idx="10"/>
          </p:nvPr>
        </p:nvSpPr>
        <p:spPr>
          <a:xfrm>
            <a:off x="3970132" y="0"/>
            <a:ext cx="3040266" cy="462118"/>
          </a:xfrm>
          <a:prstGeom prst="rect">
            <a:avLst/>
          </a:prstGeom>
          <a:noFill/>
          <a:ln>
            <a:noFill/>
          </a:ln>
        </p:spPr>
        <p:txBody>
          <a:bodyPr lIns="91425" tIns="91425" rIns="91425" bIns="91425" anchor="t"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4" name="Shape 4"/>
          <p:cNvSpPr>
            <a:spLocks noGrp="1" noRot="1" noChangeAspect="1"/>
          </p:cNvSpPr>
          <p:nvPr>
            <p:ph type="sldImg" idx="3"/>
          </p:nvPr>
        </p:nvSpPr>
        <p:spPr>
          <a:xfrm>
            <a:off x="1195387" y="692150"/>
            <a:ext cx="4619625" cy="3463924"/>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ftr" idx="11"/>
          </p:nvPr>
        </p:nvSpPr>
        <p:spPr>
          <a:xfrm>
            <a:off x="0" y="8773957"/>
            <a:ext cx="3040266" cy="462118"/>
          </a:xfrm>
          <a:prstGeom prst="rect">
            <a:avLst/>
          </a:prstGeom>
          <a:noFill/>
          <a:ln>
            <a:noFill/>
          </a:ln>
        </p:spPr>
        <p:txBody>
          <a:bodyPr lIns="91425" tIns="91425" rIns="91425" bIns="91425" anchor="b"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7" name="Shape 7"/>
          <p:cNvSpPr txBox="1">
            <a:spLocks noGrp="1"/>
          </p:cNvSpPr>
          <p:nvPr>
            <p:ph type="sldNum" idx="12"/>
          </p:nvPr>
        </p:nvSpPr>
        <p:spPr>
          <a:xfrm>
            <a:off x="3970132" y="8773957"/>
            <a:ext cx="3040266" cy="462118"/>
          </a:xfrm>
          <a:prstGeom prst="rect">
            <a:avLst/>
          </a:prstGeom>
          <a:noFill/>
          <a:ln>
            <a:noFill/>
          </a:ln>
        </p:spPr>
        <p:txBody>
          <a:bodyPr lIns="91425" tIns="91425" rIns="91425" bIns="91425" anchor="b"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Tree>
    <p:extLst>
      <p:ext uri="{BB962C8B-B14F-4D97-AF65-F5344CB8AC3E}">
        <p14:creationId xmlns:p14="http://schemas.microsoft.com/office/powerpoint/2010/main" val="13256253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4" name="Shape 10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pPr marL="0" marR="0" lvl="0" indent="0" algn="l" rtl="0">
              <a:spcBef>
                <a:spcPts val="0"/>
              </a:spcBef>
              <a:buSzPct val="25000"/>
              <a:buFont typeface="Arial"/>
              <a:buNone/>
            </a:pPr>
            <a:endParaRPr lang="en-US" sz="1800" dirty="0"/>
          </a:p>
        </p:txBody>
      </p:sp>
      <p:sp>
        <p:nvSpPr>
          <p:cNvPr id="105" name="Shape 10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1326541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This image is one of the “wind-riding” UAS under the Unmanned System Operations Program, within the NOAA Unmanned Systems Operations Center here in Silver Spring. Captain Hall—who helped me craft the NOAA UAS Privacy Policy, is the director of that center.  That Center runs a peer review grant process that reviewed 39 different proposals in 2020 alone.</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735127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6354426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7020227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Example of the proposed AI for VMS data.</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7232665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5436885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8953635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430463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926448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498439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noAutofit/>
          </a:bodyPr>
          <a:lstStyle/>
          <a:p>
            <a:endParaRPr/>
          </a:p>
        </p:txBody>
      </p:sp>
      <p:sp>
        <p:nvSpPr>
          <p:cNvPr id="114" name="Shape 114"/>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See the Oct. 30 EO on “safe, secure, and trustworthy development and use of AI.” Recent publication by Polsinelli law firm on unpacking the EO on AI for data privacy.  Sections 9 and 10 are specifically focused on evaluating the agency standards for the collection, processing, or use of CAI that contains PII, and issue a request for information to inform potential revisions to standards within 180 days of the EO.</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1605576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8524835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436271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Image from NOAA Fisheries documenting the Alaska Marine Mammal Stranding Network.</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9880854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u="sng" kern="1200" dirty="0">
                <a:solidFill>
                  <a:schemeClr val="tx1"/>
                </a:solidFill>
                <a:effectLst/>
                <a:latin typeface="+mn-lt"/>
                <a:ea typeface="+mn-ea"/>
                <a:cs typeface="+mn-cs"/>
              </a:rPr>
              <a:t>Paige v. DEA</a:t>
            </a:r>
            <a:r>
              <a:rPr lang="en-US" sz="1200" b="0" i="0" kern="1200" dirty="0">
                <a:solidFill>
                  <a:schemeClr val="tx1"/>
                </a:solidFill>
                <a:effectLst/>
                <a:latin typeface="+mn-lt"/>
                <a:ea typeface="+mn-ea"/>
                <a:cs typeface="+mn-cs"/>
              </a:rPr>
              <a:t>, 665 F.3d 1355, 1361 (D.C. Cir. 2012) (finding that even though plaintiff did not raise subsection (e)(10) claim at district court and finding no violation of subsection (b), stating “the widespread circulation of the accidental discharge video demonstrates the need for every federal agency to safeguard video records with extreme diligence in this internet age of iPhones and YouTube with their instantaneous and universal reach; DEA’s treatment of the video-recording – particularly the creation of so many different versions and copies – undoubtedly increased the likelihood of disclosure and, although not an abuse of a system of records, is far from a model of agency treatment of private data”).</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0660883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88" name="Shape 188"/>
          <p:cNvSpPr txBox="1">
            <a:spLocks noGrp="1"/>
          </p:cNvSpPr>
          <p:nvPr>
            <p:ph type="body" idx="1"/>
          </p:nvPr>
        </p:nvSpPr>
        <p:spPr>
          <a:xfrm>
            <a:off x="934720" y="4387767"/>
            <a:ext cx="5141100" cy="4155900"/>
          </a:xfrm>
          <a:prstGeom prst="rect">
            <a:avLst/>
          </a:prstGeom>
          <a:noFill/>
          <a:ln>
            <a:noFill/>
          </a:ln>
        </p:spPr>
        <p:txBody>
          <a:bodyPr lIns="91425" tIns="91425" rIns="91425" bIns="91425" anchor="ctr" anchorCtr="0">
            <a:noAutofit/>
          </a:bodyPr>
          <a:lstStyle/>
          <a:p>
            <a:pPr marL="0" marR="0" lvl="0" indent="0" algn="l" rtl="0">
              <a:spcBef>
                <a:spcPts val="0"/>
              </a:spcBef>
              <a:buClr>
                <a:srgbClr val="000000"/>
              </a:buClr>
              <a:buSzPct val="25000"/>
              <a:buFont typeface="Arial"/>
              <a:buNone/>
            </a:pPr>
            <a:endParaRPr lang="en-US" sz="1800" b="0" i="0" u="none" strike="noStrike" cap="none" baseline="0" dirty="0"/>
          </a:p>
        </p:txBody>
      </p:sp>
    </p:spTree>
    <p:extLst>
      <p:ext uri="{BB962C8B-B14F-4D97-AF65-F5344CB8AC3E}">
        <p14:creationId xmlns:p14="http://schemas.microsoft.com/office/powerpoint/2010/main" val="3688560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endParaRPr lang="en-US" sz="1800" dirty="0"/>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96180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Notice and consent is primarily at issue if the PII is collected in a System of Records, making an (e)(3) statement the required notice/consent vehicle.</a:t>
            </a:r>
          </a:p>
          <a:p>
            <a:endParaRPr lang="en-US" dirty="0"/>
          </a:p>
          <a:p>
            <a:r>
              <a:rPr lang="en-US" dirty="0"/>
              <a:t>OMB 1975 Guidelines:  </a:t>
            </a:r>
            <a:r>
              <a:rPr lang="en-US" sz="1200" b="0" i="0" kern="1200" dirty="0">
                <a:solidFill>
                  <a:schemeClr val="tx1"/>
                </a:solidFill>
                <a:effectLst/>
                <a:latin typeface="+mn-lt"/>
                <a:ea typeface="+mn-ea"/>
                <a:cs typeface="+mn-cs"/>
              </a:rPr>
              <a:t>“[</a:t>
            </a:r>
            <a:r>
              <a:rPr lang="en-US" sz="1200" b="0" i="0" kern="1200" dirty="0" err="1">
                <a:solidFill>
                  <a:schemeClr val="tx1"/>
                </a:solidFill>
                <a:effectLst/>
                <a:latin typeface="+mn-lt"/>
                <a:ea typeface="+mn-ea"/>
                <a:cs typeface="+mn-cs"/>
              </a:rPr>
              <a:t>i</a:t>
            </a:r>
            <a:r>
              <a:rPr lang="en-US" sz="1200" b="0" i="0" kern="1200" dirty="0">
                <a:solidFill>
                  <a:schemeClr val="tx1"/>
                </a:solidFill>
                <a:effectLst/>
                <a:latin typeface="+mn-lt"/>
                <a:ea typeface="+mn-ea"/>
                <a:cs typeface="+mn-cs"/>
              </a:rPr>
              <a:t>]</a:t>
            </a:r>
            <a:r>
              <a:rPr lang="en-US" sz="1200" b="0" i="0" kern="1200" dirty="0" err="1">
                <a:solidFill>
                  <a:schemeClr val="tx1"/>
                </a:solidFill>
                <a:effectLst/>
                <a:latin typeface="+mn-lt"/>
                <a:ea typeface="+mn-ea"/>
                <a:cs typeface="+mn-cs"/>
              </a:rPr>
              <a:t>mplicit</a:t>
            </a:r>
            <a:r>
              <a:rPr lang="en-US" sz="1200" b="0" i="0" kern="1200" dirty="0">
                <a:solidFill>
                  <a:schemeClr val="tx1"/>
                </a:solidFill>
                <a:effectLst/>
                <a:latin typeface="+mn-lt"/>
                <a:ea typeface="+mn-ea"/>
                <a:cs typeface="+mn-cs"/>
              </a:rPr>
              <a:t> in this subsection is the notion of informed consent since an individual should be provided with sufficient information about the request for information to make an informed decision on whether or not to respond.”</a:t>
            </a:r>
          </a:p>
          <a:p>
            <a:endParaRPr lang="en-US" sz="1200" b="0" i="0" kern="1200" dirty="0">
              <a:solidFill>
                <a:schemeClr val="tx1"/>
              </a:solidFill>
              <a:effectLst/>
              <a:latin typeface="+mn-lt"/>
              <a:ea typeface="+mn-ea"/>
              <a:cs typeface="+mn-cs"/>
            </a:endParaRPr>
          </a:p>
          <a:p>
            <a:r>
              <a:rPr lang="en-US" sz="1200" b="0" i="0" u="sng" kern="1200" dirty="0">
                <a:solidFill>
                  <a:schemeClr val="tx1"/>
                </a:solidFill>
                <a:effectLst/>
                <a:latin typeface="+mn-lt"/>
                <a:ea typeface="+mn-ea"/>
                <a:cs typeface="+mn-cs"/>
              </a:rPr>
              <a:t>Covert v. Harrington</a:t>
            </a:r>
            <a:r>
              <a:rPr lang="en-US" sz="1200" b="0" i="0" kern="1200" dirty="0">
                <a:solidFill>
                  <a:schemeClr val="tx1"/>
                </a:solidFill>
                <a:effectLst/>
                <a:latin typeface="+mn-lt"/>
                <a:ea typeface="+mn-ea"/>
                <a:cs typeface="+mn-cs"/>
              </a:rPr>
              <a:t>, a divided panel of the Court of Appeals for the Ninth Circuit held that an agency component’s failure to provide actual notice of a routine use under subsection (e)(3)(C), at the time at which information was submitted, precluded a separate component of the agency, the Inspector General, from later invoking that routine use as a basis for disclosing such information.  876 F.2d 751, 755-56 (9th Cir. 1989)</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54049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2848181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870174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9559596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666059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lnSpc>
                <a:spcPct val="100000"/>
              </a:lnSpc>
              <a:spcBef>
                <a:spcPts val="560"/>
              </a:spcBef>
              <a:spcAft>
                <a:spcPts val="0"/>
              </a:spcAft>
              <a:buClr>
                <a:schemeClr val="dk1"/>
              </a:buClr>
              <a:buFont typeface="Arial"/>
              <a:buNone/>
              <a:defRPr/>
            </a:lvl1pPr>
            <a:lvl2pPr marL="457200" marR="0" indent="0" algn="ctr" rtl="0">
              <a:lnSpc>
                <a:spcPct val="100000"/>
              </a:lnSpc>
              <a:spcBef>
                <a:spcPts val="480"/>
              </a:spcBef>
              <a:spcAft>
                <a:spcPts val="0"/>
              </a:spcAft>
              <a:buClr>
                <a:schemeClr val="dk1"/>
              </a:buClr>
              <a:buFont typeface="Arial"/>
              <a:buNone/>
              <a:defRPr/>
            </a:lvl2pPr>
            <a:lvl3pPr marL="914400" marR="0" indent="0" algn="ctr" rtl="0">
              <a:lnSpc>
                <a:spcPct val="100000"/>
              </a:lnSpc>
              <a:spcBef>
                <a:spcPts val="400"/>
              </a:spcBef>
              <a:spcAft>
                <a:spcPts val="0"/>
              </a:spcAft>
              <a:buClr>
                <a:schemeClr val="dk1"/>
              </a:buClr>
              <a:buFont typeface="Arial"/>
              <a:buNone/>
              <a:defRPr/>
            </a:lvl3pPr>
            <a:lvl4pPr marL="1371600" marR="0" indent="0" algn="ctr" rtl="0">
              <a:lnSpc>
                <a:spcPct val="100000"/>
              </a:lnSpc>
              <a:spcBef>
                <a:spcPts val="400"/>
              </a:spcBef>
              <a:spcAft>
                <a:spcPts val="0"/>
              </a:spcAft>
              <a:buClr>
                <a:schemeClr val="dk1"/>
              </a:buClr>
              <a:buFont typeface="Arial"/>
              <a:buNone/>
              <a:defRPr/>
            </a:lvl4pPr>
            <a:lvl5pPr marL="1828800" marR="0" indent="0" algn="ctr" rtl="0">
              <a:lnSpc>
                <a:spcPct val="100000"/>
              </a:lnSpc>
              <a:spcBef>
                <a:spcPts val="400"/>
              </a:spcBef>
              <a:spcAft>
                <a:spcPts val="0"/>
              </a:spcAft>
              <a:buClr>
                <a:schemeClr val="dk1"/>
              </a:buClr>
              <a:buFont typeface="Arial"/>
              <a:buNone/>
              <a:defRPr/>
            </a:lvl5pPr>
            <a:lvl6pPr marL="2286000" marR="0" indent="0" algn="ctr" rtl="0">
              <a:lnSpc>
                <a:spcPct val="100000"/>
              </a:lnSpc>
              <a:spcBef>
                <a:spcPts val="400"/>
              </a:spcBef>
              <a:spcAft>
                <a:spcPts val="0"/>
              </a:spcAft>
              <a:buClr>
                <a:schemeClr val="dk1"/>
              </a:buClr>
              <a:buFont typeface="Arial"/>
              <a:buNone/>
              <a:defRPr/>
            </a:lvl6pPr>
            <a:lvl7pPr marL="2743200" marR="0" indent="0" algn="ctr" rtl="0">
              <a:lnSpc>
                <a:spcPct val="100000"/>
              </a:lnSpc>
              <a:spcBef>
                <a:spcPts val="400"/>
              </a:spcBef>
              <a:spcAft>
                <a:spcPts val="0"/>
              </a:spcAft>
              <a:buClr>
                <a:schemeClr val="dk1"/>
              </a:buClr>
              <a:buFont typeface="Arial"/>
              <a:buNone/>
              <a:defRPr/>
            </a:lvl7pPr>
            <a:lvl8pPr marL="3200400" marR="0" indent="0" algn="ctr" rtl="0">
              <a:lnSpc>
                <a:spcPct val="100000"/>
              </a:lnSpc>
              <a:spcBef>
                <a:spcPts val="400"/>
              </a:spcBef>
              <a:spcAft>
                <a:spcPts val="0"/>
              </a:spcAft>
              <a:buClr>
                <a:schemeClr val="dk1"/>
              </a:buClr>
              <a:buFont typeface="Arial"/>
              <a:buNone/>
              <a:defRPr/>
            </a:lvl8pPr>
            <a:lvl9pPr marL="3657600" marR="0" indent="0" algn="ctr" rtl="0">
              <a:lnSpc>
                <a:spcPct val="100000"/>
              </a:lnSpc>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7" name="Shape 77"/>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78" name="Shape 7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83" name="Shape 8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4" name="Shape 8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OBJECT_ONLY">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228600"/>
            <a:ext cx="7772400" cy="5867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9" name="Shape 8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0" name="Shape 9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1" name="Shape 9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ABLE">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94" name="Shape 9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5" name="Shape 9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6" name="Shape 9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33" name="Shape 33"/>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_OBJECTS">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9" name="Shape 39"/>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0" name="Shape 40"/>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6" name="Shape 46"/>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7" name="Shape 47"/>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8" name="Shape 48"/>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9" name="Shape 4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1" name="Shape 5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54" name="Shape 5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3" name="Shape 63"/>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65" name="Shape 65"/>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6" name="Shape 6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7" name="Shape 67"/>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0" name="Shape 70"/>
          <p:cNvSpPr>
            <a:spLocks noGrp="1"/>
          </p:cNvSpPr>
          <p:nvPr>
            <p:ph type="pic" idx="2"/>
          </p:nvPr>
        </p:nvSpPr>
        <p:spPr>
          <a:xfrm>
            <a:off x="1792288" y="612775"/>
            <a:ext cx="5486399" cy="4114800"/>
          </a:xfrm>
          <a:prstGeom prst="rect">
            <a:avLst/>
          </a:prstGeom>
          <a:noFill/>
          <a:ln>
            <a:noFill/>
          </a:ln>
        </p:spPr>
      </p:sp>
      <p:sp>
        <p:nvSpPr>
          <p:cNvPr id="71" name="Shape 71"/>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72" name="Shape 72"/>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63500" algn="l" rtl="0">
              <a:lnSpc>
                <a:spcPct val="100000"/>
              </a:lnSpc>
              <a:spcBef>
                <a:spcPts val="560"/>
              </a:spcBef>
              <a:spcAft>
                <a:spcPts val="0"/>
              </a:spcAft>
              <a:buClr>
                <a:schemeClr val="dk1"/>
              </a:buClr>
              <a:buFont typeface="Arial"/>
              <a:buChar char="•"/>
              <a:defRPr/>
            </a:lvl1pPr>
            <a:lvl2pPr marL="742950" marR="0" indent="-44450" algn="l" rtl="0">
              <a:lnSpc>
                <a:spcPct val="100000"/>
              </a:lnSpc>
              <a:spcBef>
                <a:spcPts val="480"/>
              </a:spcBef>
              <a:spcAft>
                <a:spcPts val="0"/>
              </a:spcAft>
              <a:buClr>
                <a:schemeClr val="dk1"/>
              </a:buClr>
              <a:buFont typeface="Arial"/>
              <a:buChar char="•"/>
              <a:defRPr/>
            </a:lvl2pPr>
            <a:lvl3pPr marL="1143000" marR="0" indent="-25400" algn="l" rtl="0">
              <a:lnSpc>
                <a:spcPct val="100000"/>
              </a:lnSpc>
              <a:spcBef>
                <a:spcPts val="400"/>
              </a:spcBef>
              <a:spcAft>
                <a:spcPts val="0"/>
              </a:spcAft>
              <a:buClr>
                <a:schemeClr val="dk1"/>
              </a:buClr>
              <a:buFont typeface="Arial"/>
              <a:buChar char="•"/>
              <a:defRPr/>
            </a:lvl3pPr>
            <a:lvl4pPr marL="1600200" marR="0" indent="-25400" algn="l" rtl="0">
              <a:lnSpc>
                <a:spcPct val="100000"/>
              </a:lnSpc>
              <a:spcBef>
                <a:spcPts val="400"/>
              </a:spcBef>
              <a:spcAft>
                <a:spcPts val="0"/>
              </a:spcAft>
              <a:buClr>
                <a:schemeClr val="dk1"/>
              </a:buClr>
              <a:buFont typeface="Arial"/>
              <a:buChar char="•"/>
              <a:defRPr/>
            </a:lvl4pPr>
            <a:lvl5pPr marL="2057400" marR="0" indent="-25400" algn="l" rtl="0">
              <a:lnSpc>
                <a:spcPct val="100000"/>
              </a:lnSpc>
              <a:spcBef>
                <a:spcPts val="400"/>
              </a:spcBef>
              <a:spcAft>
                <a:spcPts val="0"/>
              </a:spcAft>
              <a:buClr>
                <a:schemeClr val="dk1"/>
              </a:buClr>
              <a:buFont typeface="Arial"/>
              <a:buChar char="•"/>
              <a:defRPr/>
            </a:lvl5pPr>
            <a:lvl6pPr marL="2514600" marR="0" indent="-25400" algn="l" rtl="0">
              <a:lnSpc>
                <a:spcPct val="100000"/>
              </a:lnSpc>
              <a:spcBef>
                <a:spcPts val="400"/>
              </a:spcBef>
              <a:spcAft>
                <a:spcPts val="0"/>
              </a:spcAft>
              <a:buClr>
                <a:schemeClr val="dk1"/>
              </a:buClr>
              <a:buFont typeface="Arial"/>
              <a:buChar char="•"/>
              <a:defRPr/>
            </a:lvl6pPr>
            <a:lvl7pPr marL="2971800" marR="0" indent="-25400" algn="l" rtl="0">
              <a:lnSpc>
                <a:spcPct val="100000"/>
              </a:lnSpc>
              <a:spcBef>
                <a:spcPts val="400"/>
              </a:spcBef>
              <a:spcAft>
                <a:spcPts val="0"/>
              </a:spcAft>
              <a:buClr>
                <a:schemeClr val="dk1"/>
              </a:buClr>
              <a:buFont typeface="Arial"/>
              <a:buChar char="•"/>
              <a:defRPr/>
            </a:lvl7pPr>
            <a:lvl8pPr marL="3429000" marR="0" indent="-25400" algn="l" rtl="0">
              <a:lnSpc>
                <a:spcPct val="100000"/>
              </a:lnSpc>
              <a:spcBef>
                <a:spcPts val="400"/>
              </a:spcBef>
              <a:spcAft>
                <a:spcPts val="0"/>
              </a:spcAft>
              <a:buClr>
                <a:schemeClr val="dk1"/>
              </a:buClr>
              <a:buFont typeface="Arial"/>
              <a:buChar char="•"/>
              <a:defRPr/>
            </a:lvl8pPr>
            <a:lvl9pPr marL="3886200" marR="0" indent="-25400" algn="l" rtl="0">
              <a:lnSpc>
                <a:spcPct val="100000"/>
              </a:lnSpc>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cxnSp>
        <p:nvCxnSpPr>
          <p:cNvPr id="14" name="Shape 14"/>
          <p:cNvCxnSpPr/>
          <p:nvPr/>
        </p:nvCxnSpPr>
        <p:spPr>
          <a:xfrm>
            <a:off x="228600" y="1524000"/>
            <a:ext cx="8686800" cy="0"/>
          </a:xfrm>
          <a:prstGeom prst="straightConnector1">
            <a:avLst/>
          </a:prstGeom>
          <a:noFill/>
          <a:ln w="57150" cap="flat">
            <a:solidFill>
              <a:srgbClr val="FF3300"/>
            </a:solidFill>
            <a:prstDash val="solid"/>
            <a:round/>
            <a:headEnd type="none" w="med" len="med"/>
            <a:tailEnd type="none" w="med" len="med"/>
          </a:ln>
        </p:spPr>
      </p:cxnSp>
      <p:pic>
        <p:nvPicPr>
          <p:cNvPr id="15" name="Shape 15"/>
          <p:cNvPicPr preferRelativeResize="0"/>
          <p:nvPr/>
        </p:nvPicPr>
        <p:blipFill>
          <a:blip r:embed="rId15"/>
          <a:stretch>
            <a:fillRect/>
          </a:stretch>
        </p:blipFill>
        <p:spPr>
          <a:xfrm>
            <a:off x="228600" y="228600"/>
            <a:ext cx="1176338" cy="1177923"/>
          </a:xfrm>
          <a:prstGeom prst="rect">
            <a:avLst/>
          </a:prstGeom>
        </p:spPr>
      </p:pic>
      <p:pic>
        <p:nvPicPr>
          <p:cNvPr id="16" name="Shape 16"/>
          <p:cNvPicPr preferRelativeResize="0"/>
          <p:nvPr/>
        </p:nvPicPr>
        <p:blipFill>
          <a:blip r:embed="rId16"/>
          <a:stretch>
            <a:fillRect/>
          </a:stretch>
        </p:blipFill>
        <p:spPr>
          <a:xfrm>
            <a:off x="7696200" y="228600"/>
            <a:ext cx="1219198" cy="1212848"/>
          </a:xfrm>
          <a:prstGeom prst="rect">
            <a:avLst/>
          </a:prstGeom>
        </p:spPr>
      </p:pic>
      <p:sp>
        <p:nvSpPr>
          <p:cNvPr id="17" name="Shape 17"/>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a:solidFill>
                  <a:srgbClr val="DDDDDD"/>
                </a:solidFill>
                <a:latin typeface="Times New Roman"/>
                <a:ea typeface="Times New Roman"/>
                <a:cs typeface="Times New Roman"/>
                <a:sym typeface="Times New Roman"/>
                <a:rtl val="0"/>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p:nvPr/>
        </p:nvSpPr>
        <p:spPr>
          <a:xfrm>
            <a:off x="713981" y="1600200"/>
            <a:ext cx="7992899" cy="2003400"/>
          </a:xfrm>
          <a:prstGeom prst="rect">
            <a:avLst/>
          </a:prstGeom>
          <a:noFill/>
          <a:ln>
            <a:noFill/>
          </a:ln>
        </p:spPr>
        <p:txBody>
          <a:bodyPr lIns="91425" tIns="45700" rIns="91425" bIns="45700" anchor="ctr" anchorCtr="0">
            <a:noAutofit/>
          </a:bodyPr>
          <a:lstStyle/>
          <a:p>
            <a:pPr lvl="0" algn="ctr">
              <a:buClr>
                <a:schemeClr val="dk2"/>
              </a:buClr>
              <a:buSzPct val="25000"/>
            </a:pPr>
            <a:r>
              <a:rPr lang="en-US" sz="3600" b="1" dirty="0">
                <a:solidFill>
                  <a:schemeClr val="dk2"/>
                </a:solidFill>
              </a:rPr>
              <a:t>Increasing Use of Drones and Remote Sensing Capabilities</a:t>
            </a:r>
            <a:endParaRPr lang="en-US" sz="3600" b="0" i="0" u="none" strike="noStrike" cap="none" baseline="0" dirty="0">
              <a:solidFill>
                <a:schemeClr val="dk2"/>
              </a:solidFill>
              <a:latin typeface="Arial"/>
              <a:ea typeface="Arial"/>
              <a:cs typeface="Arial"/>
              <a:sym typeface="Arial"/>
              <a:rtl val="0"/>
            </a:endParaRPr>
          </a:p>
        </p:txBody>
      </p:sp>
      <p:sp>
        <p:nvSpPr>
          <p:cNvPr id="99" name="Shape 99"/>
          <p:cNvSpPr txBox="1">
            <a:spLocks noGrp="1"/>
          </p:cNvSpPr>
          <p:nvPr>
            <p:ph type="subTitle" idx="1"/>
          </p:nvPr>
        </p:nvSpPr>
        <p:spPr>
          <a:xfrm>
            <a:off x="1461650" y="4059325"/>
            <a:ext cx="6400799" cy="838198"/>
          </a:xfrm>
          <a:prstGeom prst="rect">
            <a:avLst/>
          </a:prstGeom>
          <a:noFill/>
          <a:ln>
            <a:noFill/>
          </a:ln>
        </p:spPr>
        <p:txBody>
          <a:bodyPr lIns="91425" tIns="45700" rIns="91425" bIns="45700" anchor="t" anchorCtr="0">
            <a:noAutofit/>
          </a:bodyPr>
          <a:lstStyle/>
          <a:p>
            <a:r>
              <a:rPr lang="en-US" sz="2400" b="0" i="0" u="none" strike="noStrike" cap="none" baseline="0" dirty="0">
                <a:solidFill>
                  <a:schemeClr val="dk1"/>
                </a:solidFill>
                <a:latin typeface="Arial"/>
                <a:ea typeface="Arial"/>
                <a:cs typeface="Arial"/>
                <a:sym typeface="Arial"/>
                <a:rtl val="0"/>
              </a:rPr>
              <a:t>By</a:t>
            </a:r>
            <a:r>
              <a:rPr lang="en-US" sz="2400" b="0" i="0" u="none" strike="noStrike" cap="none" dirty="0">
                <a:solidFill>
                  <a:schemeClr val="dk1"/>
                </a:solidFill>
                <a:latin typeface="Arial"/>
                <a:ea typeface="Arial"/>
                <a:cs typeface="Arial"/>
                <a:sym typeface="Arial"/>
                <a:rtl val="0"/>
              </a:rPr>
              <a:t> Mark Graff, NOAA Bureau Chief Privacy Officer (BCPO), OCIO/CDO</a:t>
            </a:r>
          </a:p>
          <a:p>
            <a:r>
              <a:rPr lang="en-US" sz="2400" dirty="0">
                <a:solidFill>
                  <a:schemeClr val="dk1"/>
                </a:solidFill>
              </a:rPr>
              <a:t>May 8, 2024</a:t>
            </a:r>
            <a:endParaRPr lang="en-US" sz="2400" b="0" i="0" u="none" strike="noStrike" cap="none" baseline="0" dirty="0">
              <a:solidFill>
                <a:schemeClr val="dk1"/>
              </a:solidFill>
              <a:latin typeface="Arial"/>
              <a:ea typeface="Arial"/>
              <a:cs typeface="Arial"/>
              <a:sym typeface="Arial"/>
              <a:rtl val="0"/>
            </a:endParaRPr>
          </a:p>
        </p:txBody>
      </p:sp>
      <p:sp>
        <p:nvSpPr>
          <p:cNvPr id="100" name="Shape 10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Impacts </a:t>
            </a:r>
            <a:endParaRPr lang="en-US" b="1" dirty="0"/>
          </a:p>
        </p:txBody>
      </p:sp>
      <p:sp>
        <p:nvSpPr>
          <p:cNvPr id="3" name="Text Placeholder 2"/>
          <p:cNvSpPr>
            <a:spLocks noGrp="1"/>
          </p:cNvSpPr>
          <p:nvPr>
            <p:ph type="body" idx="1"/>
          </p:nvPr>
        </p:nvSpPr>
        <p:spPr/>
        <p:txBody>
          <a:bodyPr/>
          <a:lstStyle/>
          <a:p>
            <a:pPr marL="279400" indent="0">
              <a:buNone/>
            </a:pPr>
            <a:r>
              <a:rPr lang="en-US" sz="2400" dirty="0"/>
              <a:t>As to the first scenario, where records are created by third party, NOAA/GC noted the need to recognize the impact of two significant factors that trip the trigger of an “agency record” as part of the “control” factors from </a:t>
            </a:r>
            <a:r>
              <a:rPr lang="en-US" sz="2400" i="1" dirty="0"/>
              <a:t>Burka v. HHS</a:t>
            </a:r>
            <a:r>
              <a:rPr lang="en-US" sz="2400" dirty="0"/>
              <a:t>.—</a:t>
            </a:r>
          </a:p>
          <a:p>
            <a:pPr marL="279400" indent="0">
              <a:buNone/>
            </a:pPr>
            <a:endParaRPr lang="en-US" sz="2400" dirty="0"/>
          </a:p>
          <a:p>
            <a:pPr marL="736600" indent="-457200">
              <a:buAutoNum type="arabicParenBoth"/>
            </a:pPr>
            <a:r>
              <a:rPr lang="en-US" sz="2400" dirty="0"/>
              <a:t>Ingesting the record into NOAA systems, and </a:t>
            </a:r>
          </a:p>
          <a:p>
            <a:pPr marL="279400" indent="0">
              <a:buNone/>
            </a:pPr>
            <a:r>
              <a:rPr lang="en-US" sz="2400" dirty="0"/>
              <a:t>(2) relying on the records</a:t>
            </a:r>
          </a:p>
        </p:txBody>
      </p:sp>
    </p:spTree>
    <p:extLst>
      <p:ext uri="{BB962C8B-B14F-4D97-AF65-F5344CB8AC3E}">
        <p14:creationId xmlns:p14="http://schemas.microsoft.com/office/powerpoint/2010/main" val="4262810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Impacts </a:t>
            </a:r>
            <a:endParaRPr lang="en-US" b="1" dirty="0"/>
          </a:p>
        </p:txBody>
      </p:sp>
      <p:sp>
        <p:nvSpPr>
          <p:cNvPr id="3" name="Text Placeholder 2"/>
          <p:cNvSpPr>
            <a:spLocks noGrp="1"/>
          </p:cNvSpPr>
          <p:nvPr>
            <p:ph type="body" idx="1"/>
          </p:nvPr>
        </p:nvSpPr>
        <p:spPr>
          <a:xfrm>
            <a:off x="533400" y="1524000"/>
            <a:ext cx="7772400" cy="4419599"/>
          </a:xfrm>
        </p:spPr>
        <p:txBody>
          <a:bodyPr/>
          <a:lstStyle/>
          <a:p>
            <a:pPr marL="279400" indent="0">
              <a:buNone/>
            </a:pPr>
            <a:r>
              <a:rPr lang="en-US" sz="2400" dirty="0"/>
              <a:t>Unless UAS or Remote Sensing Records are considered “business confidential” records, and are eligible for Exemption 4 review, the records—if agency records—would be ineligible for “submitter notices” to consider what the submitter deems confidential.</a:t>
            </a:r>
          </a:p>
        </p:txBody>
      </p:sp>
      <p:pic>
        <p:nvPicPr>
          <p:cNvPr id="4" name="Picture 3">
            <a:extLst>
              <a:ext uri="{FF2B5EF4-FFF2-40B4-BE49-F238E27FC236}">
                <a16:creationId xmlns:a16="http://schemas.microsoft.com/office/drawing/2014/main" id="{78CD0428-622A-45E2-9549-E637044F35A7}"/>
              </a:ext>
            </a:extLst>
          </p:cNvPr>
          <p:cNvPicPr>
            <a:picLocks noChangeAspect="1"/>
          </p:cNvPicPr>
          <p:nvPr/>
        </p:nvPicPr>
        <p:blipFill>
          <a:blip r:embed="rId3"/>
          <a:stretch>
            <a:fillRect/>
          </a:stretch>
        </p:blipFill>
        <p:spPr>
          <a:xfrm>
            <a:off x="2667000" y="3825719"/>
            <a:ext cx="4467225" cy="2835579"/>
          </a:xfrm>
          <a:prstGeom prst="rect">
            <a:avLst/>
          </a:prstGeom>
        </p:spPr>
      </p:pic>
    </p:spTree>
    <p:extLst>
      <p:ext uri="{BB962C8B-B14F-4D97-AF65-F5344CB8AC3E}">
        <p14:creationId xmlns:p14="http://schemas.microsoft.com/office/powerpoint/2010/main" val="2823602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Impacts </a:t>
            </a:r>
            <a:endParaRPr lang="en-US" b="1" dirty="0"/>
          </a:p>
        </p:txBody>
      </p:sp>
      <p:sp>
        <p:nvSpPr>
          <p:cNvPr id="3" name="Text Placeholder 2"/>
          <p:cNvSpPr>
            <a:spLocks noGrp="1"/>
          </p:cNvSpPr>
          <p:nvPr>
            <p:ph type="body" idx="1"/>
          </p:nvPr>
        </p:nvSpPr>
        <p:spPr>
          <a:xfrm>
            <a:off x="228601" y="1676399"/>
            <a:ext cx="5333999" cy="4419599"/>
          </a:xfrm>
        </p:spPr>
        <p:txBody>
          <a:bodyPr/>
          <a:lstStyle/>
          <a:p>
            <a:pPr marL="279400" indent="0">
              <a:buNone/>
            </a:pPr>
            <a:r>
              <a:rPr lang="en-US" sz="2400" dirty="0"/>
              <a:t>For FOIA—there is the secondary concern of actually searching for and producing the records.  In the case of video imagery, unless it is through Google Meet, most video imagery captured does not have image-based search capability (e.g., finding images of specific items recorded).  As such, searches for specific filmed items—like a particular species on VMS recordings—can be extremely laborious.  </a:t>
            </a:r>
          </a:p>
        </p:txBody>
      </p:sp>
      <p:pic>
        <p:nvPicPr>
          <p:cNvPr id="4" name="Picture 3">
            <a:extLst>
              <a:ext uri="{FF2B5EF4-FFF2-40B4-BE49-F238E27FC236}">
                <a16:creationId xmlns:a16="http://schemas.microsoft.com/office/drawing/2014/main" id="{A5E1F92D-200D-4961-A602-5636251DB386}"/>
              </a:ext>
            </a:extLst>
          </p:cNvPr>
          <p:cNvPicPr>
            <a:picLocks noChangeAspect="1"/>
          </p:cNvPicPr>
          <p:nvPr/>
        </p:nvPicPr>
        <p:blipFill>
          <a:blip r:embed="rId3"/>
          <a:stretch>
            <a:fillRect/>
          </a:stretch>
        </p:blipFill>
        <p:spPr>
          <a:xfrm>
            <a:off x="5727406" y="2209800"/>
            <a:ext cx="3200399" cy="3200399"/>
          </a:xfrm>
          <a:prstGeom prst="rect">
            <a:avLst/>
          </a:prstGeom>
        </p:spPr>
      </p:pic>
    </p:spTree>
    <p:extLst>
      <p:ext uri="{BB962C8B-B14F-4D97-AF65-F5344CB8AC3E}">
        <p14:creationId xmlns:p14="http://schemas.microsoft.com/office/powerpoint/2010/main" val="2774868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Impacts </a:t>
            </a:r>
            <a:endParaRPr lang="en-US" b="1" dirty="0"/>
          </a:p>
        </p:txBody>
      </p:sp>
      <p:sp>
        <p:nvSpPr>
          <p:cNvPr id="3" name="Text Placeholder 2"/>
          <p:cNvSpPr>
            <a:spLocks noGrp="1"/>
          </p:cNvSpPr>
          <p:nvPr>
            <p:ph type="body" idx="1"/>
          </p:nvPr>
        </p:nvSpPr>
        <p:spPr/>
        <p:txBody>
          <a:bodyPr/>
          <a:lstStyle/>
          <a:p>
            <a:pPr marL="279400" indent="0">
              <a:buNone/>
            </a:pPr>
            <a:r>
              <a:rPr lang="en-US" sz="2400" dirty="0"/>
              <a:t>To remedy this time-intensive search, Line Offices have recommended various AI tools to search videos and categorize and have search filtering based off of the images in the video.  Two distinct risks of this approach is that (1) ingesting PII into AI tools may violate the Privacy Act and (2) NOAA has limited video processing capabilities when those records are sought under the FOIA.</a:t>
            </a:r>
          </a:p>
        </p:txBody>
      </p:sp>
    </p:spTree>
    <p:extLst>
      <p:ext uri="{BB962C8B-B14F-4D97-AF65-F5344CB8AC3E}">
        <p14:creationId xmlns:p14="http://schemas.microsoft.com/office/powerpoint/2010/main" val="2492737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Privacy Impacts </a:t>
            </a:r>
            <a:endParaRPr lang="en-US" b="1" dirty="0"/>
          </a:p>
        </p:txBody>
      </p:sp>
      <p:sp>
        <p:nvSpPr>
          <p:cNvPr id="3" name="Text Placeholder 2"/>
          <p:cNvSpPr>
            <a:spLocks noGrp="1"/>
          </p:cNvSpPr>
          <p:nvPr>
            <p:ph type="body" idx="1"/>
          </p:nvPr>
        </p:nvSpPr>
        <p:spPr/>
        <p:txBody>
          <a:bodyPr/>
          <a:lstStyle/>
          <a:p>
            <a:pPr marL="279400" indent="0">
              <a:buNone/>
            </a:pPr>
            <a:r>
              <a:rPr lang="en-US" sz="2400" dirty="0"/>
              <a:t>As to the Privacy concerns—in the scenario with AI, most algorithms that ingest video have facial recognition capability, and categorize a video so that it is retrievable based off of certain items viewed—including faces and PII.  </a:t>
            </a:r>
          </a:p>
        </p:txBody>
      </p:sp>
      <p:pic>
        <p:nvPicPr>
          <p:cNvPr id="4" name="Picture 3">
            <a:extLst>
              <a:ext uri="{FF2B5EF4-FFF2-40B4-BE49-F238E27FC236}">
                <a16:creationId xmlns:a16="http://schemas.microsoft.com/office/drawing/2014/main" id="{EEC4FEA2-47CF-4328-BDDD-7F4E754CC33E}"/>
              </a:ext>
            </a:extLst>
          </p:cNvPr>
          <p:cNvPicPr>
            <a:picLocks noChangeAspect="1"/>
          </p:cNvPicPr>
          <p:nvPr/>
        </p:nvPicPr>
        <p:blipFill>
          <a:blip r:embed="rId3"/>
          <a:stretch>
            <a:fillRect/>
          </a:stretch>
        </p:blipFill>
        <p:spPr>
          <a:xfrm>
            <a:off x="2667000" y="3949782"/>
            <a:ext cx="2995611" cy="2679618"/>
          </a:xfrm>
          <a:prstGeom prst="rect">
            <a:avLst/>
          </a:prstGeom>
        </p:spPr>
      </p:pic>
    </p:spTree>
    <p:extLst>
      <p:ext uri="{BB962C8B-B14F-4D97-AF65-F5344CB8AC3E}">
        <p14:creationId xmlns:p14="http://schemas.microsoft.com/office/powerpoint/2010/main" val="1485384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Privacy Impacts </a:t>
            </a:r>
            <a:endParaRPr lang="en-US" b="1" dirty="0"/>
          </a:p>
        </p:txBody>
      </p:sp>
      <p:sp>
        <p:nvSpPr>
          <p:cNvPr id="3" name="Text Placeholder 2"/>
          <p:cNvSpPr>
            <a:spLocks noGrp="1"/>
          </p:cNvSpPr>
          <p:nvPr>
            <p:ph type="body" idx="1"/>
          </p:nvPr>
        </p:nvSpPr>
        <p:spPr/>
        <p:txBody>
          <a:bodyPr/>
          <a:lstStyle/>
          <a:p>
            <a:pPr marL="279400" indent="0">
              <a:buNone/>
            </a:pPr>
            <a:r>
              <a:rPr lang="en-US" sz="2400" dirty="0"/>
              <a:t>NOAA cannot retroactively obtain notice and consent from these individuals to use their PII in a way they have not consented to, or share the PII (through a public algorithm) with those who do not have authorization or need-to-know.</a:t>
            </a:r>
          </a:p>
        </p:txBody>
      </p:sp>
    </p:spTree>
    <p:extLst>
      <p:ext uri="{BB962C8B-B14F-4D97-AF65-F5344CB8AC3E}">
        <p14:creationId xmlns:p14="http://schemas.microsoft.com/office/powerpoint/2010/main" val="1766791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Privacy Impacts </a:t>
            </a:r>
            <a:endParaRPr lang="en-US" b="1" dirty="0"/>
          </a:p>
        </p:txBody>
      </p:sp>
      <p:sp>
        <p:nvSpPr>
          <p:cNvPr id="3" name="Text Placeholder 2"/>
          <p:cNvSpPr>
            <a:spLocks noGrp="1"/>
          </p:cNvSpPr>
          <p:nvPr>
            <p:ph type="body" idx="1"/>
          </p:nvPr>
        </p:nvSpPr>
        <p:spPr/>
        <p:txBody>
          <a:bodyPr/>
          <a:lstStyle/>
          <a:p>
            <a:pPr marL="279400" indent="0">
              <a:buNone/>
            </a:pPr>
            <a:r>
              <a:rPr lang="en-US" sz="2400" dirty="0"/>
              <a:t>Additionally, NOAA has no SORNs that authorize the use of PII in AI algorithms that is retrievable by unique identifiers.  NOAA is planning to arrange a meeting with OMB through DOC to discuss this issue as the topic is much broader than a NOAA concern.</a:t>
            </a:r>
          </a:p>
        </p:txBody>
      </p:sp>
    </p:spTree>
    <p:extLst>
      <p:ext uri="{BB962C8B-B14F-4D97-AF65-F5344CB8AC3E}">
        <p14:creationId xmlns:p14="http://schemas.microsoft.com/office/powerpoint/2010/main" val="8978357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Privacy Impacts </a:t>
            </a:r>
            <a:endParaRPr lang="en-US" b="1" dirty="0"/>
          </a:p>
        </p:txBody>
      </p:sp>
      <p:sp>
        <p:nvSpPr>
          <p:cNvPr id="3" name="Text Placeholder 2"/>
          <p:cNvSpPr>
            <a:spLocks noGrp="1"/>
          </p:cNvSpPr>
          <p:nvPr>
            <p:ph type="body" idx="1"/>
          </p:nvPr>
        </p:nvSpPr>
        <p:spPr/>
        <p:txBody>
          <a:bodyPr/>
          <a:lstStyle/>
          <a:p>
            <a:pPr marL="279400" indent="0">
              <a:buNone/>
            </a:pPr>
            <a:r>
              <a:rPr lang="en-US" sz="2400" dirty="0"/>
              <a:t>With UAS there are separate concerns—several offices in NOAA have attempted to resort to “data buys” in order to avoid the cost and regulatory restrictions on Executive Branch UAS use.  However, once the data is ingested into NOAA FISMA Systems, this data is still considered an “agency record” and any PII within that record will not have been collected directly from the individual in compliance with 5 USC 552a(e)(2).  </a:t>
            </a:r>
          </a:p>
        </p:txBody>
      </p:sp>
    </p:spTree>
    <p:extLst>
      <p:ext uri="{BB962C8B-B14F-4D97-AF65-F5344CB8AC3E}">
        <p14:creationId xmlns:p14="http://schemas.microsoft.com/office/powerpoint/2010/main" val="20229008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Privacy Impacts </a:t>
            </a:r>
            <a:endParaRPr lang="en-US" b="1" dirty="0"/>
          </a:p>
        </p:txBody>
      </p:sp>
      <p:sp>
        <p:nvSpPr>
          <p:cNvPr id="3" name="Text Placeholder 2"/>
          <p:cNvSpPr>
            <a:spLocks noGrp="1"/>
          </p:cNvSpPr>
          <p:nvPr>
            <p:ph type="body" idx="1"/>
          </p:nvPr>
        </p:nvSpPr>
        <p:spPr/>
        <p:txBody>
          <a:bodyPr/>
          <a:lstStyle/>
          <a:p>
            <a:pPr marL="279400" indent="0">
              <a:buNone/>
            </a:pPr>
            <a:r>
              <a:rPr lang="en-US" sz="2400" dirty="0"/>
              <a:t>Similarly, with increasing resolution capabilities, and a more expansive use of UAS for both Law Enforcement, as well as environmental applications, the likelihood of either inadvertent—or in some instances deliberate—collection of PII is inevitable.  If that data is going to be stored by unique identifier (such as the </a:t>
            </a:r>
            <a:r>
              <a:rPr lang="en-US" sz="2400" dirty="0" err="1"/>
              <a:t>lat</a:t>
            </a:r>
            <a:r>
              <a:rPr lang="en-US" sz="2400" dirty="0"/>
              <a:t>-long coordinates of a house during storm damage assessments), that creates similar SORN and Privacy Act </a:t>
            </a:r>
            <a:r>
              <a:rPr lang="en-US" sz="2400" dirty="0" err="1"/>
              <a:t>concers</a:t>
            </a:r>
            <a:r>
              <a:rPr lang="en-US" sz="2400" dirty="0"/>
              <a:t>.</a:t>
            </a:r>
          </a:p>
        </p:txBody>
      </p:sp>
    </p:spTree>
    <p:extLst>
      <p:ext uri="{BB962C8B-B14F-4D97-AF65-F5344CB8AC3E}">
        <p14:creationId xmlns:p14="http://schemas.microsoft.com/office/powerpoint/2010/main" val="3566332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Specific Use Cases</a:t>
            </a:r>
            <a:endParaRPr lang="en-US" b="1" dirty="0"/>
          </a:p>
        </p:txBody>
      </p:sp>
      <p:sp>
        <p:nvSpPr>
          <p:cNvPr id="3" name="Text Placeholder 2"/>
          <p:cNvSpPr>
            <a:spLocks noGrp="1"/>
          </p:cNvSpPr>
          <p:nvPr>
            <p:ph type="body" idx="1"/>
          </p:nvPr>
        </p:nvSpPr>
        <p:spPr/>
        <p:txBody>
          <a:bodyPr/>
          <a:lstStyle/>
          <a:p>
            <a:pPr marL="279400" indent="0">
              <a:buNone/>
            </a:pPr>
            <a:r>
              <a:rPr lang="en-US" sz="2400" dirty="0"/>
              <a:t>In one circumstance, NMFS wanted to have an AI tool view and analyze hundreds of hours of VMS data to be able to identify species, bycatch, and landings.  </a:t>
            </a:r>
          </a:p>
        </p:txBody>
      </p:sp>
      <p:pic>
        <p:nvPicPr>
          <p:cNvPr id="4" name="Picture 3">
            <a:extLst>
              <a:ext uri="{FF2B5EF4-FFF2-40B4-BE49-F238E27FC236}">
                <a16:creationId xmlns:a16="http://schemas.microsoft.com/office/drawing/2014/main" id="{81A82608-5FAE-4E68-B645-B86EAFFEC0F9}"/>
              </a:ext>
            </a:extLst>
          </p:cNvPr>
          <p:cNvPicPr>
            <a:picLocks noChangeAspect="1"/>
          </p:cNvPicPr>
          <p:nvPr/>
        </p:nvPicPr>
        <p:blipFill>
          <a:blip r:embed="rId3"/>
          <a:stretch>
            <a:fillRect/>
          </a:stretch>
        </p:blipFill>
        <p:spPr>
          <a:xfrm>
            <a:off x="2438400" y="3429000"/>
            <a:ext cx="4267200" cy="2839628"/>
          </a:xfrm>
          <a:prstGeom prst="rect">
            <a:avLst/>
          </a:prstGeom>
        </p:spPr>
      </p:pic>
    </p:spTree>
    <p:extLst>
      <p:ext uri="{BB962C8B-B14F-4D97-AF65-F5344CB8AC3E}">
        <p14:creationId xmlns:p14="http://schemas.microsoft.com/office/powerpoint/2010/main" val="3707351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dirty="0">
                <a:solidFill>
                  <a:schemeClr val="dk2"/>
                </a:solidFill>
              </a:rPr>
              <a:t>Course Overview</a:t>
            </a:r>
            <a:endParaRPr lang="en-US" sz="3200" b="1" i="0" u="none" strike="noStrike" cap="none" baseline="0" dirty="0">
              <a:solidFill>
                <a:schemeClr val="dk2"/>
              </a:solidFill>
              <a:latin typeface="Arial"/>
              <a:ea typeface="Arial"/>
              <a:cs typeface="Arial"/>
              <a:sym typeface="Arial"/>
              <a:rtl val="0"/>
            </a:endParaRPr>
          </a:p>
        </p:txBody>
      </p:sp>
      <p:sp>
        <p:nvSpPr>
          <p:cNvPr id="108" name="Shape 108"/>
          <p:cNvSpPr txBox="1">
            <a:spLocks noGrp="1"/>
          </p:cNvSpPr>
          <p:nvPr>
            <p:ph type="body" idx="1"/>
          </p:nvPr>
        </p:nvSpPr>
        <p:spPr>
          <a:xfrm>
            <a:off x="762000" y="1777525"/>
            <a:ext cx="7772400" cy="4419599"/>
          </a:xfrm>
          <a:prstGeom prst="rect">
            <a:avLst/>
          </a:prstGeom>
          <a:noFill/>
          <a:ln>
            <a:noFill/>
          </a:ln>
        </p:spPr>
        <p:txBody>
          <a:bodyPr lIns="91425" tIns="45700" rIns="91425" bIns="45700" anchor="t" anchorCtr="0">
            <a:noAutofit/>
          </a:bodyPr>
          <a:lstStyle/>
          <a:p>
            <a:pPr marL="0" lvl="0" indent="0">
              <a:spcBef>
                <a:spcPts val="0"/>
              </a:spcBef>
              <a:buSzPct val="101190"/>
              <a:buNone/>
            </a:pPr>
            <a:r>
              <a:rPr lang="en-US" sz="2800" dirty="0">
                <a:solidFill>
                  <a:schemeClr val="dk1"/>
                </a:solidFill>
              </a:rPr>
              <a:t>This course will outline the impacts of the increasing use of drones and remote sensing capabilities, including the FOIA and Privacy implications.</a:t>
            </a:r>
            <a:endParaRPr lang="en-US" sz="2800" dirty="0">
              <a:solidFill>
                <a:schemeClr val="tx1"/>
              </a:solidFill>
            </a:endParaRPr>
          </a:p>
          <a:p>
            <a:pPr marL="0" lvl="0" indent="0">
              <a:spcBef>
                <a:spcPts val="0"/>
              </a:spcBef>
              <a:buSzPct val="101190"/>
              <a:buNone/>
            </a:pPr>
            <a:endParaRPr lang="en-US" sz="2800" b="1" dirty="0"/>
          </a:p>
          <a:p>
            <a:pPr marL="0" lvl="0" indent="0">
              <a:spcBef>
                <a:spcPts val="0"/>
              </a:spcBef>
              <a:buSzPct val="101190"/>
              <a:buNone/>
            </a:pPr>
            <a:endParaRPr lang="en-US" sz="2800" dirty="0"/>
          </a:p>
          <a:p>
            <a:pPr marL="0" lvl="0" indent="0">
              <a:spcBef>
                <a:spcPts val="0"/>
              </a:spcBef>
              <a:buSzPct val="101190"/>
              <a:buNone/>
            </a:pPr>
            <a:endParaRPr lang="en-US" sz="2800" b="1" dirty="0"/>
          </a:p>
        </p:txBody>
      </p:sp>
      <p:sp>
        <p:nvSpPr>
          <p:cNvPr id="110" name="Shape 11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Specific Use Cases</a:t>
            </a:r>
            <a:endParaRPr lang="en-US" b="1" dirty="0"/>
          </a:p>
        </p:txBody>
      </p:sp>
      <p:sp>
        <p:nvSpPr>
          <p:cNvPr id="3" name="Text Placeholder 2"/>
          <p:cNvSpPr>
            <a:spLocks noGrp="1"/>
          </p:cNvSpPr>
          <p:nvPr>
            <p:ph type="body" idx="1"/>
          </p:nvPr>
        </p:nvSpPr>
        <p:spPr/>
        <p:txBody>
          <a:bodyPr/>
          <a:lstStyle/>
          <a:p>
            <a:pPr marL="279400" indent="0">
              <a:buNone/>
            </a:pPr>
            <a:r>
              <a:rPr lang="en-US" sz="2400" dirty="0"/>
              <a:t>However, that same AI tool would also capture and recognize faces and names of crew-members.  The crew members had not consented to this collection and use of their PII, and no SORN authorized this as a routine use.  </a:t>
            </a:r>
          </a:p>
        </p:txBody>
      </p:sp>
    </p:spTree>
    <p:extLst>
      <p:ext uri="{BB962C8B-B14F-4D97-AF65-F5344CB8AC3E}">
        <p14:creationId xmlns:p14="http://schemas.microsoft.com/office/powerpoint/2010/main" val="285690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Specific Use Cases</a:t>
            </a:r>
            <a:endParaRPr lang="en-US" b="1" dirty="0"/>
          </a:p>
        </p:txBody>
      </p:sp>
      <p:sp>
        <p:nvSpPr>
          <p:cNvPr id="3" name="Text Placeholder 2"/>
          <p:cNvSpPr>
            <a:spLocks noGrp="1"/>
          </p:cNvSpPr>
          <p:nvPr>
            <p:ph type="body" idx="1"/>
          </p:nvPr>
        </p:nvSpPr>
        <p:spPr/>
        <p:txBody>
          <a:bodyPr/>
          <a:lstStyle/>
          <a:p>
            <a:pPr marL="279400" indent="0">
              <a:buNone/>
            </a:pPr>
            <a:r>
              <a:rPr lang="en-US" sz="2400" dirty="0"/>
              <a:t>In another instance, CRSRA asked about SORN coverage for licensees that would be using remote sensing applications—but because the PII collected by third parties would not be ingested into NOAA FISMA Systems, or retrieved by unique identifiers, no Privacy Act concerns with the 3</a:t>
            </a:r>
            <a:r>
              <a:rPr lang="en-US" sz="2400" baseline="30000" dirty="0"/>
              <a:t>rd</a:t>
            </a:r>
            <a:r>
              <a:rPr lang="en-US" sz="2400" dirty="0"/>
              <a:t> party collections existed—so long as they were not controlled by NOAA.</a:t>
            </a:r>
          </a:p>
        </p:txBody>
      </p:sp>
    </p:spTree>
    <p:extLst>
      <p:ext uri="{BB962C8B-B14F-4D97-AF65-F5344CB8AC3E}">
        <p14:creationId xmlns:p14="http://schemas.microsoft.com/office/powerpoint/2010/main" val="11425532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Specific Use Cases</a:t>
            </a:r>
            <a:endParaRPr lang="en-US" b="1" dirty="0"/>
          </a:p>
        </p:txBody>
      </p:sp>
      <p:sp>
        <p:nvSpPr>
          <p:cNvPr id="3" name="Text Placeholder 2"/>
          <p:cNvSpPr>
            <a:spLocks noGrp="1"/>
          </p:cNvSpPr>
          <p:nvPr>
            <p:ph type="body" idx="1"/>
          </p:nvPr>
        </p:nvSpPr>
        <p:spPr/>
        <p:txBody>
          <a:bodyPr/>
          <a:lstStyle/>
          <a:p>
            <a:pPr marL="279400" indent="0">
              <a:buNone/>
            </a:pPr>
            <a:r>
              <a:rPr lang="en-US" sz="2400" dirty="0"/>
              <a:t>However, in the CRSRA instance—they did need to provide notice and consent to the license applicants so that they could share contact information. So even though the remote sensing applications were not ingesting PII—the applicants still were submitting PII in their applications that required a Privacy Act Statement.</a:t>
            </a:r>
          </a:p>
        </p:txBody>
      </p:sp>
    </p:spTree>
    <p:extLst>
      <p:ext uri="{BB962C8B-B14F-4D97-AF65-F5344CB8AC3E}">
        <p14:creationId xmlns:p14="http://schemas.microsoft.com/office/powerpoint/2010/main" val="2300602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Specific Use Cases</a:t>
            </a:r>
            <a:endParaRPr lang="en-US" b="1" dirty="0"/>
          </a:p>
        </p:txBody>
      </p:sp>
      <p:sp>
        <p:nvSpPr>
          <p:cNvPr id="3" name="Text Placeholder 2"/>
          <p:cNvSpPr>
            <a:spLocks noGrp="1"/>
          </p:cNvSpPr>
          <p:nvPr>
            <p:ph type="body" idx="1"/>
          </p:nvPr>
        </p:nvSpPr>
        <p:spPr/>
        <p:txBody>
          <a:bodyPr/>
          <a:lstStyle/>
          <a:p>
            <a:pPr marL="279400" indent="0">
              <a:buNone/>
            </a:pPr>
            <a:r>
              <a:rPr lang="en-US" sz="2400" dirty="0"/>
              <a:t>In a different instance, NOAA is utilizing UAS for marine mammal sightings and remote environmental viewing and observations, sometimes in law enforcement scenarios.  </a:t>
            </a:r>
          </a:p>
        </p:txBody>
      </p:sp>
      <p:pic>
        <p:nvPicPr>
          <p:cNvPr id="4" name="Picture 3">
            <a:extLst>
              <a:ext uri="{FF2B5EF4-FFF2-40B4-BE49-F238E27FC236}">
                <a16:creationId xmlns:a16="http://schemas.microsoft.com/office/drawing/2014/main" id="{67733F96-6080-4824-B6B4-6CCB9B39E2F7}"/>
              </a:ext>
            </a:extLst>
          </p:cNvPr>
          <p:cNvPicPr>
            <a:picLocks noChangeAspect="1"/>
          </p:cNvPicPr>
          <p:nvPr/>
        </p:nvPicPr>
        <p:blipFill>
          <a:blip r:embed="rId3"/>
          <a:stretch>
            <a:fillRect/>
          </a:stretch>
        </p:blipFill>
        <p:spPr>
          <a:xfrm>
            <a:off x="2362199" y="3429000"/>
            <a:ext cx="4343400" cy="2890335"/>
          </a:xfrm>
          <a:prstGeom prst="rect">
            <a:avLst/>
          </a:prstGeom>
        </p:spPr>
      </p:pic>
    </p:spTree>
    <p:extLst>
      <p:ext uri="{BB962C8B-B14F-4D97-AF65-F5344CB8AC3E}">
        <p14:creationId xmlns:p14="http://schemas.microsoft.com/office/powerpoint/2010/main" val="40243997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Specific Use Cases</a:t>
            </a:r>
            <a:endParaRPr lang="en-US" b="1" dirty="0"/>
          </a:p>
        </p:txBody>
      </p:sp>
      <p:sp>
        <p:nvSpPr>
          <p:cNvPr id="3" name="Text Placeholder 2"/>
          <p:cNvSpPr>
            <a:spLocks noGrp="1"/>
          </p:cNvSpPr>
          <p:nvPr>
            <p:ph type="body" idx="1"/>
          </p:nvPr>
        </p:nvSpPr>
        <p:spPr/>
        <p:txBody>
          <a:bodyPr/>
          <a:lstStyle/>
          <a:p>
            <a:pPr marL="279400" indent="0">
              <a:buNone/>
            </a:pPr>
            <a:r>
              <a:rPr lang="en-US" sz="2400" dirty="0"/>
              <a:t>This creates a privacy problem if PII in a law enforcement context were to be captured, as we would then need to have encryption methodologies in place to encrypt the data at rest in the event the UAS is lost.</a:t>
            </a:r>
          </a:p>
        </p:txBody>
      </p:sp>
    </p:spTree>
    <p:extLst>
      <p:ext uri="{BB962C8B-B14F-4D97-AF65-F5344CB8AC3E}">
        <p14:creationId xmlns:p14="http://schemas.microsoft.com/office/powerpoint/2010/main" val="24980308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QUESTIONS?</a:t>
            </a:r>
          </a:p>
        </p:txBody>
      </p:sp>
      <p:sp>
        <p:nvSpPr>
          <p:cNvPr id="184" name="Shape 184"/>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noAutofit/>
          </a:bodyPr>
          <a:lstStyle/>
          <a:p>
            <a:pPr marL="279400" indent="0" algn="ctr">
              <a:buNone/>
            </a:pPr>
            <a:endParaRPr lang="en-US" sz="5400" b="1" dirty="0">
              <a:rtl val="0"/>
            </a:endParaRPr>
          </a:p>
          <a:p>
            <a:pPr marL="279400" indent="0" algn="ctr">
              <a:buNone/>
            </a:pPr>
            <a:endParaRPr lang="en-US" sz="5400" b="1" dirty="0"/>
          </a:p>
          <a:p>
            <a:pPr marL="279400" indent="0" algn="ctr">
              <a:buNone/>
            </a:pPr>
            <a:r>
              <a:rPr lang="en-US" sz="5400" b="1" dirty="0">
                <a:rtl val="0"/>
              </a:rPr>
              <a:t>QUESTIONS?</a:t>
            </a:r>
          </a:p>
        </p:txBody>
      </p:sp>
    </p:spTree>
    <p:extLst>
      <p:ext uri="{BB962C8B-B14F-4D97-AF65-F5344CB8AC3E}">
        <p14:creationId xmlns:p14="http://schemas.microsoft.com/office/powerpoint/2010/main" val="1467559740"/>
      </p:ext>
    </p:extLst>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dirty="0">
                <a:solidFill>
                  <a:schemeClr val="dk2"/>
                </a:solidFill>
              </a:rPr>
              <a:t>Course </a:t>
            </a:r>
            <a:r>
              <a:rPr lang="en-US" sz="3600" b="1" i="0" u="none" strike="noStrike" cap="none" baseline="0" dirty="0">
                <a:solidFill>
                  <a:schemeClr val="dk2"/>
                </a:solidFill>
                <a:latin typeface="Arial"/>
                <a:ea typeface="Arial"/>
                <a:cs typeface="Arial"/>
                <a:sym typeface="Arial"/>
                <a:rtl val="0"/>
              </a:rPr>
              <a:t>Outline</a:t>
            </a:r>
          </a:p>
        </p:txBody>
      </p:sp>
      <p:sp>
        <p:nvSpPr>
          <p:cNvPr id="117" name="Shape 117"/>
          <p:cNvSpPr txBox="1">
            <a:spLocks noGrp="1"/>
          </p:cNvSpPr>
          <p:nvPr>
            <p:ph type="body" idx="1"/>
          </p:nvPr>
        </p:nvSpPr>
        <p:spPr>
          <a:xfrm>
            <a:off x="152400" y="1828800"/>
            <a:ext cx="8634312" cy="3505199"/>
          </a:xfrm>
          <a:prstGeom prst="rect">
            <a:avLst/>
          </a:prstGeom>
          <a:noFill/>
          <a:ln>
            <a:noFill/>
          </a:ln>
        </p:spPr>
        <p:txBody>
          <a:bodyPr lIns="91425" tIns="45700" rIns="91425" bIns="45700" anchor="t" anchorCtr="0">
            <a:noAutofit/>
          </a:bodyPr>
          <a:lstStyle/>
          <a:p>
            <a:pPr marL="57150" indent="0">
              <a:buNone/>
            </a:pPr>
            <a:r>
              <a:rPr lang="en-US" sz="2400" b="1" i="0" u="none" strike="noStrike" cap="none" baseline="0" dirty="0">
                <a:solidFill>
                  <a:schemeClr val="dk1"/>
                </a:solidFill>
                <a:sym typeface="Arial"/>
                <a:rtl val="0"/>
              </a:rPr>
              <a:t>Primary Considerations</a:t>
            </a:r>
            <a:r>
              <a:rPr lang="en-US" sz="2400" i="0" u="none" strike="noStrike" cap="none" baseline="0" dirty="0">
                <a:solidFill>
                  <a:schemeClr val="dk1"/>
                </a:solidFill>
                <a:sym typeface="Arial"/>
                <a:rtl val="0"/>
              </a:rPr>
              <a:t>:</a:t>
            </a:r>
          </a:p>
          <a:p>
            <a:pPr marL="57150" indent="0">
              <a:buNone/>
            </a:pPr>
            <a:endParaRPr lang="en-US" sz="2400" dirty="0">
              <a:solidFill>
                <a:schemeClr val="dk1"/>
              </a:solidFill>
            </a:endParaRPr>
          </a:p>
          <a:p>
            <a:pPr marL="514350" indent="-457200">
              <a:buAutoNum type="arabicPeriod"/>
            </a:pPr>
            <a:r>
              <a:rPr lang="en-US" sz="2400" dirty="0">
                <a:solidFill>
                  <a:schemeClr val="dk1"/>
                </a:solidFill>
              </a:rPr>
              <a:t>General Considerations</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The FOIA Impacts</a:t>
            </a:r>
          </a:p>
          <a:p>
            <a:pPr marL="514350" indent="-457200">
              <a:buAutoNum type="arabicPeriod"/>
            </a:pPr>
            <a:r>
              <a:rPr lang="en-US" sz="2400" dirty="0">
                <a:solidFill>
                  <a:schemeClr val="dk1"/>
                </a:solidFill>
              </a:rPr>
              <a:t>The Privacy Impacts</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Specific Use Cases</a:t>
            </a:r>
          </a:p>
          <a:p>
            <a:pPr marL="514350" indent="-457200">
              <a:buAutoNum type="arabicPeriod"/>
            </a:pPr>
            <a:r>
              <a:rPr lang="en-US" sz="2400" dirty="0">
                <a:solidFill>
                  <a:schemeClr val="dk1"/>
                </a:solidFill>
              </a:rPr>
              <a:t>Questions</a:t>
            </a: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Considerations</a:t>
            </a:r>
            <a:endParaRPr lang="en-US" b="1" dirty="0"/>
          </a:p>
        </p:txBody>
      </p:sp>
      <p:sp>
        <p:nvSpPr>
          <p:cNvPr id="3" name="Text Placeholder 2"/>
          <p:cNvSpPr>
            <a:spLocks noGrp="1"/>
          </p:cNvSpPr>
          <p:nvPr>
            <p:ph type="body" idx="1"/>
          </p:nvPr>
        </p:nvSpPr>
        <p:spPr>
          <a:xfrm>
            <a:off x="685800" y="1676400"/>
            <a:ext cx="4953000" cy="4419599"/>
          </a:xfrm>
        </p:spPr>
        <p:txBody>
          <a:bodyPr/>
          <a:lstStyle/>
          <a:p>
            <a:pPr marL="279400" indent="0">
              <a:buNone/>
            </a:pPr>
            <a:r>
              <a:rPr lang="en-US" sz="2400" dirty="0"/>
              <a:t>Remote sensing and UAS use has grown exponentially, in both commercial fields that NOAA has purview over, as well as a direct source of data ingest when utilized by NOAA.</a:t>
            </a:r>
          </a:p>
        </p:txBody>
      </p:sp>
      <p:pic>
        <p:nvPicPr>
          <p:cNvPr id="4" name="Picture 3">
            <a:extLst>
              <a:ext uri="{FF2B5EF4-FFF2-40B4-BE49-F238E27FC236}">
                <a16:creationId xmlns:a16="http://schemas.microsoft.com/office/drawing/2014/main" id="{BE70A292-9398-4876-BA8D-27003648F4B6}"/>
              </a:ext>
            </a:extLst>
          </p:cNvPr>
          <p:cNvPicPr>
            <a:picLocks noChangeAspect="1"/>
          </p:cNvPicPr>
          <p:nvPr/>
        </p:nvPicPr>
        <p:blipFill rotWithShape="1">
          <a:blip r:embed="rId3"/>
          <a:srcRect r="48679" b="29473"/>
          <a:stretch/>
        </p:blipFill>
        <p:spPr>
          <a:xfrm>
            <a:off x="5638800" y="1905000"/>
            <a:ext cx="3428999" cy="3378575"/>
          </a:xfrm>
          <a:prstGeom prst="rect">
            <a:avLst/>
          </a:prstGeom>
        </p:spPr>
      </p:pic>
    </p:spTree>
    <p:extLst>
      <p:ext uri="{BB962C8B-B14F-4D97-AF65-F5344CB8AC3E}">
        <p14:creationId xmlns:p14="http://schemas.microsoft.com/office/powerpoint/2010/main" val="2172735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This creates a unique problem in terms of collection and storage, as well as in terms of disclosure and protection.  This is particularly the case when the records are not clearly within a discrete FISMA boundary, or are collected through a medium that does is not amenable to notice and consent.</a:t>
            </a:r>
          </a:p>
        </p:txBody>
      </p:sp>
    </p:spTree>
    <p:extLst>
      <p:ext uri="{BB962C8B-B14F-4D97-AF65-F5344CB8AC3E}">
        <p14:creationId xmlns:p14="http://schemas.microsoft.com/office/powerpoint/2010/main" val="1555607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First—there are certain types of records are frequently collected by third party entities, and are not directly stored or accessible by NOAA.  However, many of these records are later ingested by NOAA as part of the mission requirements, and when stored in our systems and under NOAA’s control, they become “agency records” subject to the FOIA.  </a:t>
            </a:r>
          </a:p>
        </p:txBody>
      </p:sp>
    </p:spTree>
    <p:extLst>
      <p:ext uri="{BB962C8B-B14F-4D97-AF65-F5344CB8AC3E}">
        <p14:creationId xmlns:p14="http://schemas.microsoft.com/office/powerpoint/2010/main" val="3424865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This creates an uncomfortable scenario where previously non-Agency records are ingested and relied on by NOAA, and controlled by NOAA, sometimes with assurances of confidentiality, and are sought under the FOIA.  In these instances, the records—which were provided to NOAA, rather than created by NOAA—are nonetheless subject to FOIA requests once they meet the “control” standard of </a:t>
            </a:r>
            <a:r>
              <a:rPr lang="en-US" sz="2400" i="1" dirty="0"/>
              <a:t>Burka v. HHS</a:t>
            </a:r>
            <a:r>
              <a:rPr lang="en-US" sz="2400" dirty="0"/>
              <a:t>.  </a:t>
            </a:r>
          </a:p>
        </p:txBody>
      </p:sp>
    </p:spTree>
    <p:extLst>
      <p:ext uri="{BB962C8B-B14F-4D97-AF65-F5344CB8AC3E}">
        <p14:creationId xmlns:p14="http://schemas.microsoft.com/office/powerpoint/2010/main" val="2219976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General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In other scenarios, NOAA is the one operating a remote sensing device or a UAS.  This creates a Privacy Concern, and is flagged during DOC Compliance Review Boards.  Although it is not precluded, the use of UAS or remote sensing capabilities risks several Privacy violations and FOIA struggles if not properly conducted.</a:t>
            </a:r>
          </a:p>
        </p:txBody>
      </p:sp>
    </p:spTree>
    <p:extLst>
      <p:ext uri="{BB962C8B-B14F-4D97-AF65-F5344CB8AC3E}">
        <p14:creationId xmlns:p14="http://schemas.microsoft.com/office/powerpoint/2010/main" val="1712465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FOIA Impacts </a:t>
            </a:r>
            <a:endParaRPr lang="en-US" b="1" dirty="0"/>
          </a:p>
        </p:txBody>
      </p:sp>
      <p:sp>
        <p:nvSpPr>
          <p:cNvPr id="3" name="Text Placeholder 2"/>
          <p:cNvSpPr>
            <a:spLocks noGrp="1"/>
          </p:cNvSpPr>
          <p:nvPr>
            <p:ph type="body" idx="1"/>
          </p:nvPr>
        </p:nvSpPr>
        <p:spPr/>
        <p:txBody>
          <a:bodyPr/>
          <a:lstStyle/>
          <a:p>
            <a:pPr marL="279400" indent="0">
              <a:buNone/>
            </a:pPr>
            <a:r>
              <a:rPr lang="en-US" sz="2400" dirty="0"/>
              <a:t>The scope of FOIA disclosure is “agency records”—which is significantly broader in scope than “Federal Records” or even “records within the agency.”  It can include externally created records that come into NOAA’s possession.</a:t>
            </a:r>
          </a:p>
        </p:txBody>
      </p:sp>
      <p:pic>
        <p:nvPicPr>
          <p:cNvPr id="4" name="Picture 3">
            <a:extLst>
              <a:ext uri="{FF2B5EF4-FFF2-40B4-BE49-F238E27FC236}">
                <a16:creationId xmlns:a16="http://schemas.microsoft.com/office/drawing/2014/main" id="{F14BC49F-5289-4CAE-9661-A61E1719BA7D}"/>
              </a:ext>
            </a:extLst>
          </p:cNvPr>
          <p:cNvPicPr>
            <a:picLocks noChangeAspect="1"/>
          </p:cNvPicPr>
          <p:nvPr/>
        </p:nvPicPr>
        <p:blipFill>
          <a:blip r:embed="rId3"/>
          <a:stretch>
            <a:fillRect/>
          </a:stretch>
        </p:blipFill>
        <p:spPr>
          <a:xfrm>
            <a:off x="1142999" y="4431625"/>
            <a:ext cx="6476999" cy="1648425"/>
          </a:xfrm>
          <a:prstGeom prst="rect">
            <a:avLst/>
          </a:prstGeom>
        </p:spPr>
      </p:pic>
    </p:spTree>
    <p:extLst>
      <p:ext uri="{BB962C8B-B14F-4D97-AF65-F5344CB8AC3E}">
        <p14:creationId xmlns:p14="http://schemas.microsoft.com/office/powerpoint/2010/main" val="2491609460"/>
      </p:ext>
    </p:extLst>
  </p:cSld>
  <p:clrMapOvr>
    <a:masterClrMapping/>
  </p:clrMapOvr>
</p:sld>
</file>

<file path=ppt/theme/theme1.xml><?xml version="1.0" encoding="utf-8"?>
<a:theme xmlns:a="http://schemas.openxmlformats.org/drawingml/2006/main" name="Custom Them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21643</TotalTime>
  <Words>1735</Words>
  <Application>Microsoft Office PowerPoint</Application>
  <PresentationFormat>On-screen Show (4:3)</PresentationFormat>
  <Paragraphs>78</Paragraphs>
  <Slides>25</Slides>
  <Notes>25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Times New Roman</vt:lpstr>
      <vt:lpstr>Custom Theme</vt:lpstr>
      <vt:lpstr>PowerPoint Presentation</vt:lpstr>
      <vt:lpstr>Course Overview</vt:lpstr>
      <vt:lpstr>Course Outline</vt:lpstr>
      <vt:lpstr>General Considerations</vt:lpstr>
      <vt:lpstr>General Considerations</vt:lpstr>
      <vt:lpstr>General Considerations</vt:lpstr>
      <vt:lpstr>General Considerations</vt:lpstr>
      <vt:lpstr>General Considerations</vt:lpstr>
      <vt:lpstr>FOIA Impacts </vt:lpstr>
      <vt:lpstr>FOIA Impacts </vt:lpstr>
      <vt:lpstr>FOIA Impacts </vt:lpstr>
      <vt:lpstr>FOIA Impacts </vt:lpstr>
      <vt:lpstr>FOIA Impacts </vt:lpstr>
      <vt:lpstr>Privacy Impacts </vt:lpstr>
      <vt:lpstr>Privacy Impacts </vt:lpstr>
      <vt:lpstr>Privacy Impacts </vt:lpstr>
      <vt:lpstr>Privacy Impacts </vt:lpstr>
      <vt:lpstr>Privacy Impacts </vt:lpstr>
      <vt:lpstr>Specific Use Cases</vt:lpstr>
      <vt:lpstr>Specific Use Cases</vt:lpstr>
      <vt:lpstr>Specific Use Cases</vt:lpstr>
      <vt:lpstr>Specific Use Cases</vt:lpstr>
      <vt:lpstr>Specific Use Cases</vt:lpstr>
      <vt:lpstr>Specific Use Cases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Brabson</dc:creator>
  <cp:lastModifiedBy>Mark Graff</cp:lastModifiedBy>
  <cp:revision>245</cp:revision>
  <dcterms:modified xsi:type="dcterms:W3CDTF">2024-05-06T14:20:21Z</dcterms:modified>
</cp:coreProperties>
</file>