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27"/>
  </p:notesMasterIdLst>
  <p:sldIdLst>
    <p:sldId id="256" r:id="rId2"/>
    <p:sldId id="257" r:id="rId3"/>
    <p:sldId id="258" r:id="rId4"/>
    <p:sldId id="305" r:id="rId5"/>
    <p:sldId id="308" r:id="rId6"/>
    <p:sldId id="309" r:id="rId7"/>
    <p:sldId id="334" r:id="rId8"/>
    <p:sldId id="335" r:id="rId9"/>
    <p:sldId id="311" r:id="rId10"/>
    <p:sldId id="330" r:id="rId11"/>
    <p:sldId id="319" r:id="rId12"/>
    <p:sldId id="320" r:id="rId13"/>
    <p:sldId id="321" r:id="rId14"/>
    <p:sldId id="323" r:id="rId15"/>
    <p:sldId id="324" r:id="rId16"/>
    <p:sldId id="325" r:id="rId17"/>
    <p:sldId id="326" r:id="rId18"/>
    <p:sldId id="327" r:id="rId19"/>
    <p:sldId id="310" r:id="rId20"/>
    <p:sldId id="329" r:id="rId21"/>
    <p:sldId id="313" r:id="rId22"/>
    <p:sldId id="331" r:id="rId23"/>
    <p:sldId id="332" r:id="rId24"/>
    <p:sldId id="333" r:id="rId25"/>
    <p:sldId id="282" r:id="rId26"/>
  </p:sldIdLst>
  <p:sldSz cx="9144000" cy="6858000" type="screen4x3"/>
  <p:notesSz cx="7010400" cy="9236075"/>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6" autoAdjust="0"/>
    <p:restoredTop sz="78870" autoAdjust="0"/>
  </p:normalViewPr>
  <p:slideViewPr>
    <p:cSldViewPr>
      <p:cViewPr varScale="1">
        <p:scale>
          <a:sx n="90" d="100"/>
          <a:sy n="90" d="100"/>
        </p:scale>
        <p:origin x="2220"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3040266" cy="462118"/>
          </a:xfrm>
          <a:prstGeom prst="rect">
            <a:avLst/>
          </a:prstGeom>
          <a:noFill/>
          <a:ln>
            <a:noFill/>
          </a:ln>
        </p:spPr>
        <p:txBody>
          <a:bodyPr lIns="91425" tIns="91425" rIns="91425" bIns="91425" anchor="t"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3" name="Shape 3"/>
          <p:cNvSpPr txBox="1">
            <a:spLocks noGrp="1"/>
          </p:cNvSpPr>
          <p:nvPr>
            <p:ph type="dt" idx="10"/>
          </p:nvPr>
        </p:nvSpPr>
        <p:spPr>
          <a:xfrm>
            <a:off x="3970132" y="0"/>
            <a:ext cx="3040266" cy="462118"/>
          </a:xfrm>
          <a:prstGeom prst="rect">
            <a:avLst/>
          </a:prstGeom>
          <a:noFill/>
          <a:ln>
            <a:noFill/>
          </a:ln>
        </p:spPr>
        <p:txBody>
          <a:bodyPr lIns="91425" tIns="91425" rIns="91425" bIns="91425" anchor="t" anchorCtr="0"/>
          <a:lstStyle>
            <a:lvl1pPr marL="0" marR="0" indent="0" algn="r"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4" name="Shape 4"/>
          <p:cNvSpPr>
            <a:spLocks noGrp="1" noRot="1" noChangeAspect="1"/>
          </p:cNvSpPr>
          <p:nvPr>
            <p:ph type="sldImg" idx="3"/>
          </p:nvPr>
        </p:nvSpPr>
        <p:spPr>
          <a:xfrm>
            <a:off x="1195387" y="692150"/>
            <a:ext cx="4619625" cy="3463924"/>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5" name="Shape 5"/>
          <p:cNvSpPr txBox="1">
            <a:spLocks noGrp="1"/>
          </p:cNvSpPr>
          <p:nvPr>
            <p:ph type="body" idx="1"/>
          </p:nvPr>
        </p:nvSpPr>
        <p:spPr>
          <a:xfrm>
            <a:off x="934720" y="4387767"/>
            <a:ext cx="5140958" cy="4155919"/>
          </a:xfrm>
          <a:prstGeom prst="rect">
            <a:avLst/>
          </a:prstGeom>
          <a:noFill/>
          <a:ln>
            <a:noFill/>
          </a:ln>
        </p:spPr>
        <p:txBody>
          <a:bodyPr lIns="91425" tIns="91425" rIns="91425" bIns="91425" anchor="ctr"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6" name="Shape 6"/>
          <p:cNvSpPr txBox="1">
            <a:spLocks noGrp="1"/>
          </p:cNvSpPr>
          <p:nvPr>
            <p:ph type="ftr" idx="11"/>
          </p:nvPr>
        </p:nvSpPr>
        <p:spPr>
          <a:xfrm>
            <a:off x="0" y="8773957"/>
            <a:ext cx="3040266" cy="462118"/>
          </a:xfrm>
          <a:prstGeom prst="rect">
            <a:avLst/>
          </a:prstGeom>
          <a:noFill/>
          <a:ln>
            <a:noFill/>
          </a:ln>
        </p:spPr>
        <p:txBody>
          <a:bodyPr lIns="91425" tIns="91425" rIns="91425" bIns="91425" anchor="b"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7" name="Shape 7"/>
          <p:cNvSpPr txBox="1">
            <a:spLocks noGrp="1"/>
          </p:cNvSpPr>
          <p:nvPr>
            <p:ph type="sldNum" idx="12"/>
          </p:nvPr>
        </p:nvSpPr>
        <p:spPr>
          <a:xfrm>
            <a:off x="3970132" y="8773957"/>
            <a:ext cx="3040266" cy="462118"/>
          </a:xfrm>
          <a:prstGeom prst="rect">
            <a:avLst/>
          </a:prstGeom>
          <a:noFill/>
          <a:ln>
            <a:noFill/>
          </a:ln>
        </p:spPr>
        <p:txBody>
          <a:bodyPr lIns="91425" tIns="91425" rIns="91425" bIns="91425" anchor="b" anchorCtr="0"/>
          <a:lstStyle>
            <a:lvl1pPr marL="0" marR="0" indent="0" algn="r"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Tree>
    <p:extLst>
      <p:ext uri="{BB962C8B-B14F-4D97-AF65-F5344CB8AC3E}">
        <p14:creationId xmlns:p14="http://schemas.microsoft.com/office/powerpoint/2010/main" val="132562538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4" name="Shape 10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pPr marL="0" marR="0" lvl="0" indent="0" algn="l" rtl="0">
              <a:spcBef>
                <a:spcPts val="0"/>
              </a:spcBef>
              <a:buSzPct val="25000"/>
              <a:buFont typeface="Arial"/>
              <a:buNone/>
            </a:pPr>
            <a:endParaRPr lang="en-US" sz="1800" dirty="0"/>
          </a:p>
        </p:txBody>
      </p:sp>
      <p:sp>
        <p:nvSpPr>
          <p:cNvPr id="105" name="Shape 10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Mention the need to avoid Hatch Act violations, </a:t>
            </a:r>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5162329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5 USC 552(a)(3)(D)</a:t>
            </a:r>
          </a:p>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195527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sz="1200" b="0" i="1" kern="1200" dirty="0">
                <a:solidFill>
                  <a:schemeClr val="tx1"/>
                </a:solidFill>
                <a:effectLst/>
                <a:latin typeface="+mn-lt"/>
                <a:ea typeface="+mn-ea"/>
                <a:cs typeface="+mn-cs"/>
              </a:rPr>
              <a:t>Department of Justice v. Tax Analysts</a:t>
            </a:r>
            <a:r>
              <a:rPr lang="en-US" sz="1200" b="0" i="0" kern="1200" dirty="0">
                <a:solidFill>
                  <a:schemeClr val="tx1"/>
                </a:solidFill>
                <a:effectLst/>
                <a:latin typeface="+mn-lt"/>
                <a:ea typeface="+mn-ea"/>
                <a:cs typeface="+mn-cs"/>
              </a:rPr>
              <a:t>, 109 S. Ct. 2841 (1989).</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492045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0207593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8559695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9963605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6959618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7459526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41964913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4033722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Shape 113"/>
          <p:cNvSpPr txBox="1">
            <a:spLocks noGrp="1"/>
          </p:cNvSpPr>
          <p:nvPr>
            <p:ph type="body" idx="1"/>
          </p:nvPr>
        </p:nvSpPr>
        <p:spPr>
          <a:xfrm>
            <a:off x="934720" y="4387767"/>
            <a:ext cx="5140958" cy="4155919"/>
          </a:xfrm>
          <a:prstGeom prst="rect">
            <a:avLst/>
          </a:prstGeom>
          <a:noFill/>
          <a:ln>
            <a:noFill/>
          </a:ln>
        </p:spPr>
        <p:txBody>
          <a:bodyPr lIns="91425" tIns="91425" rIns="91425" bIns="91425" anchor="ctr" anchorCtr="0">
            <a:noAutofit/>
          </a:bodyPr>
          <a:lstStyle/>
          <a:p>
            <a:endParaRPr/>
          </a:p>
        </p:txBody>
      </p:sp>
      <p:sp>
        <p:nvSpPr>
          <p:cNvPr id="114" name="Shape 114"/>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40125951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0118205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901614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Reference the FOIA video training library.</a:t>
            </a:r>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9584433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7163765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88" name="Shape 188"/>
          <p:cNvSpPr txBox="1">
            <a:spLocks noGrp="1"/>
          </p:cNvSpPr>
          <p:nvPr>
            <p:ph type="body" idx="1"/>
          </p:nvPr>
        </p:nvSpPr>
        <p:spPr>
          <a:xfrm>
            <a:off x="934720" y="4387767"/>
            <a:ext cx="5141100" cy="4155900"/>
          </a:xfrm>
          <a:prstGeom prst="rect">
            <a:avLst/>
          </a:prstGeom>
          <a:noFill/>
          <a:ln>
            <a:noFill/>
          </a:ln>
        </p:spPr>
        <p:txBody>
          <a:bodyPr lIns="91425" tIns="91425" rIns="91425" bIns="91425" anchor="ctr" anchorCtr="0">
            <a:noAutofit/>
          </a:bodyPr>
          <a:lstStyle/>
          <a:p>
            <a:pPr marL="0" marR="0" lvl="0" indent="0" algn="l" rtl="0">
              <a:spcBef>
                <a:spcPts val="0"/>
              </a:spcBef>
              <a:buClr>
                <a:srgbClr val="000000"/>
              </a:buClr>
              <a:buSzPct val="25000"/>
              <a:buFont typeface="Arial"/>
              <a:buNone/>
            </a:pPr>
            <a:endParaRPr lang="en-US" sz="1800" b="0" i="0" u="none" strike="noStrike" cap="none" baseline="0" dirty="0"/>
          </a:p>
        </p:txBody>
      </p:sp>
    </p:spTree>
    <p:extLst>
      <p:ext uri="{BB962C8B-B14F-4D97-AF65-F5344CB8AC3E}">
        <p14:creationId xmlns:p14="http://schemas.microsoft.com/office/powerpoint/2010/main" val="3688560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24" name="Shape 12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endParaRPr lang="en-US" sz="1800" dirty="0"/>
          </a:p>
        </p:txBody>
      </p:sp>
      <p:sp>
        <p:nvSpPr>
          <p:cNvPr id="125" name="Shape 12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996180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2848181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8701747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9559596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1326541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6620204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8"/>
        <p:cNvGrpSpPr/>
        <p:nvPr/>
      </p:nvGrpSpPr>
      <p:grpSpPr>
        <a:xfrm>
          <a:off x="0" y="0"/>
          <a:ext cx="0" cy="0"/>
          <a:chOff x="0" y="0"/>
          <a:chExt cx="0" cy="0"/>
        </a:xfrm>
      </p:grpSpPr>
      <p:sp>
        <p:nvSpPr>
          <p:cNvPr id="19" name="Shape 19"/>
          <p:cNvSpPr txBox="1">
            <a:spLocks noGrp="1"/>
          </p:cNvSpPr>
          <p:nvPr>
            <p:ph type="ctrTitle"/>
          </p:nvPr>
        </p:nvSpPr>
        <p:spPr>
          <a:xfrm>
            <a:off x="685800" y="2130425"/>
            <a:ext cx="7772400" cy="1470023"/>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chemeClr val="dk2"/>
              </a:buClr>
              <a:buFont typeface="Arial"/>
              <a:buNone/>
              <a:defRPr/>
            </a:lvl1pPr>
            <a:lvl2pPr marL="0" marR="0" indent="0" algn="l" rtl="0">
              <a:lnSpc>
                <a:spcPct val="100000"/>
              </a:lnSpc>
              <a:spcBef>
                <a:spcPts val="0"/>
              </a:spcBef>
              <a:spcAft>
                <a:spcPts val="0"/>
              </a:spcAft>
              <a:buClr>
                <a:schemeClr val="dk2"/>
              </a:buClr>
              <a:buFont typeface="Arial"/>
              <a:buNone/>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20" name="Shape 20"/>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indent="0" algn="ctr" rtl="0">
              <a:lnSpc>
                <a:spcPct val="100000"/>
              </a:lnSpc>
              <a:spcBef>
                <a:spcPts val="560"/>
              </a:spcBef>
              <a:spcAft>
                <a:spcPts val="0"/>
              </a:spcAft>
              <a:buClr>
                <a:schemeClr val="dk1"/>
              </a:buClr>
              <a:buFont typeface="Arial"/>
              <a:buNone/>
              <a:defRPr/>
            </a:lvl1pPr>
            <a:lvl2pPr marL="457200" marR="0" indent="0" algn="ctr" rtl="0">
              <a:lnSpc>
                <a:spcPct val="100000"/>
              </a:lnSpc>
              <a:spcBef>
                <a:spcPts val="480"/>
              </a:spcBef>
              <a:spcAft>
                <a:spcPts val="0"/>
              </a:spcAft>
              <a:buClr>
                <a:schemeClr val="dk1"/>
              </a:buClr>
              <a:buFont typeface="Arial"/>
              <a:buNone/>
              <a:defRPr/>
            </a:lvl2pPr>
            <a:lvl3pPr marL="914400" marR="0" indent="0" algn="ctr" rtl="0">
              <a:lnSpc>
                <a:spcPct val="100000"/>
              </a:lnSpc>
              <a:spcBef>
                <a:spcPts val="400"/>
              </a:spcBef>
              <a:spcAft>
                <a:spcPts val="0"/>
              </a:spcAft>
              <a:buClr>
                <a:schemeClr val="dk1"/>
              </a:buClr>
              <a:buFont typeface="Arial"/>
              <a:buNone/>
              <a:defRPr/>
            </a:lvl3pPr>
            <a:lvl4pPr marL="1371600" marR="0" indent="0" algn="ctr" rtl="0">
              <a:lnSpc>
                <a:spcPct val="100000"/>
              </a:lnSpc>
              <a:spcBef>
                <a:spcPts val="400"/>
              </a:spcBef>
              <a:spcAft>
                <a:spcPts val="0"/>
              </a:spcAft>
              <a:buClr>
                <a:schemeClr val="dk1"/>
              </a:buClr>
              <a:buFont typeface="Arial"/>
              <a:buNone/>
              <a:defRPr/>
            </a:lvl4pPr>
            <a:lvl5pPr marL="1828800" marR="0" indent="0" algn="ctr" rtl="0">
              <a:lnSpc>
                <a:spcPct val="100000"/>
              </a:lnSpc>
              <a:spcBef>
                <a:spcPts val="400"/>
              </a:spcBef>
              <a:spcAft>
                <a:spcPts val="0"/>
              </a:spcAft>
              <a:buClr>
                <a:schemeClr val="dk1"/>
              </a:buClr>
              <a:buFont typeface="Arial"/>
              <a:buNone/>
              <a:defRPr/>
            </a:lvl5pPr>
            <a:lvl6pPr marL="2286000" marR="0" indent="0" algn="ctr" rtl="0">
              <a:lnSpc>
                <a:spcPct val="100000"/>
              </a:lnSpc>
              <a:spcBef>
                <a:spcPts val="400"/>
              </a:spcBef>
              <a:spcAft>
                <a:spcPts val="0"/>
              </a:spcAft>
              <a:buClr>
                <a:schemeClr val="dk1"/>
              </a:buClr>
              <a:buFont typeface="Arial"/>
              <a:buNone/>
              <a:defRPr/>
            </a:lvl6pPr>
            <a:lvl7pPr marL="2743200" marR="0" indent="0" algn="ctr" rtl="0">
              <a:lnSpc>
                <a:spcPct val="100000"/>
              </a:lnSpc>
              <a:spcBef>
                <a:spcPts val="400"/>
              </a:spcBef>
              <a:spcAft>
                <a:spcPts val="0"/>
              </a:spcAft>
              <a:buClr>
                <a:schemeClr val="dk1"/>
              </a:buClr>
              <a:buFont typeface="Arial"/>
              <a:buNone/>
              <a:defRPr/>
            </a:lvl7pPr>
            <a:lvl8pPr marL="3200400" marR="0" indent="0" algn="ctr" rtl="0">
              <a:lnSpc>
                <a:spcPct val="100000"/>
              </a:lnSpc>
              <a:spcBef>
                <a:spcPts val="400"/>
              </a:spcBef>
              <a:spcAft>
                <a:spcPts val="0"/>
              </a:spcAft>
              <a:buClr>
                <a:schemeClr val="dk1"/>
              </a:buClr>
              <a:buFont typeface="Arial"/>
              <a:buNone/>
              <a:defRPr/>
            </a:lvl8pPr>
            <a:lvl9pPr marL="3657600" marR="0" indent="0" algn="ctr" rtl="0">
              <a:lnSpc>
                <a:spcPct val="100000"/>
              </a:lnSpc>
              <a:spcBef>
                <a:spcPts val="400"/>
              </a:spcBef>
              <a:spcAft>
                <a:spcPts val="0"/>
              </a:spcAft>
              <a:buClr>
                <a:schemeClr val="dk1"/>
              </a:buClr>
              <a:buFont typeface="Arial"/>
              <a:buNone/>
              <a:defRPr/>
            </a:lvl9pPr>
          </a:lstStyle>
          <a:p>
            <a:endParaRPr/>
          </a:p>
        </p:txBody>
      </p:sp>
      <p:sp>
        <p:nvSpPr>
          <p:cNvPr id="21" name="Shape 21"/>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2" name="Shape 2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3" name="Shape 23"/>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VERTICAL_TEXT">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77" name="Shape 77"/>
          <p:cNvSpPr txBox="1">
            <a:spLocks noGrp="1"/>
          </p:cNvSpPr>
          <p:nvPr>
            <p:ph type="body" idx="1"/>
          </p:nvPr>
        </p:nvSpPr>
        <p:spPr>
          <a:xfrm rot="5400000">
            <a:off x="2362198" y="0"/>
            <a:ext cx="4419599" cy="77724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78" name="Shape 78"/>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9" name="Shape 7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0" name="Shape 80"/>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_TITLE_AND_VERTICAL_TEXT">
    <p:spTree>
      <p:nvGrpSpPr>
        <p:cNvPr id="1" name="Shape 81"/>
        <p:cNvGrpSpPr/>
        <p:nvPr/>
      </p:nvGrpSpPr>
      <p:grpSpPr>
        <a:xfrm>
          <a:off x="0" y="0"/>
          <a:ext cx="0" cy="0"/>
          <a:chOff x="0" y="0"/>
          <a:chExt cx="0" cy="0"/>
        </a:xfrm>
      </p:grpSpPr>
      <p:sp>
        <p:nvSpPr>
          <p:cNvPr id="82" name="Shape 82"/>
          <p:cNvSpPr txBox="1">
            <a:spLocks noGrp="1"/>
          </p:cNvSpPr>
          <p:nvPr>
            <p:ph type="title"/>
          </p:nvPr>
        </p:nvSpPr>
        <p:spPr>
          <a:xfrm rot="5400000">
            <a:off x="4552949" y="2190750"/>
            <a:ext cx="5867400" cy="19431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83" name="Shape 83"/>
          <p:cNvSpPr txBox="1">
            <a:spLocks noGrp="1"/>
          </p:cNvSpPr>
          <p:nvPr>
            <p:ph type="body" idx="1"/>
          </p:nvPr>
        </p:nvSpPr>
        <p:spPr>
          <a:xfrm rot="5400000">
            <a:off x="590548" y="323850"/>
            <a:ext cx="5867400" cy="56769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84" name="Shape 8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5" name="Shape 8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6" name="Shape 8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OBJECT_ONLY">
    <p:spTree>
      <p:nvGrpSpPr>
        <p:cNvPr id="1" name="Shape 87"/>
        <p:cNvGrpSpPr/>
        <p:nvPr/>
      </p:nvGrpSpPr>
      <p:grpSpPr>
        <a:xfrm>
          <a:off x="0" y="0"/>
          <a:ext cx="0" cy="0"/>
          <a:chOff x="0" y="0"/>
          <a:chExt cx="0" cy="0"/>
        </a:xfrm>
      </p:grpSpPr>
      <p:sp>
        <p:nvSpPr>
          <p:cNvPr id="88" name="Shape 88"/>
          <p:cNvSpPr txBox="1">
            <a:spLocks noGrp="1"/>
          </p:cNvSpPr>
          <p:nvPr>
            <p:ph type="body" idx="1"/>
          </p:nvPr>
        </p:nvSpPr>
        <p:spPr>
          <a:xfrm>
            <a:off x="685800" y="228600"/>
            <a:ext cx="7772400" cy="58674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89" name="Shape 89"/>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0" name="Shape 9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1" name="Shape 91"/>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ABLE">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94" name="Shape 9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5" name="Shape 9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6" name="Shape 9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OBJECT">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26" name="Shape 26"/>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27" name="Shape 27"/>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8" name="Shape 28"/>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9" name="Shape 29"/>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_HEADER">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2" name="Shape 32"/>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33" name="Shape 33"/>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34" name="Shape 34"/>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35" name="Shape 35"/>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_OBJECTS">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38" name="Shape 38"/>
          <p:cNvSpPr txBox="1">
            <a:spLocks noGrp="1"/>
          </p:cNvSpPr>
          <p:nvPr>
            <p:ph type="body" idx="1"/>
          </p:nvPr>
        </p:nvSpPr>
        <p:spPr>
          <a:xfrm>
            <a:off x="685800" y="1676400"/>
            <a:ext cx="3809998" cy="4419599"/>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9" name="Shape 39"/>
          <p:cNvSpPr txBox="1">
            <a:spLocks noGrp="1"/>
          </p:cNvSpPr>
          <p:nvPr>
            <p:ph type="body" idx="2"/>
          </p:nvPr>
        </p:nvSpPr>
        <p:spPr>
          <a:xfrm>
            <a:off x="4648200" y="1676400"/>
            <a:ext cx="3809998" cy="4419599"/>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0" name="Shape 40"/>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41" name="Shape 41"/>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42" name="Shape 42"/>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TWO_OBJECTS_WITH_TEXT">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5" name="Shape 45"/>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46" name="Shape 46"/>
          <p:cNvSpPr txBox="1">
            <a:spLocks noGrp="1"/>
          </p:cNvSpPr>
          <p:nvPr>
            <p:ph type="body" idx="2"/>
          </p:nvPr>
        </p:nvSpPr>
        <p:spPr>
          <a:xfrm>
            <a:off x="457200" y="2174875"/>
            <a:ext cx="4040187" cy="3951286"/>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7" name="Shape 47"/>
          <p:cNvSpPr txBox="1">
            <a:spLocks noGrp="1"/>
          </p:cNvSpPr>
          <p:nvPr>
            <p:ph type="body" idx="3"/>
          </p:nvPr>
        </p:nvSpPr>
        <p:spPr>
          <a:xfrm>
            <a:off x="4645025" y="1535112"/>
            <a:ext cx="4041773" cy="639762"/>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48" name="Shape 48"/>
          <p:cNvSpPr txBox="1">
            <a:spLocks noGrp="1"/>
          </p:cNvSpPr>
          <p:nvPr>
            <p:ph type="body" idx="4"/>
          </p:nvPr>
        </p:nvSpPr>
        <p:spPr>
          <a:xfrm>
            <a:off x="4645025" y="2174875"/>
            <a:ext cx="4041773" cy="3951286"/>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9" name="Shape 49"/>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0" name="Shape 5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1" name="Shape 51"/>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54" name="Shape 5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5" name="Shape 5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6" name="Shape 5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7"/>
        <p:cNvGrpSpPr/>
        <p:nvPr/>
      </p:nvGrpSpPr>
      <p:grpSpPr>
        <a:xfrm>
          <a:off x="0" y="0"/>
          <a:ext cx="0" cy="0"/>
          <a:chOff x="0" y="0"/>
          <a:chExt cx="0" cy="0"/>
        </a:xfrm>
      </p:grpSpPr>
      <p:sp>
        <p:nvSpPr>
          <p:cNvPr id="58" name="Shape 58"/>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9" name="Shape 5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0" name="Shape 60"/>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OBJECT_WITH_CAPTION_TEX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73050"/>
            <a:ext cx="3008313" cy="1162048"/>
          </a:xfrm>
          <a:prstGeom prst="rect">
            <a:avLst/>
          </a:prstGeom>
          <a:noFill/>
          <a:ln>
            <a:noFill/>
          </a:ln>
        </p:spPr>
        <p:txBody>
          <a:bodyPr lIns="91425" tIns="91425" rIns="91425" bIns="91425" anchor="b"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3" name="Shape 63"/>
          <p:cNvSpPr txBox="1">
            <a:spLocks noGrp="1"/>
          </p:cNvSpPr>
          <p:nvPr>
            <p:ph type="body" idx="1"/>
          </p:nvPr>
        </p:nvSpPr>
        <p:spPr>
          <a:xfrm>
            <a:off x="3575050" y="273050"/>
            <a:ext cx="5111750" cy="5853111"/>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4" name="Shape 64"/>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65" name="Shape 65"/>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6" name="Shape 66"/>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7" name="Shape 67"/>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_WITH_CAPTION_TEXT">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1792288" y="4800600"/>
            <a:ext cx="5486399" cy="566736"/>
          </a:xfrm>
          <a:prstGeom prst="rect">
            <a:avLst/>
          </a:prstGeom>
          <a:noFill/>
          <a:ln>
            <a:noFill/>
          </a:ln>
        </p:spPr>
        <p:txBody>
          <a:bodyPr lIns="91425" tIns="91425" rIns="91425" bIns="91425" anchor="b"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70" name="Shape 70"/>
          <p:cNvSpPr>
            <a:spLocks noGrp="1"/>
          </p:cNvSpPr>
          <p:nvPr>
            <p:ph type="pic" idx="2"/>
          </p:nvPr>
        </p:nvSpPr>
        <p:spPr>
          <a:xfrm>
            <a:off x="1792288" y="612775"/>
            <a:ext cx="5486399" cy="4114800"/>
          </a:xfrm>
          <a:prstGeom prst="rect">
            <a:avLst/>
          </a:prstGeom>
          <a:noFill/>
          <a:ln>
            <a:noFill/>
          </a:ln>
        </p:spPr>
      </p:sp>
      <p:sp>
        <p:nvSpPr>
          <p:cNvPr id="71" name="Shape 71"/>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72" name="Shape 72"/>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3" name="Shape 73"/>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4" name="Shape 74"/>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Shape 9"/>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chemeClr val="dk2"/>
              </a:buClr>
              <a:buFont typeface="Arial"/>
              <a:buNone/>
              <a:defRPr/>
            </a:lvl1pPr>
            <a:lvl2pPr marL="0" marR="0" indent="0" algn="l" rtl="0">
              <a:lnSpc>
                <a:spcPct val="100000"/>
              </a:lnSpc>
              <a:spcBef>
                <a:spcPts val="0"/>
              </a:spcBef>
              <a:spcAft>
                <a:spcPts val="0"/>
              </a:spcAft>
              <a:buClr>
                <a:schemeClr val="dk2"/>
              </a:buClr>
              <a:buFont typeface="Arial"/>
              <a:buNone/>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0" name="Shape 10"/>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marR="0" indent="-63500" algn="l" rtl="0">
              <a:lnSpc>
                <a:spcPct val="100000"/>
              </a:lnSpc>
              <a:spcBef>
                <a:spcPts val="560"/>
              </a:spcBef>
              <a:spcAft>
                <a:spcPts val="0"/>
              </a:spcAft>
              <a:buClr>
                <a:schemeClr val="dk1"/>
              </a:buClr>
              <a:buFont typeface="Arial"/>
              <a:buChar char="•"/>
              <a:defRPr/>
            </a:lvl1pPr>
            <a:lvl2pPr marL="742950" marR="0" indent="-44450" algn="l" rtl="0">
              <a:lnSpc>
                <a:spcPct val="100000"/>
              </a:lnSpc>
              <a:spcBef>
                <a:spcPts val="480"/>
              </a:spcBef>
              <a:spcAft>
                <a:spcPts val="0"/>
              </a:spcAft>
              <a:buClr>
                <a:schemeClr val="dk1"/>
              </a:buClr>
              <a:buFont typeface="Arial"/>
              <a:buChar char="•"/>
              <a:defRPr/>
            </a:lvl2pPr>
            <a:lvl3pPr marL="1143000" marR="0" indent="-25400" algn="l" rtl="0">
              <a:lnSpc>
                <a:spcPct val="100000"/>
              </a:lnSpc>
              <a:spcBef>
                <a:spcPts val="400"/>
              </a:spcBef>
              <a:spcAft>
                <a:spcPts val="0"/>
              </a:spcAft>
              <a:buClr>
                <a:schemeClr val="dk1"/>
              </a:buClr>
              <a:buFont typeface="Arial"/>
              <a:buChar char="•"/>
              <a:defRPr/>
            </a:lvl3pPr>
            <a:lvl4pPr marL="1600200" marR="0" indent="-25400" algn="l" rtl="0">
              <a:lnSpc>
                <a:spcPct val="100000"/>
              </a:lnSpc>
              <a:spcBef>
                <a:spcPts val="400"/>
              </a:spcBef>
              <a:spcAft>
                <a:spcPts val="0"/>
              </a:spcAft>
              <a:buClr>
                <a:schemeClr val="dk1"/>
              </a:buClr>
              <a:buFont typeface="Arial"/>
              <a:buChar char="•"/>
              <a:defRPr/>
            </a:lvl4pPr>
            <a:lvl5pPr marL="2057400" marR="0" indent="-25400" algn="l" rtl="0">
              <a:lnSpc>
                <a:spcPct val="100000"/>
              </a:lnSpc>
              <a:spcBef>
                <a:spcPts val="400"/>
              </a:spcBef>
              <a:spcAft>
                <a:spcPts val="0"/>
              </a:spcAft>
              <a:buClr>
                <a:schemeClr val="dk1"/>
              </a:buClr>
              <a:buFont typeface="Arial"/>
              <a:buChar char="•"/>
              <a:defRPr/>
            </a:lvl5pPr>
            <a:lvl6pPr marL="2514600" marR="0" indent="-25400" algn="l" rtl="0">
              <a:lnSpc>
                <a:spcPct val="100000"/>
              </a:lnSpc>
              <a:spcBef>
                <a:spcPts val="400"/>
              </a:spcBef>
              <a:spcAft>
                <a:spcPts val="0"/>
              </a:spcAft>
              <a:buClr>
                <a:schemeClr val="dk1"/>
              </a:buClr>
              <a:buFont typeface="Arial"/>
              <a:buChar char="•"/>
              <a:defRPr/>
            </a:lvl6pPr>
            <a:lvl7pPr marL="2971800" marR="0" indent="-25400" algn="l" rtl="0">
              <a:lnSpc>
                <a:spcPct val="100000"/>
              </a:lnSpc>
              <a:spcBef>
                <a:spcPts val="400"/>
              </a:spcBef>
              <a:spcAft>
                <a:spcPts val="0"/>
              </a:spcAft>
              <a:buClr>
                <a:schemeClr val="dk1"/>
              </a:buClr>
              <a:buFont typeface="Arial"/>
              <a:buChar char="•"/>
              <a:defRPr/>
            </a:lvl7pPr>
            <a:lvl8pPr marL="3429000" marR="0" indent="-25400" algn="l" rtl="0">
              <a:lnSpc>
                <a:spcPct val="100000"/>
              </a:lnSpc>
              <a:spcBef>
                <a:spcPts val="400"/>
              </a:spcBef>
              <a:spcAft>
                <a:spcPts val="0"/>
              </a:spcAft>
              <a:buClr>
                <a:schemeClr val="dk1"/>
              </a:buClr>
              <a:buFont typeface="Arial"/>
              <a:buChar char="•"/>
              <a:defRPr/>
            </a:lvl8pPr>
            <a:lvl9pPr marL="3886200" marR="0" indent="-25400" algn="l" rtl="0">
              <a:lnSpc>
                <a:spcPct val="100000"/>
              </a:lnSpc>
              <a:spcBef>
                <a:spcPts val="400"/>
              </a:spcBef>
              <a:spcAft>
                <a:spcPts val="0"/>
              </a:spcAft>
              <a:buClr>
                <a:schemeClr val="dk1"/>
              </a:buClr>
              <a:buFont typeface="Arial"/>
              <a:buChar char="•"/>
              <a:defRPr/>
            </a:lvl9pPr>
          </a:lstStyle>
          <a:p>
            <a:endParaRPr/>
          </a:p>
        </p:txBody>
      </p:sp>
      <p:sp>
        <p:nvSpPr>
          <p:cNvPr id="11" name="Shape 11"/>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12" name="Shape 1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13" name="Shape 13"/>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cxnSp>
        <p:nvCxnSpPr>
          <p:cNvPr id="14" name="Shape 14"/>
          <p:cNvCxnSpPr/>
          <p:nvPr/>
        </p:nvCxnSpPr>
        <p:spPr>
          <a:xfrm>
            <a:off x="228600" y="1524000"/>
            <a:ext cx="8686800" cy="0"/>
          </a:xfrm>
          <a:prstGeom prst="straightConnector1">
            <a:avLst/>
          </a:prstGeom>
          <a:noFill/>
          <a:ln w="57150" cap="flat">
            <a:solidFill>
              <a:srgbClr val="FF3300"/>
            </a:solidFill>
            <a:prstDash val="solid"/>
            <a:round/>
            <a:headEnd type="none" w="med" len="med"/>
            <a:tailEnd type="none" w="med" len="med"/>
          </a:ln>
        </p:spPr>
      </p:cxnSp>
      <p:pic>
        <p:nvPicPr>
          <p:cNvPr id="15" name="Shape 15"/>
          <p:cNvPicPr preferRelativeResize="0"/>
          <p:nvPr/>
        </p:nvPicPr>
        <p:blipFill>
          <a:blip r:embed="rId15"/>
          <a:stretch>
            <a:fillRect/>
          </a:stretch>
        </p:blipFill>
        <p:spPr>
          <a:xfrm>
            <a:off x="228600" y="228600"/>
            <a:ext cx="1176338" cy="1177923"/>
          </a:xfrm>
          <a:prstGeom prst="rect">
            <a:avLst/>
          </a:prstGeom>
        </p:spPr>
      </p:pic>
      <p:pic>
        <p:nvPicPr>
          <p:cNvPr id="16" name="Shape 16"/>
          <p:cNvPicPr preferRelativeResize="0"/>
          <p:nvPr/>
        </p:nvPicPr>
        <p:blipFill>
          <a:blip r:embed="rId16"/>
          <a:stretch>
            <a:fillRect/>
          </a:stretch>
        </p:blipFill>
        <p:spPr>
          <a:xfrm>
            <a:off x="7696200" y="228600"/>
            <a:ext cx="1219198" cy="1212848"/>
          </a:xfrm>
          <a:prstGeom prst="rect">
            <a:avLst/>
          </a:prstGeom>
        </p:spPr>
      </p:pic>
      <p:sp>
        <p:nvSpPr>
          <p:cNvPr id="17" name="Shape 17"/>
          <p:cNvSpPr txBox="1"/>
          <p:nvPr/>
        </p:nvSpPr>
        <p:spPr>
          <a:xfrm rot="-2700000">
            <a:off x="6248399" y="5105398"/>
            <a:ext cx="2895600" cy="70167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DDDDDD"/>
              </a:buClr>
              <a:buSzPct val="25000"/>
              <a:buFont typeface="Times New Roman"/>
              <a:buNone/>
            </a:pPr>
            <a:r>
              <a:rPr lang="en-US" sz="4000" b="0" i="0" u="none" strike="noStrike" cap="none" baseline="0">
                <a:solidFill>
                  <a:srgbClr val="DDDDDD"/>
                </a:solidFill>
                <a:latin typeface="Times New Roman"/>
                <a:ea typeface="Times New Roman"/>
                <a:cs typeface="Times New Roman"/>
                <a:sym typeface="Times New Roman"/>
                <a:rtl val="0"/>
              </a:rPr>
              <a:t>    </a:t>
            </a: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txBox="1"/>
          <p:nvPr/>
        </p:nvSpPr>
        <p:spPr>
          <a:xfrm>
            <a:off x="713981" y="1600200"/>
            <a:ext cx="7992899" cy="2003400"/>
          </a:xfrm>
          <a:prstGeom prst="rect">
            <a:avLst/>
          </a:prstGeom>
          <a:noFill/>
          <a:ln>
            <a:noFill/>
          </a:ln>
        </p:spPr>
        <p:txBody>
          <a:bodyPr lIns="91425" tIns="45700" rIns="91425" bIns="45700" anchor="ctr" anchorCtr="0">
            <a:noAutofit/>
          </a:bodyPr>
          <a:lstStyle/>
          <a:p>
            <a:pPr lvl="0" algn="ctr">
              <a:buClr>
                <a:schemeClr val="dk2"/>
              </a:buClr>
              <a:buSzPct val="25000"/>
            </a:pPr>
            <a:r>
              <a:rPr lang="en-US" sz="3600" b="1" dirty="0">
                <a:solidFill>
                  <a:schemeClr val="dk2"/>
                </a:solidFill>
              </a:rPr>
              <a:t>FOIA and Google Meet Recordings</a:t>
            </a:r>
            <a:endParaRPr lang="en-US" sz="3600" b="0" i="0" u="none" strike="noStrike" cap="none" baseline="0" dirty="0">
              <a:solidFill>
                <a:schemeClr val="dk2"/>
              </a:solidFill>
              <a:latin typeface="Arial"/>
              <a:ea typeface="Arial"/>
              <a:cs typeface="Arial"/>
              <a:sym typeface="Arial"/>
              <a:rtl val="0"/>
            </a:endParaRPr>
          </a:p>
        </p:txBody>
      </p:sp>
      <p:sp>
        <p:nvSpPr>
          <p:cNvPr id="99" name="Shape 99"/>
          <p:cNvSpPr txBox="1">
            <a:spLocks noGrp="1"/>
          </p:cNvSpPr>
          <p:nvPr>
            <p:ph type="subTitle" idx="1"/>
          </p:nvPr>
        </p:nvSpPr>
        <p:spPr>
          <a:xfrm>
            <a:off x="1461650" y="4059325"/>
            <a:ext cx="6400799" cy="838198"/>
          </a:xfrm>
          <a:prstGeom prst="rect">
            <a:avLst/>
          </a:prstGeom>
          <a:noFill/>
          <a:ln>
            <a:noFill/>
          </a:ln>
        </p:spPr>
        <p:txBody>
          <a:bodyPr lIns="91425" tIns="45700" rIns="91425" bIns="45700" anchor="t" anchorCtr="0">
            <a:noAutofit/>
          </a:bodyPr>
          <a:lstStyle/>
          <a:p>
            <a:r>
              <a:rPr lang="en-US" sz="2400" b="0" i="0" u="none" strike="noStrike" cap="none" baseline="0" dirty="0">
                <a:solidFill>
                  <a:schemeClr val="dk1"/>
                </a:solidFill>
                <a:latin typeface="Arial"/>
                <a:ea typeface="Arial"/>
                <a:cs typeface="Arial"/>
                <a:sym typeface="Arial"/>
                <a:rtl val="0"/>
              </a:rPr>
              <a:t>By</a:t>
            </a:r>
            <a:r>
              <a:rPr lang="en-US" sz="2400" b="0" i="0" u="none" strike="noStrike" cap="none" dirty="0">
                <a:solidFill>
                  <a:schemeClr val="dk1"/>
                </a:solidFill>
                <a:latin typeface="Arial"/>
                <a:ea typeface="Arial"/>
                <a:cs typeface="Arial"/>
                <a:sym typeface="Arial"/>
                <a:rtl val="0"/>
              </a:rPr>
              <a:t> Mark Graff, NOAA Bureau Chief Privacy Officer (BCPO), OCIO/CDO</a:t>
            </a:r>
          </a:p>
          <a:p>
            <a:r>
              <a:rPr lang="en-US" sz="2400" dirty="0">
                <a:solidFill>
                  <a:schemeClr val="dk1"/>
                </a:solidFill>
              </a:rPr>
              <a:t>May 8, 2024</a:t>
            </a:r>
            <a:endParaRPr lang="en-US" sz="2400" b="0" i="0" u="none" strike="noStrike" cap="none" baseline="0" dirty="0">
              <a:solidFill>
                <a:schemeClr val="dk1"/>
              </a:solidFill>
              <a:latin typeface="Arial"/>
              <a:ea typeface="Arial"/>
              <a:cs typeface="Arial"/>
              <a:sym typeface="Arial"/>
              <a:rtl val="0"/>
            </a:endParaRPr>
          </a:p>
        </p:txBody>
      </p:sp>
      <p:sp>
        <p:nvSpPr>
          <p:cNvPr id="100" name="Shape 10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General Considerations</a:t>
            </a:r>
            <a:endParaRPr lang="en-US" b="1" dirty="0"/>
          </a:p>
        </p:txBody>
      </p:sp>
      <p:sp>
        <p:nvSpPr>
          <p:cNvPr id="3" name="Text Placeholder 2"/>
          <p:cNvSpPr>
            <a:spLocks noGrp="1"/>
          </p:cNvSpPr>
          <p:nvPr>
            <p:ph type="body" idx="1"/>
          </p:nvPr>
        </p:nvSpPr>
        <p:spPr>
          <a:xfrm>
            <a:off x="228601" y="1524000"/>
            <a:ext cx="7772400" cy="4419599"/>
          </a:xfrm>
        </p:spPr>
        <p:txBody>
          <a:bodyPr/>
          <a:lstStyle/>
          <a:p>
            <a:pPr marL="279400" indent="0">
              <a:buNone/>
            </a:pPr>
            <a:r>
              <a:rPr lang="en-US" sz="2400" dirty="0"/>
              <a:t>Where CUI is not to be recorded with the application, that also means that virtually all videos will be released in their entirety if requested under the FOIA or Privacy Act Access.  This requires some training for Line Office staff and leadership to understand the accessibility and need for self-awareness in creating videos, and to ensure that all statutory and regulatory requirements are met during recordings.</a:t>
            </a:r>
          </a:p>
        </p:txBody>
      </p:sp>
    </p:spTree>
    <p:extLst>
      <p:ext uri="{BB962C8B-B14F-4D97-AF65-F5344CB8AC3E}">
        <p14:creationId xmlns:p14="http://schemas.microsoft.com/office/powerpoint/2010/main" val="574472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What is an Agency Record?</a:t>
            </a:r>
            <a:endParaRPr lang="en-US" b="1" dirty="0"/>
          </a:p>
        </p:txBody>
      </p:sp>
      <p:sp>
        <p:nvSpPr>
          <p:cNvPr id="3" name="Text Placeholder 2"/>
          <p:cNvSpPr>
            <a:spLocks noGrp="1"/>
          </p:cNvSpPr>
          <p:nvPr>
            <p:ph type="body" idx="1"/>
          </p:nvPr>
        </p:nvSpPr>
        <p:spPr>
          <a:xfrm>
            <a:off x="685800" y="1676401"/>
            <a:ext cx="8001000" cy="2590800"/>
          </a:xfrm>
        </p:spPr>
        <p:txBody>
          <a:bodyPr/>
          <a:lstStyle/>
          <a:p>
            <a:pPr marL="279400" indent="0">
              <a:buNone/>
            </a:pPr>
            <a:r>
              <a:rPr lang="en-US" sz="2400" dirty="0"/>
              <a:t>From a FOIA perspective, agencies are required to search for, and process, any “agency records” that are sought pursuant to the FOIA.</a:t>
            </a:r>
          </a:p>
          <a:p>
            <a:pPr marL="736600" indent="-457200">
              <a:buAutoNum type="arabicPeriod"/>
            </a:pPr>
            <a:endParaRPr lang="en-US" sz="2400" dirty="0"/>
          </a:p>
        </p:txBody>
      </p:sp>
      <p:pic>
        <p:nvPicPr>
          <p:cNvPr id="4" name="Picture 3">
            <a:extLst>
              <a:ext uri="{FF2B5EF4-FFF2-40B4-BE49-F238E27FC236}">
                <a16:creationId xmlns:a16="http://schemas.microsoft.com/office/drawing/2014/main" id="{3CBCACB0-E191-43AF-BC0B-F3E2A36C6706}"/>
              </a:ext>
            </a:extLst>
          </p:cNvPr>
          <p:cNvPicPr>
            <a:picLocks noChangeAspect="1"/>
          </p:cNvPicPr>
          <p:nvPr/>
        </p:nvPicPr>
        <p:blipFill>
          <a:blip r:embed="rId3"/>
          <a:stretch>
            <a:fillRect/>
          </a:stretch>
        </p:blipFill>
        <p:spPr>
          <a:xfrm>
            <a:off x="1894366" y="3733800"/>
            <a:ext cx="5279065" cy="2639533"/>
          </a:xfrm>
          <a:prstGeom prst="rect">
            <a:avLst/>
          </a:prstGeom>
        </p:spPr>
      </p:pic>
    </p:spTree>
    <p:extLst>
      <p:ext uri="{BB962C8B-B14F-4D97-AF65-F5344CB8AC3E}">
        <p14:creationId xmlns:p14="http://schemas.microsoft.com/office/powerpoint/2010/main" val="1281850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What is an Agency Record?</a:t>
            </a:r>
            <a:endParaRPr lang="en-US" b="1" dirty="0"/>
          </a:p>
        </p:txBody>
      </p:sp>
      <p:sp>
        <p:nvSpPr>
          <p:cNvPr id="3" name="Text Placeholder 2"/>
          <p:cNvSpPr>
            <a:spLocks noGrp="1"/>
          </p:cNvSpPr>
          <p:nvPr>
            <p:ph type="body" idx="1"/>
          </p:nvPr>
        </p:nvSpPr>
        <p:spPr/>
        <p:txBody>
          <a:bodyPr/>
          <a:lstStyle/>
          <a:p>
            <a:pPr marL="279400" indent="0">
              <a:buNone/>
            </a:pPr>
            <a:r>
              <a:rPr lang="en-US" sz="2400" dirty="0"/>
              <a:t>“Agency Record” is a term of art that is not statutorily defined.  Case law has defined that term in two major decisions:</a:t>
            </a:r>
          </a:p>
          <a:p>
            <a:pPr marL="279400" indent="0">
              <a:buNone/>
            </a:pPr>
            <a:endParaRPr lang="en-US" sz="2400" dirty="0"/>
          </a:p>
          <a:p>
            <a:pPr marL="279400" indent="0">
              <a:buNone/>
            </a:pPr>
            <a:r>
              <a:rPr lang="en-US" sz="2400" i="1" dirty="0"/>
              <a:t>Tax Analysts v. DOJ</a:t>
            </a:r>
            <a:r>
              <a:rPr lang="en-US" sz="2400" dirty="0"/>
              <a:t>—The term “agency record” depends on “possession” and “control” of the record by the agency</a:t>
            </a:r>
          </a:p>
          <a:p>
            <a:pPr marL="279400" indent="0">
              <a:buNone/>
            </a:pPr>
            <a:endParaRPr lang="en-US" sz="2400" dirty="0"/>
          </a:p>
          <a:p>
            <a:pPr marL="279400" indent="0">
              <a:buNone/>
            </a:pPr>
            <a:endParaRPr lang="en-US" sz="2400" dirty="0"/>
          </a:p>
          <a:p>
            <a:pPr marL="736600" indent="-457200">
              <a:buAutoNum type="arabicPeriod"/>
            </a:pPr>
            <a:endParaRPr lang="en-US" sz="2400" dirty="0"/>
          </a:p>
        </p:txBody>
      </p:sp>
    </p:spTree>
    <p:extLst>
      <p:ext uri="{BB962C8B-B14F-4D97-AF65-F5344CB8AC3E}">
        <p14:creationId xmlns:p14="http://schemas.microsoft.com/office/powerpoint/2010/main" val="2413041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What is an Agency Record?</a:t>
            </a:r>
            <a:endParaRPr lang="en-US" b="1" dirty="0"/>
          </a:p>
        </p:txBody>
      </p:sp>
      <p:sp>
        <p:nvSpPr>
          <p:cNvPr id="3" name="Text Placeholder 2"/>
          <p:cNvSpPr>
            <a:spLocks noGrp="1"/>
          </p:cNvSpPr>
          <p:nvPr>
            <p:ph type="body" idx="1"/>
          </p:nvPr>
        </p:nvSpPr>
        <p:spPr/>
        <p:txBody>
          <a:bodyPr/>
          <a:lstStyle/>
          <a:p>
            <a:pPr marL="279400" indent="0">
              <a:buNone/>
            </a:pPr>
            <a:r>
              <a:rPr lang="en-US" sz="2400" i="1" dirty="0"/>
              <a:t>Burka v. HHS</a:t>
            </a:r>
            <a:r>
              <a:rPr lang="en-US" sz="2400" dirty="0"/>
              <a:t>—The question of “control” (from Tax Analysts holding) depends on four factors:</a:t>
            </a:r>
          </a:p>
          <a:p>
            <a:pPr marL="279400" indent="0">
              <a:buNone/>
            </a:pPr>
            <a:r>
              <a:rPr lang="en-US" sz="2400" dirty="0"/>
              <a:t>	1.  The intent of the creator to relinquish control.</a:t>
            </a:r>
          </a:p>
          <a:p>
            <a:pPr marL="279400" indent="0">
              <a:buNone/>
            </a:pPr>
            <a:r>
              <a:rPr lang="en-US" sz="2400" dirty="0"/>
              <a:t>	2.  the ability of the agency to use/dispose of the record as it sees fit.</a:t>
            </a:r>
          </a:p>
          <a:p>
            <a:pPr marL="279400" indent="0">
              <a:buNone/>
            </a:pPr>
            <a:r>
              <a:rPr lang="en-US" sz="2400" dirty="0"/>
              <a:t>	3.  The reading/relying on the record by agency personnel.</a:t>
            </a:r>
          </a:p>
          <a:p>
            <a:pPr marL="279400" indent="0">
              <a:buNone/>
            </a:pPr>
            <a:r>
              <a:rPr lang="en-US" sz="2400" dirty="0"/>
              <a:t>	4.  The degree to which the document was integrated into agency record systems or files.</a:t>
            </a:r>
          </a:p>
          <a:p>
            <a:pPr marL="279400" indent="0">
              <a:buNone/>
            </a:pPr>
            <a:endParaRPr lang="en-US" sz="2400" dirty="0"/>
          </a:p>
          <a:p>
            <a:pPr marL="279400" indent="0">
              <a:buNone/>
            </a:pPr>
            <a:endParaRPr lang="en-US" sz="2400" dirty="0"/>
          </a:p>
          <a:p>
            <a:pPr marL="736600" indent="-457200">
              <a:buAutoNum type="arabicPeriod"/>
            </a:pPr>
            <a:endParaRPr lang="en-US" sz="2400" dirty="0"/>
          </a:p>
        </p:txBody>
      </p:sp>
    </p:spTree>
    <p:extLst>
      <p:ext uri="{BB962C8B-B14F-4D97-AF65-F5344CB8AC3E}">
        <p14:creationId xmlns:p14="http://schemas.microsoft.com/office/powerpoint/2010/main" val="29147612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What is an Agency Record?</a:t>
            </a:r>
            <a:endParaRPr lang="en-US" b="1" dirty="0"/>
          </a:p>
        </p:txBody>
      </p:sp>
      <p:sp>
        <p:nvSpPr>
          <p:cNvPr id="3" name="Text Placeholder 2"/>
          <p:cNvSpPr>
            <a:spLocks noGrp="1"/>
          </p:cNvSpPr>
          <p:nvPr>
            <p:ph type="body" idx="1"/>
          </p:nvPr>
        </p:nvSpPr>
        <p:spPr/>
        <p:txBody>
          <a:bodyPr/>
          <a:lstStyle/>
          <a:p>
            <a:pPr marL="279400" indent="0">
              <a:buNone/>
            </a:pPr>
            <a:r>
              <a:rPr lang="en-US" sz="2400" dirty="0"/>
              <a:t>This creates an awkward middle space for some records—such as EM data or VMS data if it is stored outside of NOAA systems by a third party, and NOAA does not have direct access or records management control of the record, where the status of a record as an “agency record” may be debatable.  </a:t>
            </a:r>
          </a:p>
          <a:p>
            <a:pPr marL="736600" indent="-457200">
              <a:buAutoNum type="arabicPeriod"/>
            </a:pPr>
            <a:endParaRPr lang="en-US" sz="2400" dirty="0"/>
          </a:p>
        </p:txBody>
      </p:sp>
    </p:spTree>
    <p:extLst>
      <p:ext uri="{BB962C8B-B14F-4D97-AF65-F5344CB8AC3E}">
        <p14:creationId xmlns:p14="http://schemas.microsoft.com/office/powerpoint/2010/main" val="1498154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FOIA Considerations with Google Meet</a:t>
            </a:r>
            <a:endParaRPr lang="en-US" b="1" dirty="0"/>
          </a:p>
        </p:txBody>
      </p:sp>
      <p:sp>
        <p:nvSpPr>
          <p:cNvPr id="3" name="Text Placeholder 2"/>
          <p:cNvSpPr>
            <a:spLocks noGrp="1"/>
          </p:cNvSpPr>
          <p:nvPr>
            <p:ph type="body" idx="1"/>
          </p:nvPr>
        </p:nvSpPr>
        <p:spPr/>
        <p:txBody>
          <a:bodyPr/>
          <a:lstStyle/>
          <a:p>
            <a:pPr marL="279400" indent="0">
              <a:buNone/>
            </a:pPr>
            <a:r>
              <a:rPr lang="en-US" sz="2400" dirty="0"/>
              <a:t>In the context of Google Meet videoconferences, all recordings are automatically stored and populated into the Google Drive ecosystem.  The NOAA0900 FISMA System accreditation boundary has an enclave within the Google ecosystem, and so the Google Meet recordings are created, stored, and controlled, entirely by NOAA within our NOAA0900 boundaries.  </a:t>
            </a:r>
          </a:p>
          <a:p>
            <a:pPr marL="736600" indent="-457200">
              <a:buAutoNum type="arabicPeriod"/>
            </a:pPr>
            <a:endParaRPr lang="en-US" sz="2400" dirty="0"/>
          </a:p>
        </p:txBody>
      </p:sp>
    </p:spTree>
    <p:extLst>
      <p:ext uri="{BB962C8B-B14F-4D97-AF65-F5344CB8AC3E}">
        <p14:creationId xmlns:p14="http://schemas.microsoft.com/office/powerpoint/2010/main" val="34658231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FOIA Considerations with Google Meet</a:t>
            </a:r>
            <a:endParaRPr lang="en-US" b="1" dirty="0"/>
          </a:p>
        </p:txBody>
      </p:sp>
      <p:sp>
        <p:nvSpPr>
          <p:cNvPr id="3" name="Text Placeholder 2"/>
          <p:cNvSpPr>
            <a:spLocks noGrp="1"/>
          </p:cNvSpPr>
          <p:nvPr>
            <p:ph type="body" idx="1"/>
          </p:nvPr>
        </p:nvSpPr>
        <p:spPr>
          <a:xfrm>
            <a:off x="685800" y="1676400"/>
            <a:ext cx="3505200" cy="4419599"/>
          </a:xfrm>
        </p:spPr>
        <p:txBody>
          <a:bodyPr/>
          <a:lstStyle/>
          <a:p>
            <a:pPr marL="279400" indent="0">
              <a:buNone/>
            </a:pPr>
            <a:r>
              <a:rPr lang="en-US" sz="2400" dirty="0"/>
              <a:t>As a result of this structure, when a FOIA request seeks Google Meet recordings—they are considered both agency records, and are retrievable by unique identifier in a SORN.</a:t>
            </a:r>
          </a:p>
          <a:p>
            <a:pPr marL="279400" indent="0">
              <a:buNone/>
            </a:pPr>
            <a:endParaRPr lang="en-US" sz="2400" dirty="0"/>
          </a:p>
          <a:p>
            <a:pPr marL="279400" indent="0">
              <a:buNone/>
            </a:pPr>
            <a:endParaRPr lang="en-US" sz="2400" dirty="0"/>
          </a:p>
          <a:p>
            <a:pPr marL="736600" indent="-457200">
              <a:buAutoNum type="arabicPeriod"/>
            </a:pPr>
            <a:endParaRPr lang="en-US" sz="2400" dirty="0"/>
          </a:p>
        </p:txBody>
      </p:sp>
      <p:pic>
        <p:nvPicPr>
          <p:cNvPr id="4" name="Picture 3">
            <a:extLst>
              <a:ext uri="{FF2B5EF4-FFF2-40B4-BE49-F238E27FC236}">
                <a16:creationId xmlns:a16="http://schemas.microsoft.com/office/drawing/2014/main" id="{255DCC1F-BB01-44B3-8963-321E96684CB9}"/>
              </a:ext>
            </a:extLst>
          </p:cNvPr>
          <p:cNvPicPr>
            <a:picLocks noChangeAspect="1"/>
          </p:cNvPicPr>
          <p:nvPr/>
        </p:nvPicPr>
        <p:blipFill rotWithShape="1">
          <a:blip r:embed="rId3"/>
          <a:srcRect t="17059"/>
          <a:stretch/>
        </p:blipFill>
        <p:spPr>
          <a:xfrm>
            <a:off x="4191000" y="2209800"/>
            <a:ext cx="4572000" cy="2971800"/>
          </a:xfrm>
          <a:prstGeom prst="rect">
            <a:avLst/>
          </a:prstGeom>
        </p:spPr>
      </p:pic>
    </p:spTree>
    <p:extLst>
      <p:ext uri="{BB962C8B-B14F-4D97-AF65-F5344CB8AC3E}">
        <p14:creationId xmlns:p14="http://schemas.microsoft.com/office/powerpoint/2010/main" val="10362313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FOIA Considerations with Google Meet</a:t>
            </a:r>
            <a:endParaRPr lang="en-US" b="1" dirty="0"/>
          </a:p>
        </p:txBody>
      </p:sp>
      <p:sp>
        <p:nvSpPr>
          <p:cNvPr id="3" name="Text Placeholder 2"/>
          <p:cNvSpPr>
            <a:spLocks noGrp="1"/>
          </p:cNvSpPr>
          <p:nvPr>
            <p:ph type="body" idx="1"/>
          </p:nvPr>
        </p:nvSpPr>
        <p:spPr>
          <a:xfrm>
            <a:off x="685800" y="1676400"/>
            <a:ext cx="8153400" cy="4419599"/>
          </a:xfrm>
        </p:spPr>
        <p:txBody>
          <a:bodyPr/>
          <a:lstStyle/>
          <a:p>
            <a:pPr marL="279400" indent="0">
              <a:buNone/>
            </a:pPr>
            <a:r>
              <a:rPr lang="en-US" sz="2400" dirty="0"/>
              <a:t>This also means that, when the recording is transcribed, these recordings are not only “agency records” subject to the FOIA, but can be retrieved by any participant name, or by any words spoken by any participants.</a:t>
            </a:r>
          </a:p>
          <a:p>
            <a:pPr marL="279400" indent="0">
              <a:buNone/>
            </a:pPr>
            <a:endParaRPr lang="en-US" sz="2400" dirty="0"/>
          </a:p>
          <a:p>
            <a:pPr marL="279400" indent="0">
              <a:buNone/>
            </a:pPr>
            <a:endParaRPr lang="en-US" sz="2400" dirty="0"/>
          </a:p>
          <a:p>
            <a:pPr marL="736600" indent="-457200">
              <a:buAutoNum type="arabicPeriod"/>
            </a:pPr>
            <a:endParaRPr lang="en-US" sz="2400" dirty="0"/>
          </a:p>
        </p:txBody>
      </p:sp>
    </p:spTree>
    <p:extLst>
      <p:ext uri="{BB962C8B-B14F-4D97-AF65-F5344CB8AC3E}">
        <p14:creationId xmlns:p14="http://schemas.microsoft.com/office/powerpoint/2010/main" val="33730823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FOIA Considerations with Google Meet</a:t>
            </a:r>
            <a:endParaRPr lang="en-US" b="1" dirty="0"/>
          </a:p>
        </p:txBody>
      </p:sp>
      <p:sp>
        <p:nvSpPr>
          <p:cNvPr id="3" name="Text Placeholder 2"/>
          <p:cNvSpPr>
            <a:spLocks noGrp="1"/>
          </p:cNvSpPr>
          <p:nvPr>
            <p:ph type="body" idx="1"/>
          </p:nvPr>
        </p:nvSpPr>
        <p:spPr>
          <a:xfrm>
            <a:off x="457200" y="1676400"/>
            <a:ext cx="3505200" cy="4419599"/>
          </a:xfrm>
        </p:spPr>
        <p:txBody>
          <a:bodyPr/>
          <a:lstStyle/>
          <a:p>
            <a:pPr marL="279400" indent="0">
              <a:buNone/>
            </a:pPr>
            <a:r>
              <a:rPr lang="en-US" sz="2400" dirty="0"/>
              <a:t>This also means that, when the recording is transcribed, these recordings are not only “agency records” subject to the FOIA, but can be retrieved by any participant name, or by any words spoken by any participants.</a:t>
            </a:r>
          </a:p>
          <a:p>
            <a:pPr marL="279400" indent="0">
              <a:buNone/>
            </a:pPr>
            <a:endParaRPr lang="en-US" sz="2400" dirty="0"/>
          </a:p>
          <a:p>
            <a:pPr marL="279400" indent="0">
              <a:buNone/>
            </a:pPr>
            <a:endParaRPr lang="en-US" sz="2400" dirty="0"/>
          </a:p>
          <a:p>
            <a:pPr marL="736600" indent="-457200">
              <a:buAutoNum type="arabicPeriod"/>
            </a:pPr>
            <a:endParaRPr lang="en-US" sz="2400" dirty="0"/>
          </a:p>
        </p:txBody>
      </p:sp>
      <p:pic>
        <p:nvPicPr>
          <p:cNvPr id="4" name="Picture 3">
            <a:extLst>
              <a:ext uri="{FF2B5EF4-FFF2-40B4-BE49-F238E27FC236}">
                <a16:creationId xmlns:a16="http://schemas.microsoft.com/office/drawing/2014/main" id="{BE1A6539-C2AE-4E74-BDE6-B1E3FD0D16EE}"/>
              </a:ext>
            </a:extLst>
          </p:cNvPr>
          <p:cNvPicPr>
            <a:picLocks noChangeAspect="1"/>
          </p:cNvPicPr>
          <p:nvPr/>
        </p:nvPicPr>
        <p:blipFill rotWithShape="1">
          <a:blip r:embed="rId3"/>
          <a:srcRect l="15833" t="10769" r="42501"/>
          <a:stretch/>
        </p:blipFill>
        <p:spPr>
          <a:xfrm>
            <a:off x="4525039" y="1695893"/>
            <a:ext cx="3810000" cy="4419599"/>
          </a:xfrm>
          <a:prstGeom prst="rect">
            <a:avLst/>
          </a:prstGeom>
        </p:spPr>
      </p:pic>
    </p:spTree>
    <p:extLst>
      <p:ext uri="{BB962C8B-B14F-4D97-AF65-F5344CB8AC3E}">
        <p14:creationId xmlns:p14="http://schemas.microsoft.com/office/powerpoint/2010/main" val="15032520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FOIA Considerations with Google Meet</a:t>
            </a:r>
            <a:endParaRPr lang="en-US" b="1" dirty="0"/>
          </a:p>
        </p:txBody>
      </p:sp>
      <p:sp>
        <p:nvSpPr>
          <p:cNvPr id="3" name="Text Placeholder 2"/>
          <p:cNvSpPr>
            <a:spLocks noGrp="1"/>
          </p:cNvSpPr>
          <p:nvPr>
            <p:ph type="body" idx="1"/>
          </p:nvPr>
        </p:nvSpPr>
        <p:spPr/>
        <p:txBody>
          <a:bodyPr/>
          <a:lstStyle/>
          <a:p>
            <a:pPr marL="279400" indent="0">
              <a:buNone/>
            </a:pPr>
            <a:r>
              <a:rPr lang="en-US" sz="2400" dirty="0"/>
              <a:t>This also makes it necessary to ensure that all Privacy requirements are maintained, as a FOIA release of PII from an individual who did not consent to the scope of use and recording, or who is not covered appropriately by a SORN, could directly lead to Privacy Act litigation.</a:t>
            </a:r>
          </a:p>
        </p:txBody>
      </p:sp>
    </p:spTree>
    <p:extLst>
      <p:ext uri="{BB962C8B-B14F-4D97-AF65-F5344CB8AC3E}">
        <p14:creationId xmlns:p14="http://schemas.microsoft.com/office/powerpoint/2010/main" val="1498617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dirty="0">
                <a:solidFill>
                  <a:schemeClr val="dk2"/>
                </a:solidFill>
              </a:rPr>
              <a:t>Course Overview</a:t>
            </a:r>
            <a:endParaRPr lang="en-US" sz="3200" b="1" i="0" u="none" strike="noStrike" cap="none" baseline="0" dirty="0">
              <a:solidFill>
                <a:schemeClr val="dk2"/>
              </a:solidFill>
              <a:latin typeface="Arial"/>
              <a:ea typeface="Arial"/>
              <a:cs typeface="Arial"/>
              <a:sym typeface="Arial"/>
              <a:rtl val="0"/>
            </a:endParaRPr>
          </a:p>
        </p:txBody>
      </p:sp>
      <p:sp>
        <p:nvSpPr>
          <p:cNvPr id="108" name="Shape 108"/>
          <p:cNvSpPr txBox="1">
            <a:spLocks noGrp="1"/>
          </p:cNvSpPr>
          <p:nvPr>
            <p:ph type="body" idx="1"/>
          </p:nvPr>
        </p:nvSpPr>
        <p:spPr>
          <a:xfrm>
            <a:off x="762000" y="1777525"/>
            <a:ext cx="7772400" cy="4419599"/>
          </a:xfrm>
          <a:prstGeom prst="rect">
            <a:avLst/>
          </a:prstGeom>
          <a:noFill/>
          <a:ln>
            <a:noFill/>
          </a:ln>
        </p:spPr>
        <p:txBody>
          <a:bodyPr lIns="91425" tIns="45700" rIns="91425" bIns="45700" anchor="t" anchorCtr="0">
            <a:noAutofit/>
          </a:bodyPr>
          <a:lstStyle/>
          <a:p>
            <a:pPr marL="0" lvl="0" indent="0">
              <a:spcBef>
                <a:spcPts val="0"/>
              </a:spcBef>
              <a:buSzPct val="101190"/>
              <a:buNone/>
            </a:pPr>
            <a:r>
              <a:rPr lang="en-US" sz="2800" dirty="0">
                <a:solidFill>
                  <a:schemeClr val="dk1"/>
                </a:solidFill>
              </a:rPr>
              <a:t>This course will outline the FOIA implications of using Google Meet recording capabilities, and how those capabilities are complicated by required Privacy considerations.</a:t>
            </a:r>
            <a:endParaRPr lang="en-US" sz="2800" dirty="0">
              <a:solidFill>
                <a:schemeClr val="tx1"/>
              </a:solidFill>
            </a:endParaRPr>
          </a:p>
          <a:p>
            <a:pPr marL="0" lvl="0" indent="0">
              <a:spcBef>
                <a:spcPts val="0"/>
              </a:spcBef>
              <a:buSzPct val="101190"/>
              <a:buNone/>
            </a:pPr>
            <a:endParaRPr lang="en-US" sz="2800" b="1" dirty="0"/>
          </a:p>
          <a:p>
            <a:pPr marL="0" lvl="0" indent="0">
              <a:spcBef>
                <a:spcPts val="0"/>
              </a:spcBef>
              <a:buSzPct val="101190"/>
              <a:buNone/>
            </a:pPr>
            <a:endParaRPr lang="en-US" sz="2800" dirty="0"/>
          </a:p>
          <a:p>
            <a:pPr marL="0" lvl="0" indent="0">
              <a:spcBef>
                <a:spcPts val="0"/>
              </a:spcBef>
              <a:buSzPct val="101190"/>
              <a:buNone/>
            </a:pPr>
            <a:endParaRPr lang="en-US" sz="2800" b="1" dirty="0"/>
          </a:p>
        </p:txBody>
      </p:sp>
      <p:sp>
        <p:nvSpPr>
          <p:cNvPr id="110" name="Shape 11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FOIA Considerations with Google Meet</a:t>
            </a:r>
            <a:endParaRPr lang="en-US" b="1" dirty="0"/>
          </a:p>
        </p:txBody>
      </p:sp>
      <p:sp>
        <p:nvSpPr>
          <p:cNvPr id="3" name="Text Placeholder 2"/>
          <p:cNvSpPr>
            <a:spLocks noGrp="1"/>
          </p:cNvSpPr>
          <p:nvPr>
            <p:ph type="body" idx="1"/>
          </p:nvPr>
        </p:nvSpPr>
        <p:spPr/>
        <p:txBody>
          <a:bodyPr/>
          <a:lstStyle/>
          <a:p>
            <a:pPr marL="279400" indent="0">
              <a:buNone/>
            </a:pPr>
            <a:r>
              <a:rPr lang="en-US" sz="2400" dirty="0"/>
              <a:t>Notably—Google Calendar does not currently have a direct extraction capability.  As such, although Google Calendar is still subject to the FOIA, and is an agency record, it is not centrally searchable or retrievable.  Similarly, employees still have the Privacy right to limit their Google Calendar, and can only be required to share their Calendar events with those who have authorization and need-to-know (usually their chain of command).</a:t>
            </a:r>
          </a:p>
        </p:txBody>
      </p:sp>
    </p:spTree>
    <p:extLst>
      <p:ext uri="{BB962C8B-B14F-4D97-AF65-F5344CB8AC3E}">
        <p14:creationId xmlns:p14="http://schemas.microsoft.com/office/powerpoint/2010/main" val="20529208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Proactive Disclosures of Videos </a:t>
            </a:r>
            <a:endParaRPr lang="en-US" b="1" dirty="0"/>
          </a:p>
        </p:txBody>
      </p:sp>
      <p:sp>
        <p:nvSpPr>
          <p:cNvPr id="3" name="Text Placeholder 2"/>
          <p:cNvSpPr>
            <a:spLocks noGrp="1"/>
          </p:cNvSpPr>
          <p:nvPr>
            <p:ph type="body" idx="1"/>
          </p:nvPr>
        </p:nvSpPr>
        <p:spPr/>
        <p:txBody>
          <a:bodyPr/>
          <a:lstStyle/>
          <a:p>
            <a:pPr marL="279400" indent="0">
              <a:buNone/>
            </a:pPr>
            <a:r>
              <a:rPr lang="en-US" sz="2400" dirty="0"/>
              <a:t>As the CIO Guidance on video recording indicates, Sensitive PII, and CUI are not to be recorded in Google Meet Recordings.  </a:t>
            </a:r>
          </a:p>
        </p:txBody>
      </p:sp>
      <p:pic>
        <p:nvPicPr>
          <p:cNvPr id="4" name="Picture 3">
            <a:extLst>
              <a:ext uri="{FF2B5EF4-FFF2-40B4-BE49-F238E27FC236}">
                <a16:creationId xmlns:a16="http://schemas.microsoft.com/office/drawing/2014/main" id="{350B4CF0-44E8-45B1-81D4-4FFA17A9B8C8}"/>
              </a:ext>
            </a:extLst>
          </p:cNvPr>
          <p:cNvPicPr>
            <a:picLocks noChangeAspect="1"/>
          </p:cNvPicPr>
          <p:nvPr/>
        </p:nvPicPr>
        <p:blipFill rotWithShape="1">
          <a:blip r:embed="rId3"/>
          <a:srcRect t="12726" b="11637"/>
          <a:stretch/>
        </p:blipFill>
        <p:spPr>
          <a:xfrm>
            <a:off x="2895600" y="3429000"/>
            <a:ext cx="3929064" cy="2971799"/>
          </a:xfrm>
          <a:prstGeom prst="rect">
            <a:avLst/>
          </a:prstGeom>
        </p:spPr>
      </p:pic>
    </p:spTree>
    <p:extLst>
      <p:ext uri="{BB962C8B-B14F-4D97-AF65-F5344CB8AC3E}">
        <p14:creationId xmlns:p14="http://schemas.microsoft.com/office/powerpoint/2010/main" val="1837665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Proactive Disclosures of Videos </a:t>
            </a:r>
            <a:endParaRPr lang="en-US" b="1" dirty="0"/>
          </a:p>
        </p:txBody>
      </p:sp>
      <p:sp>
        <p:nvSpPr>
          <p:cNvPr id="3" name="Text Placeholder 2"/>
          <p:cNvSpPr>
            <a:spLocks noGrp="1"/>
          </p:cNvSpPr>
          <p:nvPr>
            <p:ph type="body" idx="1"/>
          </p:nvPr>
        </p:nvSpPr>
        <p:spPr/>
        <p:txBody>
          <a:bodyPr/>
          <a:lstStyle/>
          <a:p>
            <a:pPr marL="279400" indent="0">
              <a:buNone/>
            </a:pPr>
            <a:r>
              <a:rPr lang="en-US" sz="2400" dirty="0"/>
              <a:t>This also means—as mentioned earlier—that virtually all videos will be releasable if sought under a FOIA.</a:t>
            </a:r>
          </a:p>
          <a:p>
            <a:pPr marL="279400" indent="0">
              <a:buNone/>
            </a:pPr>
            <a:r>
              <a:rPr lang="en-US" sz="2400" dirty="0"/>
              <a:t>This also implies that, if the record is likely to be sought under the FOIA, it should be proactively disclosed under 5 USC 552(a)(2).  </a:t>
            </a:r>
          </a:p>
        </p:txBody>
      </p:sp>
    </p:spTree>
    <p:extLst>
      <p:ext uri="{BB962C8B-B14F-4D97-AF65-F5344CB8AC3E}">
        <p14:creationId xmlns:p14="http://schemas.microsoft.com/office/powerpoint/2010/main" val="16254832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Proactive Disclosures of Videos </a:t>
            </a:r>
            <a:endParaRPr lang="en-US" b="1" dirty="0"/>
          </a:p>
        </p:txBody>
      </p:sp>
      <p:sp>
        <p:nvSpPr>
          <p:cNvPr id="3" name="Text Placeholder 2"/>
          <p:cNvSpPr>
            <a:spLocks noGrp="1"/>
          </p:cNvSpPr>
          <p:nvPr>
            <p:ph type="body" idx="1"/>
          </p:nvPr>
        </p:nvSpPr>
        <p:spPr/>
        <p:txBody>
          <a:bodyPr/>
          <a:lstStyle/>
          <a:p>
            <a:pPr marL="279400" indent="0">
              <a:buNone/>
            </a:pPr>
            <a:r>
              <a:rPr lang="en-US" sz="2400" dirty="0"/>
              <a:t>This also will decrease the resulting incoming requests, and lower the overall FOIA burden for an office needing to respond to FOIA requests.  This also is an excellent resource library opportunity to compile training videos and tutorials for forward facing knowledge management.</a:t>
            </a:r>
          </a:p>
        </p:txBody>
      </p:sp>
    </p:spTree>
    <p:extLst>
      <p:ext uri="{BB962C8B-B14F-4D97-AF65-F5344CB8AC3E}">
        <p14:creationId xmlns:p14="http://schemas.microsoft.com/office/powerpoint/2010/main" val="10597569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Proactive Disclosures of Videos </a:t>
            </a:r>
            <a:endParaRPr lang="en-US" b="1" dirty="0"/>
          </a:p>
        </p:txBody>
      </p:sp>
      <p:sp>
        <p:nvSpPr>
          <p:cNvPr id="3" name="Text Placeholder 2"/>
          <p:cNvSpPr>
            <a:spLocks noGrp="1"/>
          </p:cNvSpPr>
          <p:nvPr>
            <p:ph type="body" idx="1"/>
          </p:nvPr>
        </p:nvSpPr>
        <p:spPr/>
        <p:txBody>
          <a:bodyPr/>
          <a:lstStyle/>
          <a:p>
            <a:pPr marL="279400" indent="0">
              <a:buNone/>
            </a:pPr>
            <a:r>
              <a:rPr lang="en-US" sz="2400" dirty="0"/>
              <a:t>In the event there is a video that for some reason requires redaction, there are only a handful of offices with the capability (NOS Comms/NOAA Video Studio, NOAA Office of Communications), although one solution is to utilize the </a:t>
            </a:r>
            <a:r>
              <a:rPr lang="en-US" sz="2400" dirty="0" err="1"/>
              <a:t>FedRAMP’d</a:t>
            </a:r>
            <a:r>
              <a:rPr lang="en-US" sz="2400" dirty="0"/>
              <a:t> version of Adobe Premier Pro, which is relatively inexpensive for a small handful of licenses and has video edit capability for the mp4 files generated by Google Meet recordings.</a:t>
            </a:r>
          </a:p>
        </p:txBody>
      </p:sp>
    </p:spTree>
    <p:extLst>
      <p:ext uri="{BB962C8B-B14F-4D97-AF65-F5344CB8AC3E}">
        <p14:creationId xmlns:p14="http://schemas.microsoft.com/office/powerpoint/2010/main" val="38504291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dirty="0">
                <a:solidFill>
                  <a:schemeClr val="dk2"/>
                </a:solidFill>
                <a:latin typeface="Arial"/>
                <a:ea typeface="Arial"/>
                <a:cs typeface="Arial"/>
                <a:sym typeface="Arial"/>
                <a:rtl val="0"/>
              </a:rPr>
              <a:t>QUESTIONS?</a:t>
            </a:r>
          </a:p>
        </p:txBody>
      </p:sp>
      <p:sp>
        <p:nvSpPr>
          <p:cNvPr id="184" name="Shape 184"/>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noAutofit/>
          </a:bodyPr>
          <a:lstStyle/>
          <a:p>
            <a:pPr marL="279400" indent="0" algn="ctr">
              <a:buNone/>
            </a:pPr>
            <a:endParaRPr lang="en-US" sz="5400" b="1" dirty="0">
              <a:rtl val="0"/>
            </a:endParaRPr>
          </a:p>
          <a:p>
            <a:pPr marL="279400" indent="0" algn="ctr">
              <a:buNone/>
            </a:pPr>
            <a:endParaRPr lang="en-US" sz="5400" b="1" dirty="0"/>
          </a:p>
          <a:p>
            <a:pPr marL="279400" indent="0" algn="ctr">
              <a:buNone/>
            </a:pPr>
            <a:r>
              <a:rPr lang="en-US" sz="5400" b="1" dirty="0">
                <a:rtl val="0"/>
              </a:rPr>
              <a:t>QUESTIONS?</a:t>
            </a:r>
          </a:p>
        </p:txBody>
      </p:sp>
    </p:spTree>
    <p:extLst>
      <p:ext uri="{BB962C8B-B14F-4D97-AF65-F5344CB8AC3E}">
        <p14:creationId xmlns:p14="http://schemas.microsoft.com/office/powerpoint/2010/main" val="1467559740"/>
      </p:ext>
    </p:extLst>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dirty="0">
                <a:solidFill>
                  <a:schemeClr val="dk2"/>
                </a:solidFill>
              </a:rPr>
              <a:t>Course </a:t>
            </a:r>
            <a:r>
              <a:rPr lang="en-US" sz="3600" b="1" i="0" u="none" strike="noStrike" cap="none" baseline="0" dirty="0">
                <a:solidFill>
                  <a:schemeClr val="dk2"/>
                </a:solidFill>
                <a:latin typeface="Arial"/>
                <a:ea typeface="Arial"/>
                <a:cs typeface="Arial"/>
                <a:sym typeface="Arial"/>
                <a:rtl val="0"/>
              </a:rPr>
              <a:t>Outline</a:t>
            </a:r>
          </a:p>
        </p:txBody>
      </p:sp>
      <p:sp>
        <p:nvSpPr>
          <p:cNvPr id="117" name="Shape 117"/>
          <p:cNvSpPr txBox="1">
            <a:spLocks noGrp="1"/>
          </p:cNvSpPr>
          <p:nvPr>
            <p:ph type="body" idx="1"/>
          </p:nvPr>
        </p:nvSpPr>
        <p:spPr>
          <a:xfrm>
            <a:off x="152400" y="1828800"/>
            <a:ext cx="8634312" cy="3505199"/>
          </a:xfrm>
          <a:prstGeom prst="rect">
            <a:avLst/>
          </a:prstGeom>
          <a:noFill/>
          <a:ln>
            <a:noFill/>
          </a:ln>
        </p:spPr>
        <p:txBody>
          <a:bodyPr lIns="91425" tIns="45700" rIns="91425" bIns="45700" anchor="t" anchorCtr="0">
            <a:noAutofit/>
          </a:bodyPr>
          <a:lstStyle/>
          <a:p>
            <a:pPr marL="57150" indent="0">
              <a:buNone/>
            </a:pPr>
            <a:r>
              <a:rPr lang="en-US" sz="2400" b="1" i="0" u="none" strike="noStrike" cap="none" baseline="0" dirty="0">
                <a:solidFill>
                  <a:schemeClr val="dk1"/>
                </a:solidFill>
                <a:sym typeface="Arial"/>
                <a:rtl val="0"/>
              </a:rPr>
              <a:t>Primary Considerations</a:t>
            </a:r>
            <a:r>
              <a:rPr lang="en-US" sz="2400" i="0" u="none" strike="noStrike" cap="none" baseline="0" dirty="0">
                <a:solidFill>
                  <a:schemeClr val="dk1"/>
                </a:solidFill>
                <a:sym typeface="Arial"/>
                <a:rtl val="0"/>
              </a:rPr>
              <a:t>:</a:t>
            </a:r>
          </a:p>
          <a:p>
            <a:pPr marL="57150" indent="0">
              <a:buNone/>
            </a:pPr>
            <a:endParaRPr lang="en-US" sz="2400" dirty="0">
              <a:solidFill>
                <a:schemeClr val="dk1"/>
              </a:solidFill>
            </a:endParaRPr>
          </a:p>
          <a:p>
            <a:pPr marL="514350" indent="-457200">
              <a:buAutoNum type="arabicPeriod"/>
            </a:pPr>
            <a:r>
              <a:rPr lang="en-US" sz="2400" dirty="0">
                <a:solidFill>
                  <a:schemeClr val="dk1"/>
                </a:solidFill>
              </a:rPr>
              <a:t>General Considerations</a:t>
            </a:r>
            <a:endParaRPr lang="en-US" sz="2400" i="0" u="none" strike="noStrike" cap="none" baseline="0" dirty="0">
              <a:solidFill>
                <a:schemeClr val="dk1"/>
              </a:solidFill>
              <a:sym typeface="Arial"/>
              <a:rtl val="0"/>
            </a:endParaRPr>
          </a:p>
          <a:p>
            <a:pPr marL="514350" indent="-457200">
              <a:buAutoNum type="arabicPeriod"/>
            </a:pPr>
            <a:r>
              <a:rPr lang="en-US" sz="2400" dirty="0">
                <a:solidFill>
                  <a:schemeClr val="dk1"/>
                </a:solidFill>
              </a:rPr>
              <a:t>What is an Agency Record?</a:t>
            </a:r>
          </a:p>
          <a:p>
            <a:pPr marL="514350" indent="-457200">
              <a:buAutoNum type="arabicPeriod"/>
            </a:pPr>
            <a:r>
              <a:rPr lang="en-US" sz="2400" dirty="0">
                <a:solidFill>
                  <a:schemeClr val="dk1"/>
                </a:solidFill>
              </a:rPr>
              <a:t>FOIA Considerations with Google Meet</a:t>
            </a:r>
            <a:endParaRPr lang="en-US" sz="2400" i="0" u="none" strike="noStrike" cap="none" baseline="0" dirty="0">
              <a:solidFill>
                <a:schemeClr val="dk1"/>
              </a:solidFill>
              <a:sym typeface="Arial"/>
              <a:rtl val="0"/>
            </a:endParaRPr>
          </a:p>
          <a:p>
            <a:pPr marL="514350" indent="-457200">
              <a:buAutoNum type="arabicPeriod"/>
            </a:pPr>
            <a:r>
              <a:rPr lang="en-US" sz="2400" dirty="0">
                <a:solidFill>
                  <a:schemeClr val="dk1"/>
                </a:solidFill>
              </a:rPr>
              <a:t>Proactive Disclosures of Videos</a:t>
            </a:r>
          </a:p>
          <a:p>
            <a:pPr marL="514350" indent="-457200">
              <a:buAutoNum type="arabicPeriod"/>
            </a:pPr>
            <a:r>
              <a:rPr lang="en-US" sz="2400" dirty="0">
                <a:solidFill>
                  <a:schemeClr val="dk1"/>
                </a:solidFill>
              </a:rPr>
              <a:t>Questions</a:t>
            </a:r>
          </a:p>
        </p:txBody>
      </p:sp>
      <p:sp>
        <p:nvSpPr>
          <p:cNvPr id="119" name="Shape 119"/>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General Considerations</a:t>
            </a:r>
            <a:endParaRPr lang="en-US" b="1" dirty="0"/>
          </a:p>
        </p:txBody>
      </p:sp>
      <p:sp>
        <p:nvSpPr>
          <p:cNvPr id="3" name="Text Placeholder 2"/>
          <p:cNvSpPr>
            <a:spLocks noGrp="1"/>
          </p:cNvSpPr>
          <p:nvPr>
            <p:ph type="body" idx="1"/>
          </p:nvPr>
        </p:nvSpPr>
        <p:spPr/>
        <p:txBody>
          <a:bodyPr/>
          <a:lstStyle/>
          <a:p>
            <a:pPr marL="279400" indent="0">
              <a:buNone/>
            </a:pPr>
            <a:r>
              <a:rPr lang="en-US" sz="2400" dirty="0"/>
              <a:t>All PII collections by an Executive Branch Agency have a baseline set of requirements, with several additional requirements for those which are collected within what is considered a System of Records.  But those do not change the FOIA requirements for disclosure.</a:t>
            </a:r>
          </a:p>
        </p:txBody>
      </p:sp>
      <p:pic>
        <p:nvPicPr>
          <p:cNvPr id="5" name="Picture 4">
            <a:extLst>
              <a:ext uri="{FF2B5EF4-FFF2-40B4-BE49-F238E27FC236}">
                <a16:creationId xmlns:a16="http://schemas.microsoft.com/office/drawing/2014/main" id="{56C1F2B3-45DA-4707-BD0C-A0570324487F}"/>
              </a:ext>
            </a:extLst>
          </p:cNvPr>
          <p:cNvPicPr>
            <a:picLocks noChangeAspect="1"/>
          </p:cNvPicPr>
          <p:nvPr/>
        </p:nvPicPr>
        <p:blipFill>
          <a:blip r:embed="rId3"/>
          <a:stretch>
            <a:fillRect/>
          </a:stretch>
        </p:blipFill>
        <p:spPr>
          <a:xfrm>
            <a:off x="3568994" y="3746834"/>
            <a:ext cx="4038600" cy="2869532"/>
          </a:xfrm>
          <a:prstGeom prst="rect">
            <a:avLst/>
          </a:prstGeom>
        </p:spPr>
      </p:pic>
    </p:spTree>
    <p:extLst>
      <p:ext uri="{BB962C8B-B14F-4D97-AF65-F5344CB8AC3E}">
        <p14:creationId xmlns:p14="http://schemas.microsoft.com/office/powerpoint/2010/main" val="2172735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General Considerations</a:t>
            </a:r>
            <a:endParaRPr lang="en-US" b="1" dirty="0"/>
          </a:p>
        </p:txBody>
      </p:sp>
      <p:sp>
        <p:nvSpPr>
          <p:cNvPr id="3" name="Text Placeholder 2"/>
          <p:cNvSpPr>
            <a:spLocks noGrp="1"/>
          </p:cNvSpPr>
          <p:nvPr>
            <p:ph type="body" idx="1"/>
          </p:nvPr>
        </p:nvSpPr>
        <p:spPr/>
        <p:txBody>
          <a:bodyPr/>
          <a:lstStyle/>
          <a:p>
            <a:pPr marL="279400" indent="0">
              <a:buNone/>
            </a:pPr>
            <a:r>
              <a:rPr lang="en-US" sz="2400" dirty="0"/>
              <a:t>First, as noted by Robin, PII collections must be limited to only collections that are “relevant and necessary” to the performing NOAA’s mission.  </a:t>
            </a:r>
          </a:p>
          <a:p>
            <a:pPr marL="279400" indent="0">
              <a:buNone/>
            </a:pPr>
            <a:endParaRPr lang="en-US" sz="2400" dirty="0"/>
          </a:p>
          <a:p>
            <a:pPr marL="279400" indent="0">
              <a:buNone/>
            </a:pPr>
            <a:r>
              <a:rPr lang="en-US" sz="2400" dirty="0"/>
              <a:t>This requirement is particularly difficult to satisfy merely for convenience, or in instances where the Meet recording has not previously been relevant and necessary to carry out a longstanding Meet.</a:t>
            </a:r>
          </a:p>
        </p:txBody>
      </p:sp>
    </p:spTree>
    <p:extLst>
      <p:ext uri="{BB962C8B-B14F-4D97-AF65-F5344CB8AC3E}">
        <p14:creationId xmlns:p14="http://schemas.microsoft.com/office/powerpoint/2010/main" val="3424865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General Considerations</a:t>
            </a:r>
            <a:endParaRPr lang="en-US" b="1" dirty="0"/>
          </a:p>
        </p:txBody>
      </p:sp>
      <p:sp>
        <p:nvSpPr>
          <p:cNvPr id="3" name="Text Placeholder 2"/>
          <p:cNvSpPr>
            <a:spLocks noGrp="1"/>
          </p:cNvSpPr>
          <p:nvPr>
            <p:ph type="body" idx="1"/>
          </p:nvPr>
        </p:nvSpPr>
        <p:spPr/>
        <p:txBody>
          <a:bodyPr/>
          <a:lstStyle/>
          <a:p>
            <a:pPr marL="279400" indent="0">
              <a:buNone/>
            </a:pPr>
            <a:r>
              <a:rPr lang="en-US" sz="2400" dirty="0"/>
              <a:t>Secondly—PII collections require notice and consent.  Notice can be accomplished in one of two ways.  Either through actual notice—in the form of an (e)(3) Statement (which we will discuss later), or through constructive notice, in the form of a System of Records Notice.  </a:t>
            </a:r>
          </a:p>
        </p:txBody>
      </p:sp>
    </p:spTree>
    <p:extLst>
      <p:ext uri="{BB962C8B-B14F-4D97-AF65-F5344CB8AC3E}">
        <p14:creationId xmlns:p14="http://schemas.microsoft.com/office/powerpoint/2010/main" val="2219976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General Considerations</a:t>
            </a:r>
            <a:endParaRPr lang="en-US" b="1" dirty="0"/>
          </a:p>
        </p:txBody>
      </p:sp>
      <p:sp>
        <p:nvSpPr>
          <p:cNvPr id="3" name="Text Placeholder 2"/>
          <p:cNvSpPr>
            <a:spLocks noGrp="1"/>
          </p:cNvSpPr>
          <p:nvPr>
            <p:ph type="body" idx="1"/>
          </p:nvPr>
        </p:nvSpPr>
        <p:spPr/>
        <p:txBody>
          <a:bodyPr/>
          <a:lstStyle/>
          <a:p>
            <a:pPr marL="279400" indent="0">
              <a:buNone/>
            </a:pPr>
            <a:r>
              <a:rPr lang="en-US" sz="2400" dirty="0"/>
              <a:t>However, again, disclosures under (a)(3) of the FOIA are not prevented simply because notice and consent are absent, or because the records reflect PII being stored without an approved SORN.  In this circumstance, FOIA can actually result in disclosing the very records that expose the agency to Privacy Act litigation.  </a:t>
            </a:r>
          </a:p>
        </p:txBody>
      </p:sp>
    </p:spTree>
    <p:extLst>
      <p:ext uri="{BB962C8B-B14F-4D97-AF65-F5344CB8AC3E}">
        <p14:creationId xmlns:p14="http://schemas.microsoft.com/office/powerpoint/2010/main" val="1712465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General Considerations</a:t>
            </a:r>
            <a:endParaRPr lang="en-US" b="1" dirty="0"/>
          </a:p>
        </p:txBody>
      </p:sp>
      <p:sp>
        <p:nvSpPr>
          <p:cNvPr id="3" name="Text Placeholder 2"/>
          <p:cNvSpPr>
            <a:spLocks noGrp="1"/>
          </p:cNvSpPr>
          <p:nvPr>
            <p:ph type="body" idx="1"/>
          </p:nvPr>
        </p:nvSpPr>
        <p:spPr/>
        <p:txBody>
          <a:bodyPr/>
          <a:lstStyle/>
          <a:p>
            <a:pPr marL="279400" indent="0">
              <a:buNone/>
            </a:pPr>
            <a:r>
              <a:rPr lang="en-US" sz="2400" dirty="0"/>
              <a:t>Similar legal problems may arise if FOIA releases videos that reflect Hatch Act violations, or possibly give rise to Administrative Record challenges to agency decision-making.</a:t>
            </a:r>
          </a:p>
        </p:txBody>
      </p:sp>
    </p:spTree>
    <p:extLst>
      <p:ext uri="{BB962C8B-B14F-4D97-AF65-F5344CB8AC3E}">
        <p14:creationId xmlns:p14="http://schemas.microsoft.com/office/powerpoint/2010/main" val="4262810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General Considerations</a:t>
            </a:r>
            <a:endParaRPr lang="en-US" b="1" dirty="0"/>
          </a:p>
        </p:txBody>
      </p:sp>
      <p:sp>
        <p:nvSpPr>
          <p:cNvPr id="3" name="Text Placeholder 2"/>
          <p:cNvSpPr>
            <a:spLocks noGrp="1"/>
          </p:cNvSpPr>
          <p:nvPr>
            <p:ph type="body" idx="1"/>
          </p:nvPr>
        </p:nvSpPr>
        <p:spPr>
          <a:xfrm>
            <a:off x="228601" y="1524000"/>
            <a:ext cx="7772400" cy="4419599"/>
          </a:xfrm>
        </p:spPr>
        <p:txBody>
          <a:bodyPr/>
          <a:lstStyle/>
          <a:p>
            <a:pPr marL="279400" indent="0">
              <a:buNone/>
            </a:pPr>
            <a:r>
              <a:rPr lang="en-US" sz="2400" dirty="0"/>
              <a:t>Zach Goldstein issued guidance on Feb. 24, 2021, regarding Virtual Conferences.  The guidance is not specific to Google, and is applicable for any other recording medium as well.  </a:t>
            </a:r>
          </a:p>
        </p:txBody>
      </p:sp>
      <p:pic>
        <p:nvPicPr>
          <p:cNvPr id="4" name="Picture 3">
            <a:extLst>
              <a:ext uri="{FF2B5EF4-FFF2-40B4-BE49-F238E27FC236}">
                <a16:creationId xmlns:a16="http://schemas.microsoft.com/office/drawing/2014/main" id="{D672AC11-4C83-4A1B-B118-9BECC6C9D296}"/>
              </a:ext>
            </a:extLst>
          </p:cNvPr>
          <p:cNvPicPr>
            <a:picLocks noChangeAspect="1"/>
          </p:cNvPicPr>
          <p:nvPr/>
        </p:nvPicPr>
        <p:blipFill rotWithShape="1">
          <a:blip r:embed="rId3"/>
          <a:srcRect l="30833" t="24902" r="32500"/>
          <a:stretch/>
        </p:blipFill>
        <p:spPr>
          <a:xfrm>
            <a:off x="5181600" y="3022182"/>
            <a:ext cx="3352800" cy="3648075"/>
          </a:xfrm>
          <a:prstGeom prst="rect">
            <a:avLst/>
          </a:prstGeom>
          <a:effectLst>
            <a:glow rad="101600">
              <a:schemeClr val="accent4">
                <a:satMod val="175000"/>
                <a:alpha val="40000"/>
              </a:schemeClr>
            </a:glow>
          </a:effectLst>
        </p:spPr>
      </p:pic>
    </p:spTree>
    <p:extLst>
      <p:ext uri="{BB962C8B-B14F-4D97-AF65-F5344CB8AC3E}">
        <p14:creationId xmlns:p14="http://schemas.microsoft.com/office/powerpoint/2010/main" val="3858389359"/>
      </p:ext>
    </p:extLst>
  </p:cSld>
  <p:clrMapOvr>
    <a:masterClrMapping/>
  </p:clrMapOvr>
</p:sld>
</file>

<file path=ppt/theme/theme1.xml><?xml version="1.0" encoding="utf-8"?>
<a:theme xmlns:a="http://schemas.openxmlformats.org/drawingml/2006/main" name="Custom Theme">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20873</TotalTime>
  <Words>1294</Words>
  <Application>Microsoft Office PowerPoint</Application>
  <PresentationFormat>On-screen Show (4:3)</PresentationFormat>
  <Paragraphs>83</Paragraphs>
  <Slides>25</Slides>
  <Notes>25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Times New Roman</vt:lpstr>
      <vt:lpstr>Custom Theme</vt:lpstr>
      <vt:lpstr>PowerPoint Presentation</vt:lpstr>
      <vt:lpstr>Course Overview</vt:lpstr>
      <vt:lpstr>Course Outline</vt:lpstr>
      <vt:lpstr>General Considerations</vt:lpstr>
      <vt:lpstr>General Considerations</vt:lpstr>
      <vt:lpstr>General Considerations</vt:lpstr>
      <vt:lpstr>General Considerations</vt:lpstr>
      <vt:lpstr>General Considerations</vt:lpstr>
      <vt:lpstr>General Considerations</vt:lpstr>
      <vt:lpstr>General Considerations</vt:lpstr>
      <vt:lpstr>What is an Agency Record?</vt:lpstr>
      <vt:lpstr>What is an Agency Record?</vt:lpstr>
      <vt:lpstr>What is an Agency Record?</vt:lpstr>
      <vt:lpstr>What is an Agency Record?</vt:lpstr>
      <vt:lpstr>FOIA Considerations with Google Meet</vt:lpstr>
      <vt:lpstr>FOIA Considerations with Google Meet</vt:lpstr>
      <vt:lpstr>FOIA Considerations with Google Meet</vt:lpstr>
      <vt:lpstr>FOIA Considerations with Google Meet</vt:lpstr>
      <vt:lpstr>FOIA Considerations with Google Meet</vt:lpstr>
      <vt:lpstr>FOIA Considerations with Google Meet</vt:lpstr>
      <vt:lpstr>Proactive Disclosures of Videos </vt:lpstr>
      <vt:lpstr>Proactive Disclosures of Videos </vt:lpstr>
      <vt:lpstr>Proactive Disclosures of Videos </vt:lpstr>
      <vt:lpstr>Proactive Disclosures of Videos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Brabson</dc:creator>
  <cp:lastModifiedBy>Mark Graff</cp:lastModifiedBy>
  <cp:revision>220</cp:revision>
  <dcterms:modified xsi:type="dcterms:W3CDTF">2024-05-02T21:26:14Z</dcterms:modified>
</cp:coreProperties>
</file>