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6" r:id="rId3"/>
    <p:sldId id="257" r:id="rId4"/>
    <p:sldId id="258" r:id="rId5"/>
    <p:sldId id="259" r:id="rId6"/>
    <p:sldId id="260" r:id="rId7"/>
    <p:sldId id="263" r:id="rId8"/>
    <p:sldId id="264" r:id="rId9"/>
    <p:sldId id="271" r:id="rId10"/>
    <p:sldId id="272" r:id="rId11"/>
    <p:sldId id="262" r:id="rId12"/>
    <p:sldId id="265" r:id="rId13"/>
    <p:sldId id="267" r:id="rId14"/>
    <p:sldId id="268" r:id="rId15"/>
    <p:sldId id="269" r:id="rId16"/>
    <p:sldId id="270" r:id="rId17"/>
    <p:sldId id="273"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3EEA00-0373-4DFE-BF4A-1607BA5AE7B5}" v="1" dt="2024-05-08T14:49:43.9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8" d="100"/>
          <a:sy n="108"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gomolny, Michael (Federal)" userId="c3294af6-51da-4622-9065-dcc0684a3a8b" providerId="ADAL" clId="{CA3EEA00-0373-4DFE-BF4A-1607BA5AE7B5}"/>
    <pc:docChg chg="undo redo custSel addSld delSld modSld">
      <pc:chgData name="Bogomolny, Michael (Federal)" userId="c3294af6-51da-4622-9065-dcc0684a3a8b" providerId="ADAL" clId="{CA3EEA00-0373-4DFE-BF4A-1607BA5AE7B5}" dt="2024-05-08T16:26:21.909" v="4245" actId="20577"/>
      <pc:docMkLst>
        <pc:docMk/>
      </pc:docMkLst>
      <pc:sldChg chg="modSp mod">
        <pc:chgData name="Bogomolny, Michael (Federal)" userId="c3294af6-51da-4622-9065-dcc0684a3a8b" providerId="ADAL" clId="{CA3EEA00-0373-4DFE-BF4A-1607BA5AE7B5}" dt="2024-05-08T14:47:09.390" v="166" actId="27636"/>
        <pc:sldMkLst>
          <pc:docMk/>
          <pc:sldMk cId="2381867050" sldId="256"/>
        </pc:sldMkLst>
        <pc:spChg chg="mod">
          <ac:chgData name="Bogomolny, Michael (Federal)" userId="c3294af6-51da-4622-9065-dcc0684a3a8b" providerId="ADAL" clId="{CA3EEA00-0373-4DFE-BF4A-1607BA5AE7B5}" dt="2024-05-08T14:47:09.390" v="166" actId="27636"/>
          <ac:spMkLst>
            <pc:docMk/>
            <pc:sldMk cId="2381867050" sldId="256"/>
            <ac:spMk id="3" creationId="{0DA6643D-6AC1-5BAA-7C5B-E3AB7267A954}"/>
          </ac:spMkLst>
        </pc:spChg>
      </pc:sldChg>
      <pc:sldChg chg="modSp mod">
        <pc:chgData name="Bogomolny, Michael (Federal)" userId="c3294af6-51da-4622-9065-dcc0684a3a8b" providerId="ADAL" clId="{CA3EEA00-0373-4DFE-BF4A-1607BA5AE7B5}" dt="2024-05-08T14:51:19.139" v="280" actId="113"/>
        <pc:sldMkLst>
          <pc:docMk/>
          <pc:sldMk cId="369933376" sldId="257"/>
        </pc:sldMkLst>
        <pc:spChg chg="mod">
          <ac:chgData name="Bogomolny, Michael (Federal)" userId="c3294af6-51da-4622-9065-dcc0684a3a8b" providerId="ADAL" clId="{CA3EEA00-0373-4DFE-BF4A-1607BA5AE7B5}" dt="2024-05-08T14:48:26.847" v="218" actId="20577"/>
          <ac:spMkLst>
            <pc:docMk/>
            <pc:sldMk cId="369933376" sldId="257"/>
            <ac:spMk id="2" creationId="{9EA7BC3E-65E8-C543-8B90-7EE97E627EC1}"/>
          </ac:spMkLst>
        </pc:spChg>
        <pc:spChg chg="mod">
          <ac:chgData name="Bogomolny, Michael (Federal)" userId="c3294af6-51da-4622-9065-dcc0684a3a8b" providerId="ADAL" clId="{CA3EEA00-0373-4DFE-BF4A-1607BA5AE7B5}" dt="2024-05-08T14:51:19.139" v="280" actId="113"/>
          <ac:spMkLst>
            <pc:docMk/>
            <pc:sldMk cId="369933376" sldId="257"/>
            <ac:spMk id="3" creationId="{9AC83339-AE2C-2A51-71C6-12EE3327B685}"/>
          </ac:spMkLst>
        </pc:spChg>
      </pc:sldChg>
      <pc:sldChg chg="modSp mod">
        <pc:chgData name="Bogomolny, Michael (Federal)" userId="c3294af6-51da-4622-9065-dcc0684a3a8b" providerId="ADAL" clId="{CA3EEA00-0373-4DFE-BF4A-1607BA5AE7B5}" dt="2024-05-08T14:50:37.698" v="279" actId="20577"/>
        <pc:sldMkLst>
          <pc:docMk/>
          <pc:sldMk cId="3993768797" sldId="258"/>
        </pc:sldMkLst>
        <pc:spChg chg="mod">
          <ac:chgData name="Bogomolny, Michael (Federal)" userId="c3294af6-51da-4622-9065-dcc0684a3a8b" providerId="ADAL" clId="{CA3EEA00-0373-4DFE-BF4A-1607BA5AE7B5}" dt="2024-05-08T14:49:05.071" v="261" actId="20577"/>
          <ac:spMkLst>
            <pc:docMk/>
            <pc:sldMk cId="3993768797" sldId="258"/>
            <ac:spMk id="2" creationId="{48E5F726-F38A-DD6C-AC4F-A01E9D0D8F67}"/>
          </ac:spMkLst>
        </pc:spChg>
        <pc:spChg chg="mod">
          <ac:chgData name="Bogomolny, Michael (Federal)" userId="c3294af6-51da-4622-9065-dcc0684a3a8b" providerId="ADAL" clId="{CA3EEA00-0373-4DFE-BF4A-1607BA5AE7B5}" dt="2024-05-08T14:50:37.698" v="279" actId="20577"/>
          <ac:spMkLst>
            <pc:docMk/>
            <pc:sldMk cId="3993768797" sldId="258"/>
            <ac:spMk id="3" creationId="{1FC34904-09DC-A47E-065E-E29790514424}"/>
          </ac:spMkLst>
        </pc:spChg>
      </pc:sldChg>
      <pc:sldChg chg="modSp mod">
        <pc:chgData name="Bogomolny, Michael (Federal)" userId="c3294af6-51da-4622-9065-dcc0684a3a8b" providerId="ADAL" clId="{CA3EEA00-0373-4DFE-BF4A-1607BA5AE7B5}" dt="2024-05-08T14:53:01.016" v="309"/>
        <pc:sldMkLst>
          <pc:docMk/>
          <pc:sldMk cId="184311634" sldId="259"/>
        </pc:sldMkLst>
        <pc:spChg chg="mod">
          <ac:chgData name="Bogomolny, Michael (Federal)" userId="c3294af6-51da-4622-9065-dcc0684a3a8b" providerId="ADAL" clId="{CA3EEA00-0373-4DFE-BF4A-1607BA5AE7B5}" dt="2024-05-08T14:53:01.016" v="309"/>
          <ac:spMkLst>
            <pc:docMk/>
            <pc:sldMk cId="184311634" sldId="259"/>
            <ac:spMk id="3" creationId="{18B817FC-52F0-8E04-0CB1-BB1D6F0BFB65}"/>
          </ac:spMkLst>
        </pc:spChg>
      </pc:sldChg>
      <pc:sldChg chg="modSp mod">
        <pc:chgData name="Bogomolny, Michael (Federal)" userId="c3294af6-51da-4622-9065-dcc0684a3a8b" providerId="ADAL" clId="{CA3EEA00-0373-4DFE-BF4A-1607BA5AE7B5}" dt="2024-05-08T14:54:21.461" v="325" actId="20577"/>
        <pc:sldMkLst>
          <pc:docMk/>
          <pc:sldMk cId="2136163541" sldId="260"/>
        </pc:sldMkLst>
        <pc:spChg chg="mod">
          <ac:chgData name="Bogomolny, Michael (Federal)" userId="c3294af6-51da-4622-9065-dcc0684a3a8b" providerId="ADAL" clId="{CA3EEA00-0373-4DFE-BF4A-1607BA5AE7B5}" dt="2024-05-08T14:54:21.461" v="325" actId="20577"/>
          <ac:spMkLst>
            <pc:docMk/>
            <pc:sldMk cId="2136163541" sldId="260"/>
            <ac:spMk id="2" creationId="{E5FC93ED-93CE-1E66-79AB-CA61E91B4892}"/>
          </ac:spMkLst>
        </pc:spChg>
      </pc:sldChg>
      <pc:sldChg chg="modSp mod">
        <pc:chgData name="Bogomolny, Michael (Federal)" userId="c3294af6-51da-4622-9065-dcc0684a3a8b" providerId="ADAL" clId="{CA3EEA00-0373-4DFE-BF4A-1607BA5AE7B5}" dt="2024-05-08T14:58:58.667" v="676" actId="20577"/>
        <pc:sldMkLst>
          <pc:docMk/>
          <pc:sldMk cId="645210885" sldId="262"/>
        </pc:sldMkLst>
        <pc:spChg chg="mod">
          <ac:chgData name="Bogomolny, Michael (Federal)" userId="c3294af6-51da-4622-9065-dcc0684a3a8b" providerId="ADAL" clId="{CA3EEA00-0373-4DFE-BF4A-1607BA5AE7B5}" dt="2024-05-08T14:58:58.667" v="676" actId="20577"/>
          <ac:spMkLst>
            <pc:docMk/>
            <pc:sldMk cId="645210885" sldId="262"/>
            <ac:spMk id="2" creationId="{C19A18C6-776D-D22A-F03E-2E652229ADA2}"/>
          </ac:spMkLst>
        </pc:spChg>
      </pc:sldChg>
      <pc:sldChg chg="modSp mod">
        <pc:chgData name="Bogomolny, Michael (Federal)" userId="c3294af6-51da-4622-9065-dcc0684a3a8b" providerId="ADAL" clId="{CA3EEA00-0373-4DFE-BF4A-1607BA5AE7B5}" dt="2024-05-08T15:59:06.897" v="4201" actId="6549"/>
        <pc:sldMkLst>
          <pc:docMk/>
          <pc:sldMk cId="450347130" sldId="263"/>
        </pc:sldMkLst>
        <pc:spChg chg="mod">
          <ac:chgData name="Bogomolny, Michael (Federal)" userId="c3294af6-51da-4622-9065-dcc0684a3a8b" providerId="ADAL" clId="{CA3EEA00-0373-4DFE-BF4A-1607BA5AE7B5}" dt="2024-05-08T14:54:53.567" v="385" actId="20577"/>
          <ac:spMkLst>
            <pc:docMk/>
            <pc:sldMk cId="450347130" sldId="263"/>
            <ac:spMk id="2" creationId="{944D9FD1-0F6A-21E6-8B86-51F9EC6933A7}"/>
          </ac:spMkLst>
        </pc:spChg>
        <pc:spChg chg="mod">
          <ac:chgData name="Bogomolny, Michael (Federal)" userId="c3294af6-51da-4622-9065-dcc0684a3a8b" providerId="ADAL" clId="{CA3EEA00-0373-4DFE-BF4A-1607BA5AE7B5}" dt="2024-05-08T15:59:06.897" v="4201" actId="6549"/>
          <ac:spMkLst>
            <pc:docMk/>
            <pc:sldMk cId="450347130" sldId="263"/>
            <ac:spMk id="3" creationId="{1EC9F5F8-A084-A43E-4CD7-61C67F0BCA75}"/>
          </ac:spMkLst>
        </pc:spChg>
      </pc:sldChg>
      <pc:sldChg chg="modSp mod">
        <pc:chgData name="Bogomolny, Michael (Federal)" userId="c3294af6-51da-4622-9065-dcc0684a3a8b" providerId="ADAL" clId="{CA3EEA00-0373-4DFE-BF4A-1607BA5AE7B5}" dt="2024-05-08T14:58:32.185" v="660" actId="20577"/>
        <pc:sldMkLst>
          <pc:docMk/>
          <pc:sldMk cId="2909975196" sldId="264"/>
        </pc:sldMkLst>
        <pc:spChg chg="mod">
          <ac:chgData name="Bogomolny, Michael (Federal)" userId="c3294af6-51da-4622-9065-dcc0684a3a8b" providerId="ADAL" clId="{CA3EEA00-0373-4DFE-BF4A-1607BA5AE7B5}" dt="2024-05-08T14:58:32.185" v="660" actId="20577"/>
          <ac:spMkLst>
            <pc:docMk/>
            <pc:sldMk cId="2909975196" sldId="264"/>
            <ac:spMk id="3" creationId="{A3C5CB7A-8A50-1E88-857F-63FEA50B1E0F}"/>
          </ac:spMkLst>
        </pc:spChg>
      </pc:sldChg>
      <pc:sldChg chg="modSp mod modNotesTx">
        <pc:chgData name="Bogomolny, Michael (Federal)" userId="c3294af6-51da-4622-9065-dcc0684a3a8b" providerId="ADAL" clId="{CA3EEA00-0373-4DFE-BF4A-1607BA5AE7B5}" dt="2024-05-08T15:55:29.920" v="4199" actId="20577"/>
        <pc:sldMkLst>
          <pc:docMk/>
          <pc:sldMk cId="441287566" sldId="266"/>
        </pc:sldMkLst>
        <pc:spChg chg="mod">
          <ac:chgData name="Bogomolny, Michael (Federal)" userId="c3294af6-51da-4622-9065-dcc0684a3a8b" providerId="ADAL" clId="{CA3EEA00-0373-4DFE-BF4A-1607BA5AE7B5}" dt="2024-05-08T15:00:22.289" v="685" actId="255"/>
          <ac:spMkLst>
            <pc:docMk/>
            <pc:sldMk cId="441287566" sldId="266"/>
            <ac:spMk id="3" creationId="{48CA7DDA-E892-7A0F-1A41-9E3FA2568A8D}"/>
          </ac:spMkLst>
        </pc:spChg>
      </pc:sldChg>
      <pc:sldChg chg="modSp mod">
        <pc:chgData name="Bogomolny, Michael (Federal)" userId="c3294af6-51da-4622-9065-dcc0684a3a8b" providerId="ADAL" clId="{CA3EEA00-0373-4DFE-BF4A-1607BA5AE7B5}" dt="2024-05-08T16:24:44.150" v="4213" actId="20577"/>
        <pc:sldMkLst>
          <pc:docMk/>
          <pc:sldMk cId="2580997562" sldId="267"/>
        </pc:sldMkLst>
        <pc:spChg chg="mod">
          <ac:chgData name="Bogomolny, Michael (Federal)" userId="c3294af6-51da-4622-9065-dcc0684a3a8b" providerId="ADAL" clId="{CA3EEA00-0373-4DFE-BF4A-1607BA5AE7B5}" dt="2024-05-08T16:24:44.150" v="4213" actId="20577"/>
          <ac:spMkLst>
            <pc:docMk/>
            <pc:sldMk cId="2580997562" sldId="267"/>
            <ac:spMk id="3" creationId="{4584DB84-2AB9-5074-2084-C4911BC3BBF2}"/>
          </ac:spMkLst>
        </pc:spChg>
      </pc:sldChg>
      <pc:sldChg chg="modSp mod">
        <pc:chgData name="Bogomolny, Michael (Federal)" userId="c3294af6-51da-4622-9065-dcc0684a3a8b" providerId="ADAL" clId="{CA3EEA00-0373-4DFE-BF4A-1607BA5AE7B5}" dt="2024-05-08T16:25:45.973" v="4230" actId="20577"/>
        <pc:sldMkLst>
          <pc:docMk/>
          <pc:sldMk cId="254893351" sldId="268"/>
        </pc:sldMkLst>
        <pc:spChg chg="mod">
          <ac:chgData name="Bogomolny, Michael (Federal)" userId="c3294af6-51da-4622-9065-dcc0684a3a8b" providerId="ADAL" clId="{CA3EEA00-0373-4DFE-BF4A-1607BA5AE7B5}" dt="2024-05-08T16:25:45.973" v="4230" actId="20577"/>
          <ac:spMkLst>
            <pc:docMk/>
            <pc:sldMk cId="254893351" sldId="268"/>
            <ac:spMk id="3" creationId="{074252DC-D712-A6BE-54CC-7BE47523F7C0}"/>
          </ac:spMkLst>
        </pc:spChg>
      </pc:sldChg>
      <pc:sldChg chg="modSp mod">
        <pc:chgData name="Bogomolny, Michael (Federal)" userId="c3294af6-51da-4622-9065-dcc0684a3a8b" providerId="ADAL" clId="{CA3EEA00-0373-4DFE-BF4A-1607BA5AE7B5}" dt="2024-05-08T16:26:21.909" v="4245" actId="20577"/>
        <pc:sldMkLst>
          <pc:docMk/>
          <pc:sldMk cId="1805137355" sldId="269"/>
        </pc:sldMkLst>
        <pc:spChg chg="mod">
          <ac:chgData name="Bogomolny, Michael (Federal)" userId="c3294af6-51da-4622-9065-dcc0684a3a8b" providerId="ADAL" clId="{CA3EEA00-0373-4DFE-BF4A-1607BA5AE7B5}" dt="2024-05-08T16:26:21.909" v="4245" actId="20577"/>
          <ac:spMkLst>
            <pc:docMk/>
            <pc:sldMk cId="1805137355" sldId="269"/>
            <ac:spMk id="3" creationId="{8A50145C-69A1-DA17-75FB-67CE3A570E90}"/>
          </ac:spMkLst>
        </pc:spChg>
      </pc:sldChg>
      <pc:sldChg chg="modSp new mod">
        <pc:chgData name="Bogomolny, Michael (Federal)" userId="c3294af6-51da-4622-9065-dcc0684a3a8b" providerId="ADAL" clId="{CA3EEA00-0373-4DFE-BF4A-1607BA5AE7B5}" dt="2024-05-08T15:34:03.107" v="2261" actId="114"/>
        <pc:sldMkLst>
          <pc:docMk/>
          <pc:sldMk cId="2066157263" sldId="270"/>
        </pc:sldMkLst>
        <pc:spChg chg="mod">
          <ac:chgData name="Bogomolny, Michael (Federal)" userId="c3294af6-51da-4622-9065-dcc0684a3a8b" providerId="ADAL" clId="{CA3EEA00-0373-4DFE-BF4A-1607BA5AE7B5}" dt="2024-05-08T15:31:45.073" v="2133" actId="20577"/>
          <ac:spMkLst>
            <pc:docMk/>
            <pc:sldMk cId="2066157263" sldId="270"/>
            <ac:spMk id="2" creationId="{CCD163B5-D7F9-8114-F876-42CAF0BBF05C}"/>
          </ac:spMkLst>
        </pc:spChg>
        <pc:spChg chg="mod">
          <ac:chgData name="Bogomolny, Michael (Federal)" userId="c3294af6-51da-4622-9065-dcc0684a3a8b" providerId="ADAL" clId="{CA3EEA00-0373-4DFE-BF4A-1607BA5AE7B5}" dt="2024-05-08T15:34:03.107" v="2261" actId="114"/>
          <ac:spMkLst>
            <pc:docMk/>
            <pc:sldMk cId="2066157263" sldId="270"/>
            <ac:spMk id="3" creationId="{78EE2AE5-7D99-6365-7C63-398ECF5186C0}"/>
          </ac:spMkLst>
        </pc:spChg>
      </pc:sldChg>
      <pc:sldChg chg="new del">
        <pc:chgData name="Bogomolny, Michael (Federal)" userId="c3294af6-51da-4622-9065-dcc0684a3a8b" providerId="ADAL" clId="{CA3EEA00-0373-4DFE-BF4A-1607BA5AE7B5}" dt="2024-05-08T15:04:54.703" v="687" actId="2696"/>
        <pc:sldMkLst>
          <pc:docMk/>
          <pc:sldMk cId="3882188594" sldId="270"/>
        </pc:sldMkLst>
      </pc:sldChg>
      <pc:sldChg chg="modSp new mod">
        <pc:chgData name="Bogomolny, Michael (Federal)" userId="c3294af6-51da-4622-9065-dcc0684a3a8b" providerId="ADAL" clId="{CA3EEA00-0373-4DFE-BF4A-1607BA5AE7B5}" dt="2024-05-08T15:19:31.051" v="1298" actId="20577"/>
        <pc:sldMkLst>
          <pc:docMk/>
          <pc:sldMk cId="488928848" sldId="271"/>
        </pc:sldMkLst>
        <pc:spChg chg="mod">
          <ac:chgData name="Bogomolny, Michael (Federal)" userId="c3294af6-51da-4622-9065-dcc0684a3a8b" providerId="ADAL" clId="{CA3EEA00-0373-4DFE-BF4A-1607BA5AE7B5}" dt="2024-05-08T15:09:53.813" v="764" actId="20577"/>
          <ac:spMkLst>
            <pc:docMk/>
            <pc:sldMk cId="488928848" sldId="271"/>
            <ac:spMk id="2" creationId="{B7B1BBDD-BCE7-094A-184B-8CBB108F58A7}"/>
          </ac:spMkLst>
        </pc:spChg>
        <pc:spChg chg="mod">
          <ac:chgData name="Bogomolny, Michael (Federal)" userId="c3294af6-51da-4622-9065-dcc0684a3a8b" providerId="ADAL" clId="{CA3EEA00-0373-4DFE-BF4A-1607BA5AE7B5}" dt="2024-05-08T15:19:31.051" v="1298" actId="20577"/>
          <ac:spMkLst>
            <pc:docMk/>
            <pc:sldMk cId="488928848" sldId="271"/>
            <ac:spMk id="3" creationId="{C6D6E5F6-2DA5-97AC-318C-0A94D4BB6D32}"/>
          </ac:spMkLst>
        </pc:spChg>
      </pc:sldChg>
      <pc:sldChg chg="modSp new mod">
        <pc:chgData name="Bogomolny, Michael (Federal)" userId="c3294af6-51da-4622-9065-dcc0684a3a8b" providerId="ADAL" clId="{CA3EEA00-0373-4DFE-BF4A-1607BA5AE7B5}" dt="2024-05-08T15:24:01.192" v="2043" actId="255"/>
        <pc:sldMkLst>
          <pc:docMk/>
          <pc:sldMk cId="663824489" sldId="272"/>
        </pc:sldMkLst>
        <pc:spChg chg="mod">
          <ac:chgData name="Bogomolny, Michael (Federal)" userId="c3294af6-51da-4622-9065-dcc0684a3a8b" providerId="ADAL" clId="{CA3EEA00-0373-4DFE-BF4A-1607BA5AE7B5}" dt="2024-05-08T15:20:43.278" v="1350" actId="20577"/>
          <ac:spMkLst>
            <pc:docMk/>
            <pc:sldMk cId="663824489" sldId="272"/>
            <ac:spMk id="2" creationId="{445CA10B-A81F-71D4-591B-A9ED3C83AFF3}"/>
          </ac:spMkLst>
        </pc:spChg>
        <pc:spChg chg="mod">
          <ac:chgData name="Bogomolny, Michael (Federal)" userId="c3294af6-51da-4622-9065-dcc0684a3a8b" providerId="ADAL" clId="{CA3EEA00-0373-4DFE-BF4A-1607BA5AE7B5}" dt="2024-05-08T15:24:01.192" v="2043" actId="255"/>
          <ac:spMkLst>
            <pc:docMk/>
            <pc:sldMk cId="663824489" sldId="272"/>
            <ac:spMk id="3" creationId="{9969A38E-2E14-7056-27D3-EDA7F4119872}"/>
          </ac:spMkLst>
        </pc:spChg>
      </pc:sldChg>
      <pc:sldChg chg="modSp new mod">
        <pc:chgData name="Bogomolny, Michael (Federal)" userId="c3294af6-51da-4622-9065-dcc0684a3a8b" providerId="ADAL" clId="{CA3EEA00-0373-4DFE-BF4A-1607BA5AE7B5}" dt="2024-05-08T15:51:15.248" v="3096" actId="20577"/>
        <pc:sldMkLst>
          <pc:docMk/>
          <pc:sldMk cId="4182620266" sldId="273"/>
        </pc:sldMkLst>
        <pc:spChg chg="mod">
          <ac:chgData name="Bogomolny, Michael (Federal)" userId="c3294af6-51da-4622-9065-dcc0684a3a8b" providerId="ADAL" clId="{CA3EEA00-0373-4DFE-BF4A-1607BA5AE7B5}" dt="2024-05-08T15:47:10.102" v="2347" actId="20577"/>
          <ac:spMkLst>
            <pc:docMk/>
            <pc:sldMk cId="4182620266" sldId="273"/>
            <ac:spMk id="2" creationId="{D89FBD79-43DB-884F-8503-ED1CEA45DA6F}"/>
          </ac:spMkLst>
        </pc:spChg>
        <pc:spChg chg="mod">
          <ac:chgData name="Bogomolny, Michael (Federal)" userId="c3294af6-51da-4622-9065-dcc0684a3a8b" providerId="ADAL" clId="{CA3EEA00-0373-4DFE-BF4A-1607BA5AE7B5}" dt="2024-05-08T15:51:15.248" v="3096" actId="20577"/>
          <ac:spMkLst>
            <pc:docMk/>
            <pc:sldMk cId="4182620266" sldId="273"/>
            <ac:spMk id="3" creationId="{D3ABA5EF-048A-394B-FCE6-18DEDF24F8C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B38B94-AF5F-47F7-9B4B-78E5C5380C8F}" type="datetimeFigureOut">
              <a:rPr lang="en-US" smtClean="0"/>
              <a:t>5/8/2024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B99E9-710F-4F50-B5FD-BA76ED48637D}" type="slidenum">
              <a:rPr lang="en-US" smtClean="0"/>
              <a:t>‹#›</a:t>
            </a:fld>
            <a:endParaRPr lang="en-US"/>
          </a:p>
        </p:txBody>
      </p:sp>
    </p:spTree>
    <p:extLst>
      <p:ext uri="{BB962C8B-B14F-4D97-AF65-F5344CB8AC3E}">
        <p14:creationId xmlns:p14="http://schemas.microsoft.com/office/powerpoint/2010/main" val="4100002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is about the binary case of whether attorneys’ fees are merited or not. Consequently, we aren’t going to go in to the third step, which is about determining the amount of fees after concluding that fees are warranted. You are welcome to ask me about this step offline – it is the usual analysis of whether they billed many resources for the same task (e.g. 3 associates on a phone call), whether they should get fees for reviewing the documents they receive as a result of their FOIA request, whether they billed at the right rate for administrative tasks like filing, billing rates in general, billing for communications during the administrative phase, preparation of status reports, etc.</a:t>
            </a:r>
          </a:p>
        </p:txBody>
      </p:sp>
      <p:sp>
        <p:nvSpPr>
          <p:cNvPr id="4" name="Slide Number Placeholder 3"/>
          <p:cNvSpPr>
            <a:spLocks noGrp="1"/>
          </p:cNvSpPr>
          <p:nvPr>
            <p:ph type="sldNum" sz="quarter" idx="5"/>
          </p:nvPr>
        </p:nvSpPr>
        <p:spPr/>
        <p:txBody>
          <a:bodyPr/>
          <a:lstStyle/>
          <a:p>
            <a:fld id="{CAAB99E9-710F-4F50-B5FD-BA76ED48637D}" type="slidenum">
              <a:rPr lang="en-US" smtClean="0"/>
              <a:t>2</a:t>
            </a:fld>
            <a:endParaRPr lang="en-US"/>
          </a:p>
        </p:txBody>
      </p:sp>
    </p:spTree>
    <p:extLst>
      <p:ext uri="{BB962C8B-B14F-4D97-AF65-F5344CB8AC3E}">
        <p14:creationId xmlns:p14="http://schemas.microsoft.com/office/powerpoint/2010/main" val="1520485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485C2-A3A9-2002-2C90-B5C9A94FBF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2376B35-4D0D-F6D1-E559-C72D5A2D7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8ABA0F-9324-8124-B078-21430F15BD50}"/>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D80182D4-230D-1814-CD87-4A0A96DF12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15544-04BE-912F-40F6-639F87D65634}"/>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680210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94B37-4624-E6C8-2AE3-6F37A8A635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70CB00-4EC7-4D90-77C9-F30D106F08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4F64F3-3B29-2DC4-8BBA-CDFD3D3D2DB0}"/>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24DD541A-54E7-A4A2-AB73-F600A8582A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BACB52-03DC-45C1-E0EB-5EE9FFA40869}"/>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391337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2DBB63-7758-6739-559F-19168FD68F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E20166-FB1B-FEF1-9093-0861C88783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C4D062-17FF-180A-4C1A-9B8CB784C1DA}"/>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4B4DF2A6-8B42-5C5C-CF0A-604F5EBF4A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B85AF0-52B5-676B-E866-3E80340B722F}"/>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675400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54CD7-34F1-5206-6C25-769A1F8DF4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08F954-23D5-247A-D3EA-4F8E13E30B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625EDF-BB80-DBEF-309B-A891DD6AA8D1}"/>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640E32B6-357D-B881-9FE9-E6A8965DD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1512F2-221A-897D-B670-0D12985167A2}"/>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07868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F8ACA-9872-A0BA-2EEF-59028A311F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FF7D26-67ED-2839-8058-3D49DEA02BD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627BEF-3F94-BF6E-6FF1-4D15BBCC3D51}"/>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FE2E3F21-102D-B9EF-CF79-7700F2085A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6CDF0F-E61A-1D6A-75BB-1028798CAFF4}"/>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14924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D4E7BA-39E8-F9A2-0026-D7992A9CA0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0CD7E0-FCAD-0BFA-34F3-5AC8B526E5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72E68C-4175-173E-B85B-04DFF51872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5D48E3-2F07-E498-F0BF-25E47505B4AF}"/>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6" name="Footer Placeholder 5">
            <a:extLst>
              <a:ext uri="{FF2B5EF4-FFF2-40B4-BE49-F238E27FC236}">
                <a16:creationId xmlns:a16="http://schemas.microsoft.com/office/drawing/2014/main" id="{7F63B7AC-9C16-D874-8C2E-78DC2411C7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B5EC8A-DAB1-3D7D-18CB-6D67E7B1E5FF}"/>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10966907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68A9-C1EE-E016-5BB2-6180228918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8EB6AD-23B6-A56C-5CE9-9B03E0D5D4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97DF5-F8A7-16D0-A0C3-6DC92B38F7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6343B6-8E3E-E09C-FF3D-B8AB99829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727114-AE01-E29F-90AE-2ED740AF71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F614ED-BD35-C922-D57B-352976B4F3FF}"/>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8" name="Footer Placeholder 7">
            <a:extLst>
              <a:ext uri="{FF2B5EF4-FFF2-40B4-BE49-F238E27FC236}">
                <a16:creationId xmlns:a16="http://schemas.microsoft.com/office/drawing/2014/main" id="{4AFF6213-2BCE-4EFC-343A-AD135EB50D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580DA2-42E2-FFE9-B333-0EBFE1CF2BAB}"/>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2532173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8E4C7-0330-6613-CD08-D57C04D57F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6A084D-9AE4-EF72-9BAE-AAFE09CD944F}"/>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4" name="Footer Placeholder 3">
            <a:extLst>
              <a:ext uri="{FF2B5EF4-FFF2-40B4-BE49-F238E27FC236}">
                <a16:creationId xmlns:a16="http://schemas.microsoft.com/office/drawing/2014/main" id="{207A1662-9CE2-87FD-EF93-F28DCC4258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5E929F5-6DBF-F1AC-12C6-A5F3D315CB85}"/>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447156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3B522D-C5AF-7479-BDDD-52ECE70016EA}"/>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3" name="Footer Placeholder 2">
            <a:extLst>
              <a:ext uri="{FF2B5EF4-FFF2-40B4-BE49-F238E27FC236}">
                <a16:creationId xmlns:a16="http://schemas.microsoft.com/office/drawing/2014/main" id="{0F8F702C-2074-097B-F753-AFAFF136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2EBC741-D543-1C20-D3F0-E84F8AA270A1}"/>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675990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DFECD-68AB-555D-8BC9-3004B360E0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DFCCB1B-EC40-313D-20DE-5C8E356B79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37185C-92F6-13EA-1DD4-74D7D66510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18A25D-AFAC-BC60-AECD-4AFA0B781992}"/>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6" name="Footer Placeholder 5">
            <a:extLst>
              <a:ext uri="{FF2B5EF4-FFF2-40B4-BE49-F238E27FC236}">
                <a16:creationId xmlns:a16="http://schemas.microsoft.com/office/drawing/2014/main" id="{8E91EE4D-CD2E-B389-427F-87CA1980B2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DA198-825E-CF19-6D1F-D0C7B3863AF7}"/>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397803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47C1-2EA1-90B8-7474-86630F5726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EDADF3-EF96-5AF8-86A3-1F27EAE574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6D5CC6-1D81-607F-6EFC-565A8F6EB6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A9AD3E-4165-8A59-B543-109E29F135FE}"/>
              </a:ext>
            </a:extLst>
          </p:cNvPr>
          <p:cNvSpPr>
            <a:spLocks noGrp="1"/>
          </p:cNvSpPr>
          <p:nvPr>
            <p:ph type="dt" sz="half" idx="10"/>
          </p:nvPr>
        </p:nvSpPr>
        <p:spPr/>
        <p:txBody>
          <a:bodyPr/>
          <a:lstStyle/>
          <a:p>
            <a:fld id="{FB5FA111-2CB1-4CB8-B469-8FDC4A82D87D}" type="datetimeFigureOut">
              <a:rPr lang="en-US" smtClean="0"/>
              <a:t>5/8/2024</a:t>
            </a:fld>
            <a:endParaRPr lang="en-US"/>
          </a:p>
        </p:txBody>
      </p:sp>
      <p:sp>
        <p:nvSpPr>
          <p:cNvPr id="6" name="Footer Placeholder 5">
            <a:extLst>
              <a:ext uri="{FF2B5EF4-FFF2-40B4-BE49-F238E27FC236}">
                <a16:creationId xmlns:a16="http://schemas.microsoft.com/office/drawing/2014/main" id="{77042C44-D385-A775-E3F4-8E9A11B9BB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27C1DB-5462-6933-D586-D9661A09BE51}"/>
              </a:ext>
            </a:extLst>
          </p:cNvPr>
          <p:cNvSpPr>
            <a:spLocks noGrp="1"/>
          </p:cNvSpPr>
          <p:nvPr>
            <p:ph type="sldNum" sz="quarter" idx="12"/>
          </p:nvPr>
        </p:nvSpPr>
        <p:spPr/>
        <p:txBody>
          <a:bodyPr/>
          <a:lstStyle/>
          <a:p>
            <a:fld id="{830B6C41-9E1C-47C8-8CA1-EF408E3591C2}" type="slidenum">
              <a:rPr lang="en-US" smtClean="0"/>
              <a:t>‹#›</a:t>
            </a:fld>
            <a:endParaRPr lang="en-US"/>
          </a:p>
        </p:txBody>
      </p:sp>
    </p:spTree>
    <p:extLst>
      <p:ext uri="{BB962C8B-B14F-4D97-AF65-F5344CB8AC3E}">
        <p14:creationId xmlns:p14="http://schemas.microsoft.com/office/powerpoint/2010/main" val="3355773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88EA8E-3F7B-E594-77DD-791CE0B92F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2D642A-4139-C897-83F5-B5F2120BBB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50DFC1-5505-DD02-D3AE-15A189E1EF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5FA111-2CB1-4CB8-B469-8FDC4A82D87D}" type="datetimeFigureOut">
              <a:rPr lang="en-US" smtClean="0"/>
              <a:t>5/8/2024</a:t>
            </a:fld>
            <a:endParaRPr lang="en-US"/>
          </a:p>
        </p:txBody>
      </p:sp>
      <p:sp>
        <p:nvSpPr>
          <p:cNvPr id="5" name="Footer Placeholder 4">
            <a:extLst>
              <a:ext uri="{FF2B5EF4-FFF2-40B4-BE49-F238E27FC236}">
                <a16:creationId xmlns:a16="http://schemas.microsoft.com/office/drawing/2014/main" id="{FFB434F8-4150-1C6A-99E4-D8E0A9C954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8FB0D48-0AEB-8625-3908-5D3E4371FE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0B6C41-9E1C-47C8-8CA1-EF408E3591C2}" type="slidenum">
              <a:rPr lang="en-US" smtClean="0"/>
              <a:t>‹#›</a:t>
            </a:fld>
            <a:endParaRPr lang="en-US"/>
          </a:p>
        </p:txBody>
      </p:sp>
    </p:spTree>
    <p:extLst>
      <p:ext uri="{BB962C8B-B14F-4D97-AF65-F5344CB8AC3E}">
        <p14:creationId xmlns:p14="http://schemas.microsoft.com/office/powerpoint/2010/main" val="1070836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law.cornell.edu/definitions/uscode.php?width=840&amp;height=800&amp;iframe=true&amp;def_id=5-USC-106006350-1277204888&amp;term_occur=999&amp;term_src=" TargetMode="External"/><Relationship Id="rId2" Type="http://schemas.openxmlformats.org/officeDocument/2006/relationships/hyperlink" Target="https://www.law.cornell.edu/definitions/uscode.php?width=840&amp;height=800&amp;iframe=true&amp;def_id=5-USC-934646895-938645758&amp;term_occur=999&amp;term_src=title:5:part:I:chapter:5:subchapter:II:section:552" TargetMode="External"/><Relationship Id="rId1" Type="http://schemas.openxmlformats.org/officeDocument/2006/relationships/slideLayout" Target="../slideLayouts/slideLayout2.xml"/><Relationship Id="rId4" Type="http://schemas.openxmlformats.org/officeDocument/2006/relationships/hyperlink" Target="https://www.law.cornell.edu/definitions/uscode.php?width=840&amp;height=800&amp;iframe=true&amp;def_id=5-USC-1419699195-1277204883&amp;term_occur=999&amp;term_src="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7C0FF-160E-7C38-B2DE-BAF4D7CA4675}"/>
              </a:ext>
            </a:extLst>
          </p:cNvPr>
          <p:cNvSpPr>
            <a:spLocks noGrp="1"/>
          </p:cNvSpPr>
          <p:nvPr>
            <p:ph type="ctrTitle"/>
          </p:nvPr>
        </p:nvSpPr>
        <p:spPr/>
        <p:txBody>
          <a:bodyPr/>
          <a:lstStyle/>
          <a:p>
            <a:r>
              <a:rPr lang="en-US" dirty="0"/>
              <a:t>Attorneys’ Fees</a:t>
            </a:r>
          </a:p>
        </p:txBody>
      </p:sp>
      <p:sp>
        <p:nvSpPr>
          <p:cNvPr id="3" name="Subtitle 2">
            <a:extLst>
              <a:ext uri="{FF2B5EF4-FFF2-40B4-BE49-F238E27FC236}">
                <a16:creationId xmlns:a16="http://schemas.microsoft.com/office/drawing/2014/main" id="{0DA6643D-6AC1-5BAA-7C5B-E3AB7267A954}"/>
              </a:ext>
            </a:extLst>
          </p:cNvPr>
          <p:cNvSpPr>
            <a:spLocks noGrp="1"/>
          </p:cNvSpPr>
          <p:nvPr>
            <p:ph type="subTitle" idx="1"/>
          </p:nvPr>
        </p:nvSpPr>
        <p:spPr/>
        <p:txBody>
          <a:bodyPr>
            <a:normAutofit fontScale="92500" lnSpcReduction="10000"/>
          </a:bodyPr>
          <a:lstStyle/>
          <a:p>
            <a:endParaRPr lang="en-US" dirty="0"/>
          </a:p>
          <a:p>
            <a:r>
              <a:rPr lang="en-US" dirty="0"/>
              <a:t>Michael Bogomolny</a:t>
            </a:r>
          </a:p>
          <a:p>
            <a:r>
              <a:rPr lang="en-US" dirty="0"/>
              <a:t>Senior Counsel for Privacy and Information (DOC/OGC)</a:t>
            </a:r>
          </a:p>
          <a:p>
            <a:r>
              <a:rPr lang="en-US" dirty="0"/>
              <a:t>2024-05-08</a:t>
            </a:r>
          </a:p>
          <a:p>
            <a:endParaRPr lang="en-US" sz="1600" dirty="0"/>
          </a:p>
        </p:txBody>
      </p:sp>
    </p:spTree>
    <p:extLst>
      <p:ext uri="{BB962C8B-B14F-4D97-AF65-F5344CB8AC3E}">
        <p14:creationId xmlns:p14="http://schemas.microsoft.com/office/powerpoint/2010/main" val="2381867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CA10B-A81F-71D4-591B-A9ED3C83AFF3}"/>
              </a:ext>
            </a:extLst>
          </p:cNvPr>
          <p:cNvSpPr>
            <a:spLocks noGrp="1"/>
          </p:cNvSpPr>
          <p:nvPr>
            <p:ph type="title"/>
          </p:nvPr>
        </p:nvSpPr>
        <p:spPr/>
        <p:txBody>
          <a:bodyPr/>
          <a:lstStyle/>
          <a:p>
            <a:r>
              <a:rPr lang="en-US" dirty="0"/>
              <a:t>Voluntary Change – quote on catalysis, cont.</a:t>
            </a:r>
          </a:p>
        </p:txBody>
      </p:sp>
      <p:sp>
        <p:nvSpPr>
          <p:cNvPr id="3" name="Content Placeholder 2">
            <a:extLst>
              <a:ext uri="{FF2B5EF4-FFF2-40B4-BE49-F238E27FC236}">
                <a16:creationId xmlns:a16="http://schemas.microsoft.com/office/drawing/2014/main" id="{9969A38E-2E14-7056-27D3-EDA7F4119872}"/>
              </a:ext>
            </a:extLst>
          </p:cNvPr>
          <p:cNvSpPr>
            <a:spLocks noGrp="1"/>
          </p:cNvSpPr>
          <p:nvPr>
            <p:ph idx="1"/>
          </p:nvPr>
        </p:nvSpPr>
        <p:spPr/>
        <p:txBody>
          <a:bodyPr>
            <a:normAutofit/>
          </a:bodyPr>
          <a:lstStyle/>
          <a:p>
            <a:pPr marL="0" indent="0" algn="l">
              <a:buNone/>
            </a:pPr>
            <a:r>
              <a:rPr lang="en-US" sz="1800" b="0" i="0" u="none" strike="noStrike" baseline="0" dirty="0">
                <a:solidFill>
                  <a:srgbClr val="000000"/>
                </a:solidFill>
                <a:latin typeface="Times New Roman" panose="02020603050405020304" pitchFamily="18" charset="0"/>
              </a:rPr>
              <a:t>Claimants have succeeded where an agency admitted that in the course of preparing its Motion for Summary Judgment, it determined that the sought-after information could be released, months after it had ceased its administrative processing and issued a final determination concerning plaintiff’s FOIA request. Claimants were also found eligible for fees where, after the lawsuit was filed, the agency reversed course on previous exemption assertions and provided the desired documents. Conversely, the court rejected a catalyst claim where the agency began diligently processing the FOIA request before the lawsuit but, due to the volume of the records, released the responsive documents some months after the complaint was filed. Similarly, there was no catalyst eligibility where the agency labored under a significant backlog of FOIA requests, and expended a considerable amount of time and effort processing the plaintiff's broad request prior to the filing of his lawsuit. At bottom, then, the question is whether hard evidence—beyond temporal proximity—supports the inference that the plaintiff's lawsuit caused the document release or other requested relief.</a:t>
            </a:r>
            <a:endParaRPr lang="en-US" sz="1800" i="1" dirty="0">
              <a:latin typeface="Times New Roman" panose="02020603050405020304" pitchFamily="18" charset="0"/>
              <a:cs typeface="Times New Roman" panose="02020603050405020304" pitchFamily="18" charset="0"/>
            </a:endParaRPr>
          </a:p>
          <a:p>
            <a:pPr marL="0" indent="0">
              <a:buNone/>
            </a:pPr>
            <a:r>
              <a:rPr lang="en-US" sz="1800" i="1" dirty="0">
                <a:latin typeface="Times New Roman" panose="02020603050405020304" pitchFamily="18" charset="0"/>
                <a:cs typeface="Times New Roman" panose="02020603050405020304" pitchFamily="18" charset="0"/>
              </a:rPr>
              <a:t>Conservation Force v. Jewell</a:t>
            </a:r>
            <a:r>
              <a:rPr lang="en-US" sz="1800" dirty="0">
                <a:latin typeface="Times New Roman" panose="02020603050405020304" pitchFamily="18" charset="0"/>
                <a:cs typeface="Times New Roman" panose="02020603050405020304" pitchFamily="18" charset="0"/>
              </a:rPr>
              <a:t>, 160 F. Supp. 3d 194 (D.D.C. 2016) (Judge Ketanji Brown Jackson)</a:t>
            </a:r>
          </a:p>
          <a:p>
            <a:endParaRPr lang="en-US" sz="1800" dirty="0"/>
          </a:p>
        </p:txBody>
      </p:sp>
    </p:spTree>
    <p:extLst>
      <p:ext uri="{BB962C8B-B14F-4D97-AF65-F5344CB8AC3E}">
        <p14:creationId xmlns:p14="http://schemas.microsoft.com/office/powerpoint/2010/main" val="663824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A18C6-776D-D22A-F03E-2E652229ADA2}"/>
              </a:ext>
            </a:extLst>
          </p:cNvPr>
          <p:cNvSpPr>
            <a:spLocks noGrp="1"/>
          </p:cNvSpPr>
          <p:nvPr>
            <p:ph type="title"/>
          </p:nvPr>
        </p:nvSpPr>
        <p:spPr/>
        <p:txBody>
          <a:bodyPr/>
          <a:lstStyle/>
          <a:p>
            <a:r>
              <a:rPr lang="en-US" dirty="0"/>
              <a:t>Eligibility - other threshold issues</a:t>
            </a:r>
          </a:p>
        </p:txBody>
      </p:sp>
      <p:sp>
        <p:nvSpPr>
          <p:cNvPr id="3" name="Content Placeholder 2">
            <a:extLst>
              <a:ext uri="{FF2B5EF4-FFF2-40B4-BE49-F238E27FC236}">
                <a16:creationId xmlns:a16="http://schemas.microsoft.com/office/drawing/2014/main" id="{0FF47151-CF9C-7BD1-C706-C90D017C98D6}"/>
              </a:ext>
            </a:extLst>
          </p:cNvPr>
          <p:cNvSpPr>
            <a:spLocks noGrp="1"/>
          </p:cNvSpPr>
          <p:nvPr>
            <p:ph idx="1"/>
          </p:nvPr>
        </p:nvSpPr>
        <p:spPr/>
        <p:txBody>
          <a:bodyPr/>
          <a:lstStyle/>
          <a:p>
            <a:r>
              <a:rPr lang="en-US" dirty="0"/>
              <a:t>Fees are generally not awarded for actions at the administrative level.</a:t>
            </a:r>
          </a:p>
          <a:p>
            <a:r>
              <a:rPr lang="en-US" dirty="0"/>
              <a:t>FOIA plaintiff must be represented by an attorney (or law students). If requester is an attorney seeking records for him/herself, that doesn’t cut it; fees are intended to relieve plaintiffs of the burden of legal costs, not reward successful claimants or penalize the government.</a:t>
            </a:r>
          </a:p>
          <a:p>
            <a:r>
              <a:rPr lang="en-US" dirty="0"/>
              <a:t>However, fees may be awarded to firm/lawyer that represented a requester pro bono. Or to a law firm or non-profit representing itself.</a:t>
            </a:r>
          </a:p>
          <a:p>
            <a:endParaRPr lang="en-US" dirty="0"/>
          </a:p>
          <a:p>
            <a:endParaRPr lang="en-US" dirty="0"/>
          </a:p>
        </p:txBody>
      </p:sp>
    </p:spTree>
    <p:extLst>
      <p:ext uri="{BB962C8B-B14F-4D97-AF65-F5344CB8AC3E}">
        <p14:creationId xmlns:p14="http://schemas.microsoft.com/office/powerpoint/2010/main" val="645210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7FCA2-7127-D19A-F74E-F31516946AC0}"/>
              </a:ext>
            </a:extLst>
          </p:cNvPr>
          <p:cNvSpPr>
            <a:spLocks noGrp="1"/>
          </p:cNvSpPr>
          <p:nvPr>
            <p:ph type="title"/>
          </p:nvPr>
        </p:nvSpPr>
        <p:spPr/>
        <p:txBody>
          <a:bodyPr/>
          <a:lstStyle/>
          <a:p>
            <a:r>
              <a:rPr lang="en-US" dirty="0"/>
              <a:t>Entitlement</a:t>
            </a:r>
          </a:p>
        </p:txBody>
      </p:sp>
      <p:sp>
        <p:nvSpPr>
          <p:cNvPr id="3" name="Content Placeholder 2">
            <a:extLst>
              <a:ext uri="{FF2B5EF4-FFF2-40B4-BE49-F238E27FC236}">
                <a16:creationId xmlns:a16="http://schemas.microsoft.com/office/drawing/2014/main" id="{87E0FAA0-E1A9-E977-C479-676F71DC18C5}"/>
              </a:ext>
            </a:extLst>
          </p:cNvPr>
          <p:cNvSpPr>
            <a:spLocks noGrp="1"/>
          </p:cNvSpPr>
          <p:nvPr>
            <p:ph idx="1"/>
          </p:nvPr>
        </p:nvSpPr>
        <p:spPr/>
        <p:txBody>
          <a:bodyPr/>
          <a:lstStyle/>
          <a:p>
            <a:r>
              <a:rPr lang="en-US" dirty="0"/>
              <a:t>If plaintiff is eligible for fees, Court must exercise discretion in determining plaintiff’s entitlement for fees, guided by four criteria:</a:t>
            </a:r>
          </a:p>
          <a:p>
            <a:pPr marL="914400" lvl="1" indent="-457200">
              <a:buAutoNum type="arabicParenBoth"/>
            </a:pPr>
            <a:r>
              <a:rPr lang="en-US" dirty="0"/>
              <a:t>the public benefit derived from the case; </a:t>
            </a:r>
          </a:p>
          <a:p>
            <a:pPr marL="914400" lvl="1" indent="-457200">
              <a:buAutoNum type="arabicParenBoth"/>
            </a:pPr>
            <a:r>
              <a:rPr lang="en-US" dirty="0"/>
              <a:t>the commercial benefit to the complainant; </a:t>
            </a:r>
          </a:p>
          <a:p>
            <a:pPr marL="914400" lvl="1" indent="-457200">
              <a:buAutoNum type="arabicParenBoth"/>
            </a:pPr>
            <a:r>
              <a:rPr lang="en-US" dirty="0"/>
              <a:t>the nature of the complainant's interest in the records sought; and </a:t>
            </a:r>
          </a:p>
          <a:p>
            <a:pPr marL="914400" lvl="1" indent="-457200">
              <a:buAutoNum type="arabicParenBoth"/>
            </a:pPr>
            <a:r>
              <a:rPr lang="en-US" dirty="0"/>
              <a:t>whether the government's withholding had a reasonable basis in law</a:t>
            </a:r>
          </a:p>
        </p:txBody>
      </p:sp>
    </p:spTree>
    <p:extLst>
      <p:ext uri="{BB962C8B-B14F-4D97-AF65-F5344CB8AC3E}">
        <p14:creationId xmlns:p14="http://schemas.microsoft.com/office/powerpoint/2010/main" val="14121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FF814-82AA-8D7D-AC82-8BE766B9F725}"/>
              </a:ext>
            </a:extLst>
          </p:cNvPr>
          <p:cNvSpPr>
            <a:spLocks noGrp="1"/>
          </p:cNvSpPr>
          <p:nvPr>
            <p:ph type="title"/>
          </p:nvPr>
        </p:nvSpPr>
        <p:spPr/>
        <p:txBody>
          <a:bodyPr/>
          <a:lstStyle/>
          <a:p>
            <a:r>
              <a:rPr lang="en-US" dirty="0"/>
              <a:t>Public benefit</a:t>
            </a:r>
          </a:p>
        </p:txBody>
      </p:sp>
      <p:sp>
        <p:nvSpPr>
          <p:cNvPr id="3" name="Content Placeholder 2">
            <a:extLst>
              <a:ext uri="{FF2B5EF4-FFF2-40B4-BE49-F238E27FC236}">
                <a16:creationId xmlns:a16="http://schemas.microsoft.com/office/drawing/2014/main" id="{4584DB84-2AB9-5074-2084-C4911BC3BBF2}"/>
              </a:ext>
            </a:extLst>
          </p:cNvPr>
          <p:cNvSpPr>
            <a:spLocks noGrp="1"/>
          </p:cNvSpPr>
          <p:nvPr>
            <p:ph idx="1"/>
          </p:nvPr>
        </p:nvSpPr>
        <p:spPr/>
        <p:txBody>
          <a:bodyPr>
            <a:normAutofit fontScale="92500"/>
          </a:bodyPr>
          <a:lstStyle/>
          <a:p>
            <a:r>
              <a:rPr lang="en-US" dirty="0"/>
              <a:t>whether the complainant's victory is likely to add to the fund of information that citizens may use in making vital political choices</a:t>
            </a:r>
          </a:p>
          <a:p>
            <a:r>
              <a:rPr lang="en-US" dirty="0"/>
              <a:t>Pertinent considerations are the degree of dissemination and the likely public impact that might be expected from a particular disclosure. When the information released is already in the public domain, courts have found that this factor does not weigh in favor of a fee award.</a:t>
            </a:r>
          </a:p>
          <a:p>
            <a:r>
              <a:rPr lang="en-US" dirty="0"/>
              <a:t>Requires an ex ante assessment of the potential public value of the information requested, with little or no regard to whether any documents supplied prove to advance the public interest. To have potential public value, the request must have at least a modest probability of generating useful new information about a matter of public concern.</a:t>
            </a:r>
          </a:p>
        </p:txBody>
      </p:sp>
    </p:spTree>
    <p:extLst>
      <p:ext uri="{BB962C8B-B14F-4D97-AF65-F5344CB8AC3E}">
        <p14:creationId xmlns:p14="http://schemas.microsoft.com/office/powerpoint/2010/main" val="2580997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60DE9-D9C1-F49C-2DEC-71BFCE25CC7F}"/>
              </a:ext>
            </a:extLst>
          </p:cNvPr>
          <p:cNvSpPr>
            <a:spLocks noGrp="1"/>
          </p:cNvSpPr>
          <p:nvPr>
            <p:ph type="title"/>
          </p:nvPr>
        </p:nvSpPr>
        <p:spPr/>
        <p:txBody>
          <a:bodyPr/>
          <a:lstStyle/>
          <a:p>
            <a:r>
              <a:rPr lang="en-US" dirty="0"/>
              <a:t>Commercial benefit and plaintiff’s interest</a:t>
            </a:r>
          </a:p>
        </p:txBody>
      </p:sp>
      <p:sp>
        <p:nvSpPr>
          <p:cNvPr id="3" name="Content Placeholder 2">
            <a:extLst>
              <a:ext uri="{FF2B5EF4-FFF2-40B4-BE49-F238E27FC236}">
                <a16:creationId xmlns:a16="http://schemas.microsoft.com/office/drawing/2014/main" id="{074252DC-D712-A6BE-54CC-7BE47523F7C0}"/>
              </a:ext>
            </a:extLst>
          </p:cNvPr>
          <p:cNvSpPr>
            <a:spLocks noGrp="1"/>
          </p:cNvSpPr>
          <p:nvPr>
            <p:ph idx="1"/>
          </p:nvPr>
        </p:nvSpPr>
        <p:spPr/>
        <p:txBody>
          <a:bodyPr/>
          <a:lstStyle/>
          <a:p>
            <a:r>
              <a:rPr lang="en-US" dirty="0"/>
              <a:t>whether the plaintiff had an adequate private commercial incentive to litigate its FOIA demand even in the absence of an award of attorney fees</a:t>
            </a:r>
          </a:p>
          <a:p>
            <a:r>
              <a:rPr lang="en-US" dirty="0"/>
              <a:t>Courts are less likely to award fees where the plaintiff had an adequate personal incentive to seek judicial relief</a:t>
            </a:r>
          </a:p>
          <a:p>
            <a:r>
              <a:rPr lang="en-US" dirty="0"/>
              <a:t>Motive need not be strictly commercial; any private interest will do</a:t>
            </a:r>
          </a:p>
          <a:p>
            <a:pPr lvl="1"/>
            <a:r>
              <a:rPr lang="en-US" dirty="0"/>
              <a:t>Use in discovery, for example, may defeat motion for attorneys’ fees</a:t>
            </a:r>
          </a:p>
          <a:p>
            <a:pPr lvl="1"/>
            <a:r>
              <a:rPr lang="en-US" dirty="0"/>
              <a:t>Commercial benefit doesn’t matter for scholarly and journalistic efforts</a:t>
            </a:r>
          </a:p>
        </p:txBody>
      </p:sp>
    </p:spTree>
    <p:extLst>
      <p:ext uri="{BB962C8B-B14F-4D97-AF65-F5344CB8AC3E}">
        <p14:creationId xmlns:p14="http://schemas.microsoft.com/office/powerpoint/2010/main" val="2548933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B231-BE68-51B5-9A00-DF6AE979DF5A}"/>
              </a:ext>
            </a:extLst>
          </p:cNvPr>
          <p:cNvSpPr>
            <a:spLocks noGrp="1"/>
          </p:cNvSpPr>
          <p:nvPr>
            <p:ph type="title"/>
          </p:nvPr>
        </p:nvSpPr>
        <p:spPr/>
        <p:txBody>
          <a:bodyPr/>
          <a:lstStyle/>
          <a:p>
            <a:r>
              <a:rPr lang="en-US" dirty="0"/>
              <a:t>Reasonableness of agency’s withholding</a:t>
            </a:r>
          </a:p>
        </p:txBody>
      </p:sp>
      <p:sp>
        <p:nvSpPr>
          <p:cNvPr id="3" name="Content Placeholder 2">
            <a:extLst>
              <a:ext uri="{FF2B5EF4-FFF2-40B4-BE49-F238E27FC236}">
                <a16:creationId xmlns:a16="http://schemas.microsoft.com/office/drawing/2014/main" id="{8A50145C-69A1-DA17-75FB-67CE3A570E90}"/>
              </a:ext>
            </a:extLst>
          </p:cNvPr>
          <p:cNvSpPr>
            <a:spLocks noGrp="1"/>
          </p:cNvSpPr>
          <p:nvPr>
            <p:ph idx="1"/>
          </p:nvPr>
        </p:nvSpPr>
        <p:spPr/>
        <p:txBody>
          <a:bodyPr/>
          <a:lstStyle/>
          <a:p>
            <a:r>
              <a:rPr lang="en-US" dirty="0"/>
              <a:t>If information was exempt, this is often dispositive.</a:t>
            </a:r>
          </a:p>
          <a:p>
            <a:r>
              <a:rPr lang="en-US" dirty="0"/>
              <a:t>Reasonable basis in law to believe information withheld was exempt may also counsel heavily against award of attorneys’ fees.</a:t>
            </a:r>
          </a:p>
          <a:p>
            <a:r>
              <a:rPr lang="en-US" dirty="0"/>
              <a:t>Colorable basis in law can be reasonable as well. (No precedent directly contradicting agency’s position, e.g. fishery council member records are not necessarily agency records.)</a:t>
            </a:r>
          </a:p>
          <a:p>
            <a:r>
              <a:rPr lang="en-US" dirty="0"/>
              <a:t>Agency is unreasonable if they can’t explain why records were not released or why specific searches were not undertaken.</a:t>
            </a:r>
          </a:p>
          <a:p>
            <a:r>
              <a:rPr lang="en-US" dirty="0"/>
              <a:t>Reasonableness is evaluated as of the time withholding was made.</a:t>
            </a:r>
          </a:p>
        </p:txBody>
      </p:sp>
    </p:spTree>
    <p:extLst>
      <p:ext uri="{BB962C8B-B14F-4D97-AF65-F5344CB8AC3E}">
        <p14:creationId xmlns:p14="http://schemas.microsoft.com/office/powerpoint/2010/main" val="1805137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163B5-D7F9-8114-F876-42CAF0BBF05C}"/>
              </a:ext>
            </a:extLst>
          </p:cNvPr>
          <p:cNvSpPr>
            <a:spLocks noGrp="1"/>
          </p:cNvSpPr>
          <p:nvPr>
            <p:ph type="title"/>
          </p:nvPr>
        </p:nvSpPr>
        <p:spPr/>
        <p:txBody>
          <a:bodyPr/>
          <a:lstStyle/>
          <a:p>
            <a:r>
              <a:rPr lang="en-US" dirty="0"/>
              <a:t>Attorneys’ fees – overall objectives</a:t>
            </a:r>
          </a:p>
        </p:txBody>
      </p:sp>
      <p:sp>
        <p:nvSpPr>
          <p:cNvPr id="3" name="Content Placeholder 2">
            <a:extLst>
              <a:ext uri="{FF2B5EF4-FFF2-40B4-BE49-F238E27FC236}">
                <a16:creationId xmlns:a16="http://schemas.microsoft.com/office/drawing/2014/main" id="{78EE2AE5-7D99-6365-7C63-398ECF5186C0}"/>
              </a:ext>
            </a:extLst>
          </p:cNvPr>
          <p:cNvSpPr>
            <a:spLocks noGrp="1"/>
          </p:cNvSpPr>
          <p:nvPr>
            <p:ph idx="1"/>
          </p:nvPr>
        </p:nvSpPr>
        <p:spPr/>
        <p:txBody>
          <a:bodyPr>
            <a:normAutofit fontScale="92500" lnSpcReduction="10000"/>
          </a:bodyPr>
          <a:lstStyle/>
          <a:p>
            <a:pPr marL="0" indent="0">
              <a:buNone/>
            </a:pPr>
            <a:r>
              <a:rPr lang="en-US" dirty="0"/>
              <a:t>Congress clearly intended the award of fees under the amended federal FOIA to serve two separate and distinct FOIA objectives: to encourage FOIA suits that benefit the public interest and to compensate litigants who endured an agency's unreasonable obduracy in refusing to comply with the Freedom of Information Act's requirements. </a:t>
            </a:r>
            <a:r>
              <a:rPr lang="en-US" i="1" dirty="0"/>
              <a:t>LaSalle Extension Univ. v. Fed. Trade Comm'n</a:t>
            </a:r>
            <a:r>
              <a:rPr lang="en-US" dirty="0"/>
              <a:t>, 627 F.2d 481, 484 (1980).</a:t>
            </a:r>
          </a:p>
          <a:p>
            <a:pPr marL="0" indent="0">
              <a:buNone/>
            </a:pPr>
            <a:r>
              <a:rPr lang="en-US" dirty="0"/>
              <a:t>Federal FOIA fee provision acts as an incentive for private individuals to pursue vigorously their claims for information and serves a deterrent and, to a lesser extent, a punitive purpose․ It is designed to deter the government from opposing justifiable requests for information under the FOIA and to punish the government where such opposition is unreasonable. </a:t>
            </a:r>
            <a:r>
              <a:rPr lang="en-US" i="1" dirty="0" err="1"/>
              <a:t>Cazalas</a:t>
            </a:r>
            <a:r>
              <a:rPr lang="en-US" i="1" dirty="0"/>
              <a:t> v. United States </a:t>
            </a:r>
            <a:r>
              <a:rPr lang="en-US" i="1" dirty="0" err="1"/>
              <a:t>Dep't</a:t>
            </a:r>
            <a:r>
              <a:rPr lang="en-US" i="1" dirty="0"/>
              <a:t> of Justice</a:t>
            </a:r>
            <a:r>
              <a:rPr lang="en-US" dirty="0"/>
              <a:t>, 709 F.2d 1051, 1057 (5th Cir.1983).</a:t>
            </a:r>
          </a:p>
        </p:txBody>
      </p:sp>
    </p:spTree>
    <p:extLst>
      <p:ext uri="{BB962C8B-B14F-4D97-AF65-F5344CB8AC3E}">
        <p14:creationId xmlns:p14="http://schemas.microsoft.com/office/powerpoint/2010/main" val="2066157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BD79-43DB-884F-8503-ED1CEA45DA6F}"/>
              </a:ext>
            </a:extLst>
          </p:cNvPr>
          <p:cNvSpPr>
            <a:spLocks noGrp="1"/>
          </p:cNvSpPr>
          <p:nvPr>
            <p:ph type="title"/>
          </p:nvPr>
        </p:nvSpPr>
        <p:spPr/>
        <p:txBody>
          <a:bodyPr/>
          <a:lstStyle/>
          <a:p>
            <a:r>
              <a:rPr lang="en-US" dirty="0"/>
              <a:t>Practice Tips to avoid attorneys’ fees</a:t>
            </a:r>
          </a:p>
        </p:txBody>
      </p:sp>
      <p:sp>
        <p:nvSpPr>
          <p:cNvPr id="3" name="Content Placeholder 2">
            <a:extLst>
              <a:ext uri="{FF2B5EF4-FFF2-40B4-BE49-F238E27FC236}">
                <a16:creationId xmlns:a16="http://schemas.microsoft.com/office/drawing/2014/main" id="{D3ABA5EF-048A-394B-FCE6-18DEDF24F8CB}"/>
              </a:ext>
            </a:extLst>
          </p:cNvPr>
          <p:cNvSpPr>
            <a:spLocks noGrp="1"/>
          </p:cNvSpPr>
          <p:nvPr>
            <p:ph idx="1"/>
          </p:nvPr>
        </p:nvSpPr>
        <p:spPr/>
        <p:txBody>
          <a:bodyPr/>
          <a:lstStyle/>
          <a:p>
            <a:r>
              <a:rPr lang="en-US" dirty="0"/>
              <a:t>As always, communication is key. Let requester know that a response is coming, even if it is going to be a long time. (Accuracy is important to. For example, better to state up front that it will be many months than to say it will be one month and then miss the self-announced deadline repeatedly.)</a:t>
            </a:r>
          </a:p>
          <a:p>
            <a:r>
              <a:rPr lang="en-US" dirty="0"/>
              <a:t>Don’t </a:t>
            </a:r>
            <a:r>
              <a:rPr lang="en-US" dirty="0" err="1"/>
              <a:t>overwithhold</a:t>
            </a:r>
            <a:r>
              <a:rPr lang="en-US" dirty="0"/>
              <a:t> – </a:t>
            </a:r>
            <a:r>
              <a:rPr lang="en-US" dirty="0" err="1"/>
              <a:t>unredaction</a:t>
            </a:r>
            <a:r>
              <a:rPr lang="en-US" dirty="0"/>
              <a:t> upon a challenge will automatically make them eligible for fees.</a:t>
            </a:r>
          </a:p>
          <a:p>
            <a:r>
              <a:rPr lang="en-US" dirty="0"/>
              <a:t>Don’t be obdurate. (Better to </a:t>
            </a:r>
            <a:r>
              <a:rPr lang="en-US" dirty="0" err="1"/>
              <a:t>unredact</a:t>
            </a:r>
            <a:r>
              <a:rPr lang="en-US" dirty="0"/>
              <a:t> a passage improperly withheld on challenge than to double down. This is all about entitlement and reasonableness of agency’s action after suit was filed.) </a:t>
            </a:r>
          </a:p>
        </p:txBody>
      </p:sp>
    </p:spTree>
    <p:extLst>
      <p:ext uri="{BB962C8B-B14F-4D97-AF65-F5344CB8AC3E}">
        <p14:creationId xmlns:p14="http://schemas.microsoft.com/office/powerpoint/2010/main" val="418262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B2FA8-702A-02D6-DAEE-511C6F1AC648}"/>
              </a:ext>
            </a:extLst>
          </p:cNvPr>
          <p:cNvSpPr>
            <a:spLocks noGrp="1"/>
          </p:cNvSpPr>
          <p:nvPr>
            <p:ph type="title"/>
          </p:nvPr>
        </p:nvSpPr>
        <p:spPr/>
        <p:txBody>
          <a:bodyPr/>
          <a:lstStyle/>
          <a:p>
            <a:r>
              <a:rPr lang="en-US" dirty="0"/>
              <a:t>Three-step process</a:t>
            </a:r>
          </a:p>
        </p:txBody>
      </p:sp>
      <p:sp>
        <p:nvSpPr>
          <p:cNvPr id="3" name="Content Placeholder 2">
            <a:extLst>
              <a:ext uri="{FF2B5EF4-FFF2-40B4-BE49-F238E27FC236}">
                <a16:creationId xmlns:a16="http://schemas.microsoft.com/office/drawing/2014/main" id="{48CA7DDA-E892-7A0F-1A41-9E3FA2568A8D}"/>
              </a:ext>
            </a:extLst>
          </p:cNvPr>
          <p:cNvSpPr>
            <a:spLocks noGrp="1"/>
          </p:cNvSpPr>
          <p:nvPr>
            <p:ph idx="1"/>
          </p:nvPr>
        </p:nvSpPr>
        <p:spPr/>
        <p:txBody>
          <a:bodyPr>
            <a:normAutofit/>
          </a:bodyPr>
          <a:lstStyle/>
          <a:p>
            <a:r>
              <a:rPr lang="en-US" sz="4800" dirty="0"/>
              <a:t>Eligibility</a:t>
            </a:r>
          </a:p>
          <a:p>
            <a:r>
              <a:rPr lang="en-US" sz="4800" dirty="0"/>
              <a:t>Entitlement</a:t>
            </a:r>
          </a:p>
          <a:p>
            <a:r>
              <a:rPr lang="en-US" sz="4800" dirty="0"/>
              <a:t>Reasonableness of fees sought</a:t>
            </a:r>
          </a:p>
        </p:txBody>
      </p:sp>
    </p:spTree>
    <p:extLst>
      <p:ext uri="{BB962C8B-B14F-4D97-AF65-F5344CB8AC3E}">
        <p14:creationId xmlns:p14="http://schemas.microsoft.com/office/powerpoint/2010/main" val="441287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7BC3E-65E8-C543-8B90-7EE97E627EC1}"/>
              </a:ext>
            </a:extLst>
          </p:cNvPr>
          <p:cNvSpPr>
            <a:spLocks noGrp="1"/>
          </p:cNvSpPr>
          <p:nvPr>
            <p:ph type="title"/>
          </p:nvPr>
        </p:nvSpPr>
        <p:spPr/>
        <p:txBody>
          <a:bodyPr/>
          <a:lstStyle/>
          <a:p>
            <a:r>
              <a:rPr lang="en-US" dirty="0"/>
              <a:t>Eligibility - Black Letter Law</a:t>
            </a:r>
          </a:p>
        </p:txBody>
      </p:sp>
      <p:sp>
        <p:nvSpPr>
          <p:cNvPr id="3" name="Content Placeholder 2">
            <a:extLst>
              <a:ext uri="{FF2B5EF4-FFF2-40B4-BE49-F238E27FC236}">
                <a16:creationId xmlns:a16="http://schemas.microsoft.com/office/drawing/2014/main" id="{9AC83339-AE2C-2A51-71C6-12EE3327B685}"/>
              </a:ext>
            </a:extLst>
          </p:cNvPr>
          <p:cNvSpPr>
            <a:spLocks noGrp="1"/>
          </p:cNvSpPr>
          <p:nvPr>
            <p:ph idx="1"/>
          </p:nvPr>
        </p:nvSpPr>
        <p:spPr/>
        <p:txBody>
          <a:bodyPr/>
          <a:lstStyle/>
          <a:p>
            <a:pPr marL="0" indent="0" algn="l">
              <a:spcBef>
                <a:spcPts val="300"/>
              </a:spcBef>
              <a:spcAft>
                <a:spcPts val="300"/>
              </a:spcAft>
              <a:buNone/>
            </a:pPr>
            <a:r>
              <a:rPr lang="en-US" b="0" i="0" dirty="0">
                <a:solidFill>
                  <a:srgbClr val="333333"/>
                </a:solidFill>
                <a:effectLst/>
                <a:highlight>
                  <a:srgbClr val="FFFFFF"/>
                </a:highlight>
                <a:latin typeface="Open Sans" panose="020F0502020204030204" pitchFamily="34" charset="0"/>
              </a:rPr>
              <a:t>The court </a:t>
            </a:r>
            <a:r>
              <a:rPr lang="en-US" i="0" dirty="0">
                <a:solidFill>
                  <a:srgbClr val="333333"/>
                </a:solidFill>
                <a:effectLst/>
                <a:highlight>
                  <a:srgbClr val="FFFFFF"/>
                </a:highlight>
                <a:latin typeface="Open Sans" panose="020F0502020204030204" pitchFamily="34" charset="0"/>
              </a:rPr>
              <a:t>may</a:t>
            </a:r>
            <a:r>
              <a:rPr lang="en-US" b="0" i="0" dirty="0">
                <a:solidFill>
                  <a:srgbClr val="333333"/>
                </a:solidFill>
                <a:effectLst/>
                <a:highlight>
                  <a:srgbClr val="FFFFFF"/>
                </a:highlight>
                <a:latin typeface="Open Sans" panose="020F0502020204030204" pitchFamily="34" charset="0"/>
              </a:rPr>
              <a:t> assess against the United States reasonable attorney fees and other litigation costs reasonably incurred in any case under this section in which the complainant has </a:t>
            </a:r>
            <a:r>
              <a:rPr lang="en-US" b="1" i="0" dirty="0">
                <a:solidFill>
                  <a:srgbClr val="333333"/>
                </a:solidFill>
                <a:effectLst/>
                <a:highlight>
                  <a:srgbClr val="FFFFFF"/>
                </a:highlight>
                <a:latin typeface="Open Sans" panose="020F0502020204030204" pitchFamily="34" charset="0"/>
              </a:rPr>
              <a:t>substantially prevailed</a:t>
            </a:r>
            <a:r>
              <a:rPr lang="en-US" b="0" i="0" dirty="0">
                <a:solidFill>
                  <a:srgbClr val="333333"/>
                </a:solidFill>
                <a:effectLst/>
                <a:highlight>
                  <a:srgbClr val="FFFFFF"/>
                </a:highlight>
                <a:latin typeface="Open Sans" panose="020F0502020204030204" pitchFamily="34" charset="0"/>
              </a:rPr>
              <a:t>.</a:t>
            </a:r>
          </a:p>
          <a:p>
            <a:pPr marL="0" indent="0">
              <a:buNone/>
            </a:pPr>
            <a:endParaRPr lang="en-US" dirty="0"/>
          </a:p>
          <a:p>
            <a:pPr marL="0" indent="0">
              <a:buNone/>
            </a:pPr>
            <a:r>
              <a:rPr lang="en-US" dirty="0"/>
              <a:t>5 U.S.C. </a:t>
            </a:r>
            <a:r>
              <a:rPr lang="en-US" dirty="0">
                <a:latin typeface="Aparajita" panose="020B0502040204020203" pitchFamily="18" charset="0"/>
                <a:cs typeface="Aparajita" panose="020B0502040204020203" pitchFamily="18" charset="0"/>
              </a:rPr>
              <a:t>§ </a:t>
            </a:r>
            <a:r>
              <a:rPr lang="en-US" dirty="0"/>
              <a:t>552(a)(4)(E)</a:t>
            </a:r>
          </a:p>
        </p:txBody>
      </p:sp>
    </p:spTree>
    <p:extLst>
      <p:ext uri="{BB962C8B-B14F-4D97-AF65-F5344CB8AC3E}">
        <p14:creationId xmlns:p14="http://schemas.microsoft.com/office/powerpoint/2010/main" val="369933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5F726-F38A-DD6C-AC4F-A01E9D0D8F67}"/>
              </a:ext>
            </a:extLst>
          </p:cNvPr>
          <p:cNvSpPr>
            <a:spLocks noGrp="1"/>
          </p:cNvSpPr>
          <p:nvPr>
            <p:ph type="title"/>
          </p:nvPr>
        </p:nvSpPr>
        <p:spPr/>
        <p:txBody>
          <a:bodyPr/>
          <a:lstStyle/>
          <a:p>
            <a:r>
              <a:rPr lang="en-US" dirty="0"/>
              <a:t>What does “substantially prevailed” mean?</a:t>
            </a:r>
          </a:p>
        </p:txBody>
      </p:sp>
      <p:sp>
        <p:nvSpPr>
          <p:cNvPr id="3" name="Content Placeholder 2">
            <a:extLst>
              <a:ext uri="{FF2B5EF4-FFF2-40B4-BE49-F238E27FC236}">
                <a16:creationId xmlns:a16="http://schemas.microsoft.com/office/drawing/2014/main" id="{1FC34904-09DC-A47E-065E-E29790514424}"/>
              </a:ext>
            </a:extLst>
          </p:cNvPr>
          <p:cNvSpPr>
            <a:spLocks noGrp="1"/>
          </p:cNvSpPr>
          <p:nvPr>
            <p:ph idx="1"/>
          </p:nvPr>
        </p:nvSpPr>
        <p:spPr/>
        <p:txBody>
          <a:bodyPr>
            <a:normAutofit/>
          </a:bodyPr>
          <a:lstStyle/>
          <a:p>
            <a:pPr marL="0" indent="0" algn="l">
              <a:spcBef>
                <a:spcPts val="300"/>
              </a:spcBef>
              <a:spcAft>
                <a:spcPts val="300"/>
              </a:spcAft>
              <a:buNone/>
            </a:pPr>
            <a:r>
              <a:rPr lang="en-US" b="0" i="0" dirty="0">
                <a:solidFill>
                  <a:srgbClr val="333333"/>
                </a:solidFill>
                <a:effectLst/>
                <a:highlight>
                  <a:srgbClr val="FFFFFF"/>
                </a:highlight>
                <a:latin typeface="Open Sans" panose="020F0502020204030204" pitchFamily="34" charset="0"/>
              </a:rPr>
              <a:t>For purposes of this subparagraph, a complainant has substantially prevailed if the complainant has obtained </a:t>
            </a:r>
            <a:r>
              <a:rPr lang="en-US" b="0" i="0" u="none" strike="noStrike" dirty="0">
                <a:solidFill>
                  <a:srgbClr val="001C72"/>
                </a:solidFill>
                <a:effectLst/>
                <a:highlight>
                  <a:srgbClr val="FFFFFF"/>
                </a:highlight>
                <a:latin typeface="Open Sans" panose="020F0502020204030204" pitchFamily="34" charset="0"/>
                <a:hlinkClick r:id="rId2"/>
              </a:rPr>
              <a:t>relief</a:t>
            </a:r>
            <a:r>
              <a:rPr lang="en-US" b="0" i="0" dirty="0">
                <a:solidFill>
                  <a:srgbClr val="333333"/>
                </a:solidFill>
                <a:effectLst/>
                <a:highlight>
                  <a:srgbClr val="FFFFFF"/>
                </a:highlight>
                <a:latin typeface="Open Sans" panose="020F0502020204030204" pitchFamily="34" charset="0"/>
              </a:rPr>
              <a:t> through either—</a:t>
            </a:r>
          </a:p>
          <a:p>
            <a:pPr>
              <a:spcBef>
                <a:spcPts val="1200"/>
              </a:spcBef>
              <a:spcAft>
                <a:spcPts val="300"/>
              </a:spcAft>
            </a:pPr>
            <a:r>
              <a:rPr lang="en-US" b="0" i="0" dirty="0">
                <a:solidFill>
                  <a:srgbClr val="333333"/>
                </a:solidFill>
                <a:effectLst/>
                <a:highlight>
                  <a:srgbClr val="FFFFFF"/>
                </a:highlight>
                <a:latin typeface="Open Sans" panose="020F0502020204030204" pitchFamily="34" charset="0"/>
              </a:rPr>
              <a:t>a judicial </a:t>
            </a:r>
            <a:r>
              <a:rPr lang="en-US" b="0" i="0" u="none" strike="noStrike" dirty="0">
                <a:solidFill>
                  <a:srgbClr val="001C72"/>
                </a:solidFill>
                <a:effectLst/>
                <a:highlight>
                  <a:srgbClr val="FFFFFF"/>
                </a:highlight>
                <a:latin typeface="Open Sans" panose="020F0502020204030204" pitchFamily="34" charset="0"/>
                <a:hlinkClick r:id="rId3"/>
              </a:rPr>
              <a:t>order</a:t>
            </a:r>
            <a:r>
              <a:rPr lang="en-US" b="0" i="0" dirty="0">
                <a:solidFill>
                  <a:srgbClr val="333333"/>
                </a:solidFill>
                <a:effectLst/>
                <a:highlight>
                  <a:srgbClr val="FFFFFF"/>
                </a:highlight>
                <a:latin typeface="Open Sans" panose="020F0502020204030204" pitchFamily="34" charset="0"/>
              </a:rPr>
              <a:t>, or an enforceable written agreement or consent decree; or</a:t>
            </a:r>
          </a:p>
          <a:p>
            <a:pPr marL="152400" algn="l">
              <a:spcBef>
                <a:spcPts val="1200"/>
              </a:spcBef>
              <a:spcAft>
                <a:spcPts val="300"/>
              </a:spcAft>
            </a:pPr>
            <a:r>
              <a:rPr lang="en-US" b="0" i="0" dirty="0">
                <a:solidFill>
                  <a:srgbClr val="333333"/>
                </a:solidFill>
                <a:effectLst/>
                <a:highlight>
                  <a:srgbClr val="FFFFFF"/>
                </a:highlight>
                <a:latin typeface="Open Sans" panose="020F0502020204030204" pitchFamily="34" charset="0"/>
              </a:rPr>
              <a:t>a voluntary or unilateral change in position by the </a:t>
            </a:r>
            <a:r>
              <a:rPr lang="en-US" b="0" i="0" u="none" strike="noStrike" dirty="0">
                <a:solidFill>
                  <a:srgbClr val="001C72"/>
                </a:solidFill>
                <a:effectLst/>
                <a:highlight>
                  <a:srgbClr val="FFFFFF"/>
                </a:highlight>
                <a:latin typeface="Open Sans" panose="020F0502020204030204" pitchFamily="34" charset="0"/>
                <a:hlinkClick r:id="rId4"/>
              </a:rPr>
              <a:t>agency</a:t>
            </a:r>
            <a:r>
              <a:rPr lang="en-US" b="0" i="0" dirty="0">
                <a:solidFill>
                  <a:srgbClr val="333333"/>
                </a:solidFill>
                <a:effectLst/>
                <a:highlight>
                  <a:srgbClr val="FFFFFF"/>
                </a:highlight>
                <a:latin typeface="Open Sans" panose="020F0502020204030204" pitchFamily="34" charset="0"/>
              </a:rPr>
              <a:t>, if the complainant’s claim is not insubstantial.</a:t>
            </a:r>
          </a:p>
          <a:p>
            <a:pPr marL="0" indent="0">
              <a:spcBef>
                <a:spcPts val="1800"/>
              </a:spcBef>
              <a:buNone/>
            </a:pPr>
            <a:r>
              <a:rPr lang="en-US" dirty="0"/>
              <a:t>5 U.S.C. </a:t>
            </a:r>
            <a:r>
              <a:rPr lang="en-US" dirty="0">
                <a:latin typeface="Aparajita" panose="020B0502040204020203" pitchFamily="18" charset="0"/>
                <a:cs typeface="Aparajita" panose="020B0502040204020203" pitchFamily="18" charset="0"/>
              </a:rPr>
              <a:t>§ </a:t>
            </a:r>
            <a:r>
              <a:rPr lang="en-US" dirty="0"/>
              <a:t>552(a)(4)(E)</a:t>
            </a:r>
          </a:p>
        </p:txBody>
      </p:sp>
    </p:spTree>
    <p:extLst>
      <p:ext uri="{BB962C8B-B14F-4D97-AF65-F5344CB8AC3E}">
        <p14:creationId xmlns:p14="http://schemas.microsoft.com/office/powerpoint/2010/main" val="3993768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EE972-1BA0-30DA-64F2-2511375AB837}"/>
              </a:ext>
            </a:extLst>
          </p:cNvPr>
          <p:cNvSpPr>
            <a:spLocks noGrp="1"/>
          </p:cNvSpPr>
          <p:nvPr>
            <p:ph type="title"/>
          </p:nvPr>
        </p:nvSpPr>
        <p:spPr/>
        <p:txBody>
          <a:bodyPr/>
          <a:lstStyle/>
          <a:p>
            <a:r>
              <a:rPr lang="en-US" dirty="0"/>
              <a:t>Other definitions relevant to eligibility</a:t>
            </a:r>
          </a:p>
        </p:txBody>
      </p:sp>
      <p:sp>
        <p:nvSpPr>
          <p:cNvPr id="3" name="Content Placeholder 2">
            <a:extLst>
              <a:ext uri="{FF2B5EF4-FFF2-40B4-BE49-F238E27FC236}">
                <a16:creationId xmlns:a16="http://schemas.microsoft.com/office/drawing/2014/main" id="{18B817FC-52F0-8E04-0CB1-BB1D6F0BFB65}"/>
              </a:ext>
            </a:extLst>
          </p:cNvPr>
          <p:cNvSpPr>
            <a:spLocks noGrp="1"/>
          </p:cNvSpPr>
          <p:nvPr>
            <p:ph idx="1"/>
          </p:nvPr>
        </p:nvSpPr>
        <p:spPr/>
        <p:txBody>
          <a:bodyPr>
            <a:normAutofit/>
          </a:bodyPr>
          <a:lstStyle/>
          <a:p>
            <a:r>
              <a:rPr lang="en-US" b="0" i="0" dirty="0">
                <a:solidFill>
                  <a:srgbClr val="333333"/>
                </a:solidFill>
                <a:effectLst/>
                <a:highlight>
                  <a:srgbClr val="FFFFFF"/>
                </a:highlight>
                <a:latin typeface="Open Sans"/>
              </a:rPr>
              <a:t>“relief” includes the whole or a part of an agency— (A) grant of money, assistance, license, authority, exemption, exception, privilege, or remedy; (B) recognition of a claim, right, immunity, privilege, exemption, or exception; or (C</a:t>
            </a:r>
            <a:r>
              <a:rPr lang="en-US" b="0" i="0" dirty="0">
                <a:solidFill>
                  <a:srgbClr val="333333"/>
                </a:solidFill>
                <a:effectLst/>
                <a:latin typeface="Open Sans"/>
              </a:rPr>
              <a:t>) taking of other action on the application or petition of, and beneficial to, a person; 5</a:t>
            </a:r>
            <a:r>
              <a:rPr lang="en-US" b="0" i="0" dirty="0">
                <a:solidFill>
                  <a:schemeClr val="bg1"/>
                </a:solidFill>
                <a:effectLst/>
                <a:latin typeface="Open Sans"/>
              </a:rPr>
              <a:t>_</a:t>
            </a:r>
            <a:r>
              <a:rPr lang="en-US" b="0" i="0" dirty="0">
                <a:solidFill>
                  <a:srgbClr val="333333"/>
                </a:solidFill>
                <a:effectLst/>
                <a:latin typeface="Open Sans"/>
              </a:rPr>
              <a:t>U.S.C. </a:t>
            </a:r>
            <a:r>
              <a:rPr lang="en-US" dirty="0">
                <a:latin typeface="Aparajita" panose="020B0502040204020203" pitchFamily="18" charset="0"/>
                <a:cs typeface="Aparajita" panose="020B0502040204020203" pitchFamily="18" charset="0"/>
              </a:rPr>
              <a:t>§ </a:t>
            </a:r>
            <a:r>
              <a:rPr lang="en-US" b="0" i="0" dirty="0">
                <a:solidFill>
                  <a:srgbClr val="333333"/>
                </a:solidFill>
                <a:effectLst/>
                <a:latin typeface="Open Sans"/>
              </a:rPr>
              <a:t>551(11)</a:t>
            </a:r>
          </a:p>
          <a:p>
            <a:r>
              <a:rPr lang="en-US" b="0" i="0" dirty="0">
                <a:solidFill>
                  <a:srgbClr val="333333"/>
                </a:solidFill>
                <a:effectLst/>
                <a:highlight>
                  <a:srgbClr val="FFFFFF"/>
                </a:highlight>
                <a:latin typeface="Open Sans"/>
              </a:rPr>
              <a:t>“order” means the whole or a part of a final disposition, whether affirmative, negative, injunctive, or declaratory in form, of an agency in a matter other than rule making but including licensing; </a:t>
            </a:r>
            <a:r>
              <a:rPr lang="en-US" dirty="0">
                <a:solidFill>
                  <a:srgbClr val="333333"/>
                </a:solidFill>
                <a:highlight>
                  <a:srgbClr val="FFFFFF"/>
                </a:highlight>
                <a:latin typeface="Open Sans"/>
              </a:rPr>
              <a:t>5 U.S.C. </a:t>
            </a:r>
            <a:r>
              <a:rPr lang="en-US" dirty="0">
                <a:latin typeface="Aparajita" panose="020B0502040204020203" pitchFamily="18" charset="0"/>
                <a:cs typeface="Aparajita" panose="020B0502040204020203" pitchFamily="18" charset="0"/>
              </a:rPr>
              <a:t>§</a:t>
            </a:r>
            <a:r>
              <a:rPr lang="en-US" dirty="0">
                <a:solidFill>
                  <a:srgbClr val="333333"/>
                </a:solidFill>
                <a:highlight>
                  <a:srgbClr val="FFFFFF"/>
                </a:highlight>
                <a:latin typeface="Open Sans"/>
              </a:rPr>
              <a:t> 551(6)</a:t>
            </a:r>
            <a:endParaRPr lang="en-US" dirty="0"/>
          </a:p>
        </p:txBody>
      </p:sp>
    </p:spTree>
    <p:extLst>
      <p:ext uri="{BB962C8B-B14F-4D97-AF65-F5344CB8AC3E}">
        <p14:creationId xmlns:p14="http://schemas.microsoft.com/office/powerpoint/2010/main" val="184311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C93ED-93CE-1E66-79AB-CA61E91B4892}"/>
              </a:ext>
            </a:extLst>
          </p:cNvPr>
          <p:cNvSpPr>
            <a:spLocks noGrp="1"/>
          </p:cNvSpPr>
          <p:nvPr>
            <p:ph type="title"/>
          </p:nvPr>
        </p:nvSpPr>
        <p:spPr/>
        <p:txBody>
          <a:bodyPr/>
          <a:lstStyle/>
          <a:p>
            <a:r>
              <a:rPr lang="en-US" dirty="0"/>
              <a:t>Eligibility - the “Judicial Order” Route</a:t>
            </a:r>
          </a:p>
        </p:txBody>
      </p:sp>
      <p:sp>
        <p:nvSpPr>
          <p:cNvPr id="3" name="Content Placeholder 2">
            <a:extLst>
              <a:ext uri="{FF2B5EF4-FFF2-40B4-BE49-F238E27FC236}">
                <a16:creationId xmlns:a16="http://schemas.microsoft.com/office/drawing/2014/main" id="{B4932745-4DD4-EDE2-35B0-42AA2DF82451}"/>
              </a:ext>
            </a:extLst>
          </p:cNvPr>
          <p:cNvSpPr>
            <a:spLocks noGrp="1"/>
          </p:cNvSpPr>
          <p:nvPr>
            <p:ph idx="1"/>
          </p:nvPr>
        </p:nvSpPr>
        <p:spPr/>
        <p:txBody>
          <a:bodyPr/>
          <a:lstStyle/>
          <a:p>
            <a:r>
              <a:rPr lang="en-US" dirty="0"/>
              <a:t>Includes a court order requiring agency to produce documents by a specific date – including, in some districts, scheduling orders proposed by agency and adopted by the court.</a:t>
            </a:r>
          </a:p>
          <a:p>
            <a:r>
              <a:rPr lang="en-US" dirty="0"/>
              <a:t>Includes consent decrees.</a:t>
            </a:r>
          </a:p>
          <a:p>
            <a:r>
              <a:rPr lang="en-US" dirty="0"/>
              <a:t>Does not include orders that do not result in relief on the merits, including orders to produce a Vaughn Index.</a:t>
            </a:r>
          </a:p>
        </p:txBody>
      </p:sp>
    </p:spTree>
    <p:extLst>
      <p:ext uri="{BB962C8B-B14F-4D97-AF65-F5344CB8AC3E}">
        <p14:creationId xmlns:p14="http://schemas.microsoft.com/office/powerpoint/2010/main" val="2136163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D9FD1-0F6A-21E6-8B86-51F9EC6933A7}"/>
              </a:ext>
            </a:extLst>
          </p:cNvPr>
          <p:cNvSpPr>
            <a:spLocks noGrp="1"/>
          </p:cNvSpPr>
          <p:nvPr>
            <p:ph type="title"/>
          </p:nvPr>
        </p:nvSpPr>
        <p:spPr/>
        <p:txBody>
          <a:bodyPr/>
          <a:lstStyle/>
          <a:p>
            <a:r>
              <a:rPr lang="en-US" dirty="0"/>
              <a:t>Eligibility – the “Voluntary Change” Route</a:t>
            </a:r>
          </a:p>
        </p:txBody>
      </p:sp>
      <p:sp>
        <p:nvSpPr>
          <p:cNvPr id="3" name="Content Placeholder 2">
            <a:extLst>
              <a:ext uri="{FF2B5EF4-FFF2-40B4-BE49-F238E27FC236}">
                <a16:creationId xmlns:a16="http://schemas.microsoft.com/office/drawing/2014/main" id="{1EC9F5F8-A084-A43E-4CD7-61C67F0BCA75}"/>
              </a:ext>
            </a:extLst>
          </p:cNvPr>
          <p:cNvSpPr>
            <a:spLocks noGrp="1"/>
          </p:cNvSpPr>
          <p:nvPr>
            <p:ph idx="1"/>
          </p:nvPr>
        </p:nvSpPr>
        <p:spPr/>
        <p:txBody>
          <a:bodyPr/>
          <a:lstStyle/>
          <a:p>
            <a:r>
              <a:rPr lang="en-US" dirty="0" err="1"/>
              <a:t>Unredacting</a:t>
            </a:r>
            <a:r>
              <a:rPr lang="en-US" dirty="0"/>
              <a:t> documents previously produced in response to a challenge to withholdings is sufficient.</a:t>
            </a:r>
          </a:p>
          <a:p>
            <a:r>
              <a:rPr lang="en-US" dirty="0"/>
              <a:t>Plaintiff is also eligible for attorney fees if lawsuit served as a “catalyst” in achieving a voluntary change in the agency’s conduct.</a:t>
            </a:r>
          </a:p>
          <a:p>
            <a:r>
              <a:rPr lang="en-US" dirty="0"/>
              <a:t>This includes “speeding up” a dilatory response. Or dislodging a response that might otherwise never have come.</a:t>
            </a:r>
          </a:p>
          <a:p>
            <a:r>
              <a:rPr lang="en-US" dirty="0"/>
              <a:t>On the other hand, the mere filing of the complaint and the subsequent release of documents is insufficient to establish causation. Courts must determine whether the change in the agency’s position would not have occurred but for the lawsuit.</a:t>
            </a:r>
          </a:p>
          <a:p>
            <a:endParaRPr lang="en-US" dirty="0"/>
          </a:p>
        </p:txBody>
      </p:sp>
    </p:spTree>
    <p:extLst>
      <p:ext uri="{BB962C8B-B14F-4D97-AF65-F5344CB8AC3E}">
        <p14:creationId xmlns:p14="http://schemas.microsoft.com/office/powerpoint/2010/main" val="450347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4C3B1-163D-2EA1-8771-FB8EDCC66B0C}"/>
              </a:ext>
            </a:extLst>
          </p:cNvPr>
          <p:cNvSpPr>
            <a:spLocks noGrp="1"/>
          </p:cNvSpPr>
          <p:nvPr>
            <p:ph type="title"/>
          </p:nvPr>
        </p:nvSpPr>
        <p:spPr/>
        <p:txBody>
          <a:bodyPr/>
          <a:lstStyle/>
          <a:p>
            <a:r>
              <a:rPr lang="en-US" dirty="0"/>
              <a:t>Voluntary change – other relief</a:t>
            </a:r>
          </a:p>
        </p:txBody>
      </p:sp>
      <p:sp>
        <p:nvSpPr>
          <p:cNvPr id="3" name="Content Placeholder 2">
            <a:extLst>
              <a:ext uri="{FF2B5EF4-FFF2-40B4-BE49-F238E27FC236}">
                <a16:creationId xmlns:a16="http://schemas.microsoft.com/office/drawing/2014/main" id="{A3C5CB7A-8A50-1E88-857F-63FEA50B1E0F}"/>
              </a:ext>
            </a:extLst>
          </p:cNvPr>
          <p:cNvSpPr>
            <a:spLocks noGrp="1"/>
          </p:cNvSpPr>
          <p:nvPr>
            <p:ph idx="1"/>
          </p:nvPr>
        </p:nvSpPr>
        <p:spPr/>
        <p:txBody>
          <a:bodyPr>
            <a:normAutofit fontScale="92500" lnSpcReduction="10000"/>
          </a:bodyPr>
          <a:lstStyle/>
          <a:p>
            <a:r>
              <a:rPr lang="en-US" dirty="0"/>
              <a:t>For fees, other relief besides producing documents might count towards the plaintiff being considered to have substantially prevailed. Examples: agreeing to perform additional searches, or confirming/denying the existence of records.</a:t>
            </a:r>
          </a:p>
          <a:p>
            <a:r>
              <a:rPr lang="en-US" dirty="0"/>
              <a:t>When delay is due to backlog, the court will not automatically assume that the filing of a suit catalyzed a response. “It must be recalled that Congress did not enact the fee-shifting provision of FOIA to punish agencies for their slowness in processing FOIA requests, but to reward plaintiffs whose filing of lawsuits alters the government's slowness and brings about disclosure.”</a:t>
            </a:r>
          </a:p>
          <a:p>
            <a:r>
              <a:rPr lang="en-US" dirty="0"/>
              <a:t>Agency must show it is reducing backlog if backlog is not going to result in fees.</a:t>
            </a:r>
          </a:p>
          <a:p>
            <a:r>
              <a:rPr lang="en-US" dirty="0"/>
              <a:t>Agency must explain the reason for a delayed response.</a:t>
            </a:r>
          </a:p>
        </p:txBody>
      </p:sp>
    </p:spTree>
    <p:extLst>
      <p:ext uri="{BB962C8B-B14F-4D97-AF65-F5344CB8AC3E}">
        <p14:creationId xmlns:p14="http://schemas.microsoft.com/office/powerpoint/2010/main" val="2909975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1BBDD-BCE7-094A-184B-8CBB108F58A7}"/>
              </a:ext>
            </a:extLst>
          </p:cNvPr>
          <p:cNvSpPr>
            <a:spLocks noGrp="1"/>
          </p:cNvSpPr>
          <p:nvPr>
            <p:ph type="title"/>
          </p:nvPr>
        </p:nvSpPr>
        <p:spPr/>
        <p:txBody>
          <a:bodyPr/>
          <a:lstStyle/>
          <a:p>
            <a:r>
              <a:rPr lang="en-US" dirty="0"/>
              <a:t>Voluntary Change – quote on catalysis</a:t>
            </a:r>
          </a:p>
        </p:txBody>
      </p:sp>
      <p:sp>
        <p:nvSpPr>
          <p:cNvPr id="3" name="Content Placeholder 2">
            <a:extLst>
              <a:ext uri="{FF2B5EF4-FFF2-40B4-BE49-F238E27FC236}">
                <a16:creationId xmlns:a16="http://schemas.microsoft.com/office/drawing/2014/main" id="{C6D6E5F6-2DA5-97AC-318C-0A94D4BB6D32}"/>
              </a:ext>
            </a:extLst>
          </p:cNvPr>
          <p:cNvSpPr>
            <a:spLocks noGrp="1"/>
          </p:cNvSpPr>
          <p:nvPr>
            <p:ph idx="1"/>
          </p:nvPr>
        </p:nvSpPr>
        <p:spPr/>
        <p:txBody>
          <a:bodyPr>
            <a:noAutofit/>
          </a:bodyPr>
          <a:lstStyle/>
          <a:p>
            <a:pPr marL="0" indent="0" algn="l">
              <a:buNone/>
            </a:pPr>
            <a:r>
              <a:rPr lang="en-US" sz="1800" b="0" i="0" u="none" strike="noStrike" baseline="0" dirty="0">
                <a:latin typeface="Times New Roman" panose="02020603050405020304" pitchFamily="18" charset="0"/>
                <a:cs typeface="Times New Roman" panose="02020603050405020304" pitchFamily="18" charset="0"/>
              </a:rPr>
              <a:t>The catalyst analysis is all about causation, and it is plaintiff's burden to show that the necessary causal nexus exists.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Moreover, because the mere filing of the complaint and the subsequent release of the documents is insufficient to establish causation, vague assertions of </a:t>
            </a:r>
            <a:r>
              <a:rPr lang="en-US" sz="1800" b="0" i="1" u="none" strike="noStrike" baseline="0" dirty="0">
                <a:solidFill>
                  <a:srgbClr val="000000"/>
                </a:solidFill>
                <a:latin typeface="Times New Roman" panose="02020603050405020304" pitchFamily="18" charset="0"/>
                <a:cs typeface="Times New Roman" panose="02020603050405020304" pitchFamily="18" charset="0"/>
              </a:rPr>
              <a:t>post hoc, ergo propter hoc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a:t>
            </a:r>
            <a:r>
              <a:rPr lang="en-US" sz="1800" b="0" i="0" u="none" strike="noStrike" baseline="0" dirty="0">
                <a:latin typeface="Times New Roman" panose="02020603050405020304" pitchFamily="18" charset="0"/>
                <a:cs typeface="Times New Roman" panose="02020603050405020304" pitchFamily="18" charset="0"/>
              </a:rPr>
              <a:t>the logical fallacy of assuming that a causal relationship exists when acts or events are merely sequential)</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 are insufficient. </a:t>
            </a:r>
            <a:r>
              <a:rPr lang="en-US" sz="1800" b="0" i="0" u="none" strike="noStrike" baseline="0" dirty="0">
                <a:latin typeface="Times New Roman" panose="02020603050405020304" pitchFamily="18" charset="0"/>
                <a:cs typeface="Times New Roman" panose="02020603050405020304" pitchFamily="18" charset="0"/>
              </a:rPr>
              <a:t>After all, if it was unavoidable delay accompanied by due diligence in the administrative process that caused the agency's failure to respond in a timely fashion to the initial FOIA request, and not the threat of an adverse court order, then it cannot be said that the complainant substantially prevailed in its suit.</a:t>
            </a:r>
          </a:p>
          <a:p>
            <a:pPr marL="0" indent="0" algn="l">
              <a:buNone/>
            </a:pPr>
            <a:r>
              <a:rPr lang="en-US" sz="1800" b="0" i="0" u="none" strike="noStrike" baseline="0" dirty="0">
                <a:solidFill>
                  <a:srgbClr val="000000"/>
                </a:solidFill>
                <a:latin typeface="Times New Roman" panose="02020603050405020304" pitchFamily="18" charset="0"/>
                <a:cs typeface="Times New Roman" panose="02020603050405020304" pitchFamily="18" charset="0"/>
              </a:rPr>
              <a:t>This principle makes considerable sense. The FOIA's fee provision represents an intentional deviation from the usual rule that each party pays its own attorneys' fees, and Congress directed that fees may be awarded with respect to FOIA litigation to incentivize lawsuits that facilitate citizen access to the courts to vindicate their FOIA statutory rights. </a:t>
            </a:r>
            <a:r>
              <a:rPr lang="en-US" sz="1800" b="0" i="0" u="none" strike="noStrike" baseline="0" dirty="0">
                <a:latin typeface="Times New Roman" panose="02020603050405020304" pitchFamily="18" charset="0"/>
                <a:cs typeface="Times New Roman" panose="02020603050405020304" pitchFamily="18" charset="0"/>
              </a:rPr>
              <a:t>By contrast, no attorneys' fee reward is due if, as it turns out, recourse to the judicial system was unnecessary. </a:t>
            </a:r>
            <a:r>
              <a:rPr lang="en-US" sz="1800" b="0" i="0" u="none" strike="noStrike" baseline="0" dirty="0">
                <a:solidFill>
                  <a:srgbClr val="000000"/>
                </a:solidFill>
                <a:latin typeface="Times New Roman" panose="02020603050405020304" pitchFamily="18" charset="0"/>
                <a:cs typeface="Times New Roman" panose="02020603050405020304" pitchFamily="18" charset="0"/>
              </a:rPr>
              <a:t>Accordingly, when determining whether a party's action was the catalyst for the defendant's compliance with its FOIA obligations, courts look at the circumstances surrounding disclosure, and consider factors such as whether the agency made a good-faith effort to search out material and pass on whether it should be disclosed, whether the scope of request caused delay in disclosure, and whether the agency was burdened by other duties that delayed its response.</a:t>
            </a:r>
          </a:p>
        </p:txBody>
      </p:sp>
    </p:spTree>
    <p:extLst>
      <p:ext uri="{BB962C8B-B14F-4D97-AF65-F5344CB8AC3E}">
        <p14:creationId xmlns:p14="http://schemas.microsoft.com/office/powerpoint/2010/main" val="488928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215</TotalTime>
  <Words>2017</Words>
  <Application>Microsoft Office PowerPoint</Application>
  <PresentationFormat>Widescreen</PresentationFormat>
  <Paragraphs>76</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Aparajita</vt:lpstr>
      <vt:lpstr>Aptos</vt:lpstr>
      <vt:lpstr>Aptos Display</vt:lpstr>
      <vt:lpstr>Arial</vt:lpstr>
      <vt:lpstr>Open Sans</vt:lpstr>
      <vt:lpstr>Times New Roman</vt:lpstr>
      <vt:lpstr>Office Theme</vt:lpstr>
      <vt:lpstr>Attorneys’ Fees</vt:lpstr>
      <vt:lpstr>Three-step process</vt:lpstr>
      <vt:lpstr>Eligibility - Black Letter Law</vt:lpstr>
      <vt:lpstr>What does “substantially prevailed” mean?</vt:lpstr>
      <vt:lpstr>Other definitions relevant to eligibility</vt:lpstr>
      <vt:lpstr>Eligibility - the “Judicial Order” Route</vt:lpstr>
      <vt:lpstr>Eligibility – the “Voluntary Change” Route</vt:lpstr>
      <vt:lpstr>Voluntary change – other relief</vt:lpstr>
      <vt:lpstr>Voluntary Change – quote on catalysis</vt:lpstr>
      <vt:lpstr>Voluntary Change – quote on catalysis, cont.</vt:lpstr>
      <vt:lpstr>Eligibility - other threshold issues</vt:lpstr>
      <vt:lpstr>Entitlement</vt:lpstr>
      <vt:lpstr>Public benefit</vt:lpstr>
      <vt:lpstr>Commercial benefit and plaintiff’s interest</vt:lpstr>
      <vt:lpstr>Reasonableness of agency’s withholding</vt:lpstr>
      <vt:lpstr>Attorneys’ fees – overall objectives</vt:lpstr>
      <vt:lpstr>Practice Tips to avoid attorneys’ fees</vt:lpstr>
    </vt:vector>
  </TitlesOfParts>
  <Company>U.S. Department of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Attorneys’ Fees</dc:title>
  <dc:creator>Bogomolny, Michael (Federal)</dc:creator>
  <cp:lastModifiedBy>Bogomolny, Michael (Federal)</cp:lastModifiedBy>
  <cp:revision>1</cp:revision>
  <dcterms:created xsi:type="dcterms:W3CDTF">2024-05-07T16:16:53Z</dcterms:created>
  <dcterms:modified xsi:type="dcterms:W3CDTF">2024-05-08T16:26:32Z</dcterms:modified>
</cp:coreProperties>
</file>