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7"/>
  </p:notesMasterIdLst>
  <p:sldIdLst>
    <p:sldId id="256" r:id="rId2"/>
    <p:sldId id="257" r:id="rId3"/>
    <p:sldId id="258" r:id="rId4"/>
    <p:sldId id="309" r:id="rId5"/>
    <p:sldId id="305" r:id="rId6"/>
    <p:sldId id="308" r:id="rId7"/>
    <p:sldId id="310" r:id="rId8"/>
    <p:sldId id="294" r:id="rId9"/>
    <p:sldId id="269" r:id="rId10"/>
    <p:sldId id="311" r:id="rId11"/>
    <p:sldId id="312" r:id="rId12"/>
    <p:sldId id="313" r:id="rId13"/>
    <p:sldId id="298" r:id="rId14"/>
    <p:sldId id="314" r:id="rId15"/>
    <p:sldId id="282" r:id="rId16"/>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Burress" initials="RB" lastIdx="0" clrIdx="0">
    <p:extLst>
      <p:ext uri="{19B8F6BF-5375-455C-9EA6-DF929625EA0E}">
        <p15:presenceInfo xmlns:p15="http://schemas.microsoft.com/office/powerpoint/2012/main" userId="S-1-5-21-3623930744-3177862264-2543736698-78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6" autoAdjust="0"/>
    <p:restoredTop sz="78870" autoAdjust="0"/>
  </p:normalViewPr>
  <p:slideViewPr>
    <p:cSldViewPr>
      <p:cViewPr varScale="1">
        <p:scale>
          <a:sx n="53" d="100"/>
          <a:sy n="53" d="100"/>
        </p:scale>
        <p:origin x="1660"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dirty="0"/>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dirty="0"/>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dirty="0"/>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dirty="0"/>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dirty="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OGIS in the FOIA Advisory Committee has refused to post comments that are vulgar, offensive, threatening, or harassing.</a:t>
            </a:r>
          </a:p>
          <a:p>
            <a:endParaRPr lang="en-US" dirty="0"/>
          </a:p>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2390160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OGIS in the FOIA Advisory Committee has refused to post comments that are vulgar, offensive, threatening, or harassing.</a:t>
            </a:r>
          </a:p>
          <a:p>
            <a:endParaRPr lang="en-US" dirty="0"/>
          </a:p>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2634472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OGIS in the FOIA Advisory Committee has refused to post comments that are vulgar, offensive, threatening, or harassing.</a:t>
            </a:r>
          </a:p>
          <a:p>
            <a:endParaRPr lang="en-US" dirty="0"/>
          </a:p>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3560101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3166561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2147210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dirty="0"/>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dirty="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1973522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996180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REQUESTER CANNOT EXPAND SCOPE OF REQUEST, </a:t>
            </a:r>
            <a:r>
              <a:rPr lang="en-US" sz="1200" b="0" i="0" u="sng" kern="1200" dirty="0">
                <a:solidFill>
                  <a:schemeClr val="tx1"/>
                </a:solidFill>
                <a:effectLst/>
                <a:latin typeface="+mn-lt"/>
                <a:ea typeface="+mn-ea"/>
                <a:cs typeface="+mn-cs"/>
              </a:rPr>
              <a:t>Callaway v. U.S. Dep't of the Treasury</a:t>
            </a:r>
            <a:r>
              <a:rPr lang="en-US" sz="1200" b="0" i="0" kern="1200" dirty="0">
                <a:solidFill>
                  <a:schemeClr val="tx1"/>
                </a:solidFill>
                <a:effectLst/>
                <a:latin typeface="+mn-lt"/>
                <a:ea typeface="+mn-ea"/>
                <a:cs typeface="+mn-cs"/>
              </a:rPr>
              <a:t>, No. 04-1506, 2011 WL 5559774 (D.D.C. Nov. 15, 2011)</a:t>
            </a:r>
            <a:endParaRPr lang="en-US" dirty="0"/>
          </a:p>
          <a:p>
            <a:endParaRPr lang="en-US" dirty="0"/>
          </a:p>
          <a:p>
            <a:r>
              <a:rPr lang="en-US" dirty="0"/>
              <a:t>MUST SATISFY FEES (</a:t>
            </a:r>
            <a:r>
              <a:rPr lang="en-US" dirty="0" err="1"/>
              <a:t>Ogelsby</a:t>
            </a:r>
            <a:r>
              <a:rPr lang="en-US" dirty="0"/>
              <a:t> v. Dept </a:t>
            </a:r>
            <a:r>
              <a:rPr lang="en-US"/>
              <a:t>of Army). </a:t>
            </a:r>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2851201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Nation Magazine v. United States Customs Serv.</a:t>
            </a:r>
            <a:r>
              <a:rPr lang="en-US" sz="1200" b="0" i="0" kern="1200" dirty="0">
                <a:solidFill>
                  <a:schemeClr val="tx1"/>
                </a:solidFill>
                <a:effectLst/>
                <a:latin typeface="+mn-lt"/>
                <a:ea typeface="+mn-ea"/>
                <a:cs typeface="+mn-cs"/>
              </a:rPr>
              <a:t>, 71 F.3d 885, 892 (D.C. Cir. 1995) (agreeing that </a:t>
            </a:r>
            <a:r>
              <a:rPr lang="en-US" sz="1200" b="1" i="0" kern="1200" dirty="0">
                <a:solidFill>
                  <a:schemeClr val="tx1"/>
                </a:solidFill>
                <a:effectLst/>
                <a:latin typeface="+mn-lt"/>
                <a:ea typeface="+mn-ea"/>
                <a:cs typeface="+mn-cs"/>
              </a:rPr>
              <a:t>search which would require review of twenty-three years of unindexed files would be unreasonably burdensome</a:t>
            </a:r>
            <a:r>
              <a:rPr lang="en-US" sz="1200" b="0" i="0" kern="1200" dirty="0">
                <a:solidFill>
                  <a:schemeClr val="tx1"/>
                </a:solidFill>
                <a:effectLst/>
                <a:latin typeface="+mn-lt"/>
                <a:ea typeface="+mn-ea"/>
                <a:cs typeface="+mn-cs"/>
              </a:rPr>
              <a:t>, but disagreeing that search through chronologically indexed agency files for dated memorandum would be burdensome); </a:t>
            </a:r>
            <a:r>
              <a:rPr lang="en-US" sz="1200" b="0" i="0" u="sng" kern="1200" dirty="0">
                <a:solidFill>
                  <a:schemeClr val="tx1"/>
                </a:solidFill>
                <a:effectLst/>
                <a:latin typeface="+mn-lt"/>
                <a:ea typeface="+mn-ea"/>
                <a:cs typeface="+mn-cs"/>
              </a:rPr>
              <a:t>Van Strum v. EPA</a:t>
            </a:r>
            <a:r>
              <a:rPr lang="en-US" sz="1200" b="0" i="0" kern="1200" dirty="0">
                <a:solidFill>
                  <a:schemeClr val="tx1"/>
                </a:solidFill>
                <a:effectLst/>
                <a:latin typeface="+mn-lt"/>
                <a:ea typeface="+mn-ea"/>
                <a:cs typeface="+mn-cs"/>
              </a:rPr>
              <a:t>, No. 91-35404, 1992 WL 197660, at *1 (9th Cir. Aug. 17, 1992) (accepting agency justification in denying or seeking clarification of overly broad requests which </a:t>
            </a:r>
            <a:r>
              <a:rPr lang="en-US" sz="1200" b="1" i="0" kern="1200" dirty="0">
                <a:solidFill>
                  <a:schemeClr val="tx1"/>
                </a:solidFill>
                <a:effectLst/>
                <a:latin typeface="+mn-lt"/>
                <a:ea typeface="+mn-ea"/>
                <a:cs typeface="+mn-cs"/>
              </a:rPr>
              <a:t>would place inordinate search burden on agency resources</a:t>
            </a:r>
            <a:r>
              <a:rPr lang="en-US" sz="1200" b="0" i="0"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Marks</a:t>
            </a:r>
            <a:r>
              <a:rPr lang="en-US" sz="1200" b="0" i="0" kern="1200" dirty="0">
                <a:solidFill>
                  <a:schemeClr val="tx1"/>
                </a:solidFill>
                <a:effectLst/>
                <a:latin typeface="+mn-lt"/>
                <a:ea typeface="+mn-ea"/>
                <a:cs typeface="+mn-cs"/>
              </a:rPr>
              <a:t>, 578 F.2d at 263 (ruling that FBI is not required to search every one of its field offices); </a:t>
            </a:r>
            <a:r>
              <a:rPr lang="en-US" sz="1200" b="0" i="0" u="sng" kern="1200" dirty="0">
                <a:solidFill>
                  <a:schemeClr val="tx1"/>
                </a:solidFill>
                <a:effectLst/>
                <a:latin typeface="+mn-lt"/>
                <a:ea typeface="+mn-ea"/>
                <a:cs typeface="+mn-cs"/>
              </a:rPr>
              <a:t>Schrecker v. United States Dep't of Justice</a:t>
            </a:r>
            <a:r>
              <a:rPr lang="en-US" sz="1200" b="0" i="0" kern="1200" dirty="0">
                <a:solidFill>
                  <a:schemeClr val="tx1"/>
                </a:solidFill>
                <a:effectLst/>
                <a:latin typeface="+mn-lt"/>
                <a:ea typeface="+mn-ea"/>
                <a:cs typeface="+mn-cs"/>
              </a:rPr>
              <a:t>, 217 F. Supp. 2d 29, 35 (D.D.C. 2002) (finding "that to require an agency to hand search through millions of documents is not reasonable and therefore not necessary," as the agency already had searched "the most likely place responsive documents would be located"), </a:t>
            </a:r>
            <a:r>
              <a:rPr lang="en-US" sz="1200" b="0" i="0" u="sng" kern="1200" dirty="0">
                <a:solidFill>
                  <a:schemeClr val="tx1"/>
                </a:solidFill>
                <a:effectLst/>
                <a:latin typeface="+mn-lt"/>
                <a:ea typeface="+mn-ea"/>
                <a:cs typeface="+mn-cs"/>
              </a:rPr>
              <a:t>aff'd</a:t>
            </a:r>
            <a:r>
              <a:rPr lang="en-US" sz="1200" b="0" i="0" kern="1200" dirty="0">
                <a:solidFill>
                  <a:schemeClr val="tx1"/>
                </a:solidFill>
                <a:effectLst/>
                <a:latin typeface="+mn-lt"/>
                <a:ea typeface="+mn-ea"/>
                <a:cs typeface="+mn-cs"/>
              </a:rPr>
              <a:t>, 349 F.3d 657 (D.C. Cir. 2003); </a:t>
            </a:r>
            <a:r>
              <a:rPr lang="en-US" sz="1200" b="0" i="0" u="sng" kern="1200" dirty="0">
                <a:solidFill>
                  <a:schemeClr val="tx1"/>
                </a:solidFill>
                <a:effectLst/>
                <a:latin typeface="+mn-lt"/>
                <a:ea typeface="+mn-ea"/>
                <a:cs typeface="+mn-cs"/>
              </a:rPr>
              <a:t>Burns v. United States Dep't of Justice</a:t>
            </a:r>
            <a:r>
              <a:rPr lang="en-US" sz="1200" b="0" i="0" kern="1200" dirty="0">
                <a:solidFill>
                  <a:schemeClr val="tx1"/>
                </a:solidFill>
                <a:effectLst/>
                <a:latin typeface="+mn-lt"/>
                <a:ea typeface="+mn-ea"/>
                <a:cs typeface="+mn-cs"/>
              </a:rPr>
              <a:t>, No. 99-3173, slip op. at 2 (D.D.C. Feb. 5, 2001) (concluding that "given the capacity of the reels and the absence of any index," a request for specific telephone conversations recorded on reel-to-reel tapes was "unreasonably burdensome" because "it would take an inordinate [amount of] time to listen to the reels in order to locate any requested conversations that might exist"); </a:t>
            </a:r>
            <a:r>
              <a:rPr lang="en-US" sz="1200" b="0" i="0" u="sng" kern="1200" dirty="0">
                <a:solidFill>
                  <a:schemeClr val="tx1"/>
                </a:solidFill>
                <a:effectLst/>
                <a:latin typeface="+mn-lt"/>
                <a:ea typeface="+mn-ea"/>
                <a:cs typeface="+mn-cs"/>
              </a:rPr>
              <a:t>Blackman v. United States Dep't of Justice</a:t>
            </a:r>
            <a:r>
              <a:rPr lang="en-US" sz="1200" b="0" i="0" kern="1200" dirty="0">
                <a:solidFill>
                  <a:schemeClr val="tx1"/>
                </a:solidFill>
                <a:effectLst/>
                <a:latin typeface="+mn-lt"/>
                <a:ea typeface="+mn-ea"/>
                <a:cs typeface="+mn-cs"/>
              </a:rPr>
              <a:t>, No. 00-3004, slip op. at 5 (D.D.C. July 5, 2001) (declaring request that would require a manual search through 37 million pages to be "unreasonable in light of the resources needed" to process it), </a:t>
            </a:r>
            <a:r>
              <a:rPr lang="en-US" sz="1200" b="0" i="0" u="sng" kern="1200" dirty="0">
                <a:solidFill>
                  <a:schemeClr val="tx1"/>
                </a:solidFill>
                <a:effectLst/>
                <a:latin typeface="+mn-lt"/>
                <a:ea typeface="+mn-ea"/>
                <a:cs typeface="+mn-cs"/>
              </a:rPr>
              <a:t>appeal dismissed for lack of prosecution</a:t>
            </a:r>
            <a:r>
              <a:rPr lang="en-US" sz="1200" b="0" i="0" kern="1200" dirty="0">
                <a:solidFill>
                  <a:schemeClr val="tx1"/>
                </a:solidFill>
                <a:effectLst/>
                <a:latin typeface="+mn-lt"/>
                <a:ea typeface="+mn-ea"/>
                <a:cs typeface="+mn-cs"/>
              </a:rPr>
              <a:t>, No. 01-5431 (D.C. Cir. Jan. 2, 2003); </a:t>
            </a:r>
            <a:r>
              <a:rPr lang="en-US" sz="1200" b="0" i="0" u="sng" kern="1200" dirty="0">
                <a:solidFill>
                  <a:schemeClr val="tx1"/>
                </a:solidFill>
                <a:effectLst/>
                <a:latin typeface="+mn-lt"/>
                <a:ea typeface="+mn-ea"/>
                <a:cs typeface="+mn-cs"/>
              </a:rPr>
              <a:t>Peyton v. Reno</a:t>
            </a:r>
            <a:r>
              <a:rPr lang="en-US" sz="1200" b="0" i="0" kern="1200" dirty="0">
                <a:solidFill>
                  <a:schemeClr val="tx1"/>
                </a:solidFill>
                <a:effectLst/>
                <a:latin typeface="+mn-lt"/>
                <a:ea typeface="+mn-ea"/>
                <a:cs typeface="+mn-cs"/>
              </a:rPr>
              <a:t>, No. 98-1457, 1999 U.S. Dist. LEXIS 12125, at **4-5 (D.D.C. July 19, 1999) (finding that request for all records indexed under subject's name reasonably described records sought because agency failed to demonstrate that name search would be unduly burdensome); </a:t>
            </a:r>
            <a:r>
              <a:rPr lang="en-US" sz="1200" b="0" i="0" u="sng" kern="1200" dirty="0">
                <a:solidFill>
                  <a:schemeClr val="tx1"/>
                </a:solidFill>
                <a:effectLst/>
                <a:latin typeface="+mn-lt"/>
                <a:ea typeface="+mn-ea"/>
                <a:cs typeface="+mn-cs"/>
              </a:rPr>
              <a:t>O'Harvey v. Office of Workers' Comp. Programs</a:t>
            </a:r>
            <a:r>
              <a:rPr lang="en-US" sz="1200" b="0" i="0" kern="1200" dirty="0">
                <a:solidFill>
                  <a:schemeClr val="tx1"/>
                </a:solidFill>
                <a:effectLst/>
                <a:latin typeface="+mn-lt"/>
                <a:ea typeface="+mn-ea"/>
                <a:cs typeface="+mn-cs"/>
              </a:rPr>
              <a:t>, No. 95-0187, slip op. at 3 (E.D. Wash. Dec. 29, 1997) (finding a request to be unreasonably burdensome because a search would require the agency "to review all of the case files maintained by the agency" and "would entail review of millions of pages of hard copies"), </a:t>
            </a:r>
            <a:r>
              <a:rPr lang="en-US" sz="1200" b="0" i="0" u="sng" kern="1200" dirty="0">
                <a:solidFill>
                  <a:schemeClr val="tx1"/>
                </a:solidFill>
                <a:effectLst/>
                <a:latin typeface="+mn-lt"/>
                <a:ea typeface="+mn-ea"/>
                <a:cs typeface="+mn-cs"/>
              </a:rPr>
              <a:t>aff'd sub nom.</a:t>
            </a:r>
            <a:r>
              <a:rPr lang="en-US" sz="1200" b="0" i="0"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O'Harvey v. Comp. Programs Workers</a:t>
            </a:r>
            <a:r>
              <a:rPr lang="en-US" sz="1200" b="0" i="0" kern="1200" dirty="0">
                <a:solidFill>
                  <a:schemeClr val="tx1"/>
                </a:solidFill>
                <a:effectLst/>
                <a:latin typeface="+mn-lt"/>
                <a:ea typeface="+mn-ea"/>
                <a:cs typeface="+mn-cs"/>
              </a:rPr>
              <a:t>, 188 F.3d 514 (9th Cir. 1999) (unpublished table decision); </a:t>
            </a:r>
            <a:r>
              <a:rPr lang="en-US" sz="1200" b="0" i="0" u="sng" kern="1200" dirty="0">
                <a:solidFill>
                  <a:schemeClr val="tx1"/>
                </a:solidFill>
                <a:effectLst/>
                <a:latin typeface="+mn-lt"/>
                <a:ea typeface="+mn-ea"/>
                <a:cs typeface="+mn-cs"/>
              </a:rPr>
              <a:t>Spannaus v. United States Dep't of Justice</a:t>
            </a:r>
            <a:r>
              <a:rPr lang="en-US" sz="1200" b="0" i="0" kern="1200" dirty="0">
                <a:solidFill>
                  <a:schemeClr val="tx1"/>
                </a:solidFill>
                <a:effectLst/>
                <a:latin typeface="+mn-lt"/>
                <a:ea typeface="+mn-ea"/>
                <a:cs typeface="+mn-cs"/>
              </a:rPr>
              <a:t>, No. 92-372, slip op. at 6 (D.D.C. June 20, 1995) (finding that agency is not required to determine all persons having ties to associations targeted in bankruptcy proceedings "and then search any and all civil or criminal files relating to those persons"), </a:t>
            </a:r>
            <a:r>
              <a:rPr lang="en-US" sz="1200" b="0" i="0" u="sng" kern="1200" dirty="0">
                <a:solidFill>
                  <a:schemeClr val="tx1"/>
                </a:solidFill>
                <a:effectLst/>
                <a:latin typeface="+mn-lt"/>
                <a:ea typeface="+mn-ea"/>
                <a:cs typeface="+mn-cs"/>
              </a:rPr>
              <a:t>summary affirmance granted in pertinent part</a:t>
            </a:r>
            <a:r>
              <a:rPr lang="en-US" sz="1200" b="0" i="0" kern="1200" dirty="0">
                <a:solidFill>
                  <a:schemeClr val="tx1"/>
                </a:solidFill>
                <a:effectLst/>
                <a:latin typeface="+mn-lt"/>
                <a:ea typeface="+mn-ea"/>
                <a:cs typeface="+mn-cs"/>
              </a:rPr>
              <a:t>, No. 95-5267 (D.C. Cir. Aug. 16, 1996).</a:t>
            </a:r>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3089859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Requester must verify identity (either through notary signed certificate of identity, or a perjury statement).  Also must be records within a System of Records.</a:t>
            </a:r>
          </a:p>
          <a:p>
            <a:endParaRPr lang="en-US" i="1" dirty="0"/>
          </a:p>
          <a:p>
            <a:r>
              <a:rPr lang="en-US" i="1" dirty="0"/>
              <a:t>Greentree v. U.S. Customs Serv</a:t>
            </a:r>
            <a:r>
              <a:rPr lang="en-US" dirty="0"/>
              <a:t>., 674 F.2d 74, 76-80 (D.C. Cir. 1982).  The FOIA is entirely an access statute; it permits “any person” to seek access to any “agency record” that is not subject to any of its nine exemptions or its three exclusions.  By comparison, the Privacy Act permits only an “individual” to seek access to only his own “record,” and only if that record is maintained by the agency within a “system of records” – i.e., is retrieved by that individual requester’s name or personal identifier – subject to ten Privacy Act exemptions (see the discussion of Privacy Act exemptions, below).  Thus, the primary difference between the FOIA and the access provision of the Privacy Act is in the scope of information accessible under each statute.</a:t>
            </a:r>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3199253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OGIS in the FOIA Advisory Committee has refused to post comments that are vulgar, offensive, threatening, or harassing.</a:t>
            </a:r>
          </a:p>
          <a:p>
            <a:endParaRPr lang="en-US" dirty="0"/>
          </a:p>
          <a:p>
            <a:endParaRPr lang="en-US" dirty="0"/>
          </a:p>
        </p:txBody>
      </p:sp>
      <p:sp>
        <p:nvSpPr>
          <p:cNvPr id="4" name="Slide Number Placeholder 3"/>
          <p:cNvSpPr>
            <a:spLocks noGrp="1"/>
          </p:cNvSpPr>
          <p:nvPr>
            <p:ph type="sldNum" idx="10"/>
          </p:nvPr>
        </p:nvSpPr>
        <p:spPr/>
        <p:txBody>
          <a:bodyPr/>
          <a:lstStyle/>
          <a:p>
            <a:endParaRPr lang="en-US" dirty="0"/>
          </a:p>
        </p:txBody>
      </p:sp>
    </p:spTree>
    <p:extLst>
      <p:ext uri="{BB962C8B-B14F-4D97-AF65-F5344CB8AC3E}">
        <p14:creationId xmlns:p14="http://schemas.microsoft.com/office/powerpoint/2010/main" val="253296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dirty="0"/>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dirty="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Demanding FOIA Requesters</a:t>
            </a:r>
            <a:endParaRPr lang="en-US" sz="24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OCIO/NEDD</a:t>
            </a:r>
          </a:p>
          <a:p>
            <a:r>
              <a:rPr lang="en-US" sz="2400" dirty="0">
                <a:solidFill>
                  <a:schemeClr val="dk1"/>
                </a:solidFill>
              </a:rPr>
              <a:t>December 14,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dirty="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Vulgarity and Harassment</a:t>
            </a:r>
            <a:endParaRPr lang="en-US" b="1" dirty="0"/>
          </a:p>
        </p:txBody>
      </p:sp>
      <p:sp>
        <p:nvSpPr>
          <p:cNvPr id="3" name="Text Placeholder 2"/>
          <p:cNvSpPr>
            <a:spLocks noGrp="1"/>
          </p:cNvSpPr>
          <p:nvPr>
            <p:ph type="body" idx="1"/>
          </p:nvPr>
        </p:nvSpPr>
        <p:spPr>
          <a:xfrm>
            <a:off x="170354" y="1676400"/>
            <a:ext cx="5087446" cy="4419599"/>
          </a:xfrm>
        </p:spPr>
        <p:txBody>
          <a:bodyPr/>
          <a:lstStyle/>
          <a:p>
            <a:pPr marL="279400" indent="0">
              <a:buNone/>
            </a:pPr>
            <a:r>
              <a:rPr lang="en-US" sz="2400" dirty="0"/>
              <a:t>Some requesters have resorted to epithets, name-calling, and vulgarity in speaking to Agency employees.</a:t>
            </a:r>
          </a:p>
          <a:p>
            <a:pPr marL="279400" indent="0">
              <a:buNone/>
            </a:pPr>
            <a:endParaRPr lang="en-US" sz="2400" dirty="0"/>
          </a:p>
          <a:p>
            <a:pPr marL="279400" indent="0">
              <a:buNone/>
            </a:pPr>
            <a:r>
              <a:rPr lang="en-US" sz="2400" dirty="0"/>
              <a:t>Although there is no case law addressing the issue, DOC/GC indicated that they are “more than happy to litigate the issue and set precedent” </a:t>
            </a:r>
            <a:r>
              <a:rPr lang="en-US" sz="2400" dirty="0">
                <a:solidFill>
                  <a:schemeClr val="tx1"/>
                </a:solidFill>
              </a:rPr>
              <a:t>for</a:t>
            </a:r>
            <a:r>
              <a:rPr lang="en-US" sz="2400" dirty="0">
                <a:solidFill>
                  <a:srgbClr val="FF0000"/>
                </a:solidFill>
              </a:rPr>
              <a:t> </a:t>
            </a:r>
            <a:r>
              <a:rPr lang="en-US" sz="2400" dirty="0"/>
              <a:t>requesters are using this type of offensive language.</a:t>
            </a:r>
          </a:p>
          <a:p>
            <a:pPr marL="279400" indent="0">
              <a:buNone/>
            </a:pPr>
            <a:endParaRPr lang="en-US" sz="2400" b="1" dirty="0"/>
          </a:p>
          <a:p>
            <a:pPr marL="279400" indent="0">
              <a:buNone/>
            </a:pPr>
            <a:endParaRPr lang="en-US" b="1" dirty="0"/>
          </a:p>
        </p:txBody>
      </p:sp>
      <p:pic>
        <p:nvPicPr>
          <p:cNvPr id="4" name="Picture 3">
            <a:extLst>
              <a:ext uri="{FF2B5EF4-FFF2-40B4-BE49-F238E27FC236}">
                <a16:creationId xmlns:a16="http://schemas.microsoft.com/office/drawing/2014/main" id="{95939DDF-1F36-4A43-803A-42281FE33D16}"/>
              </a:ext>
            </a:extLst>
          </p:cNvPr>
          <p:cNvPicPr>
            <a:picLocks noChangeAspect="1"/>
          </p:cNvPicPr>
          <p:nvPr/>
        </p:nvPicPr>
        <p:blipFill>
          <a:blip r:embed="rId3"/>
          <a:stretch>
            <a:fillRect/>
          </a:stretch>
        </p:blipFill>
        <p:spPr>
          <a:xfrm>
            <a:off x="5257800" y="2362200"/>
            <a:ext cx="3715846" cy="2667000"/>
          </a:xfrm>
          <a:prstGeom prst="rect">
            <a:avLst/>
          </a:prstGeom>
        </p:spPr>
      </p:pic>
    </p:spTree>
    <p:extLst>
      <p:ext uri="{BB962C8B-B14F-4D97-AF65-F5344CB8AC3E}">
        <p14:creationId xmlns:p14="http://schemas.microsoft.com/office/powerpoint/2010/main" val="922994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Vulgarity and Harassment</a:t>
            </a:r>
            <a:endParaRPr lang="en-US" b="1" dirty="0"/>
          </a:p>
        </p:txBody>
      </p:sp>
      <p:sp>
        <p:nvSpPr>
          <p:cNvPr id="3" name="Text Placeholder 2"/>
          <p:cNvSpPr>
            <a:spLocks noGrp="1"/>
          </p:cNvSpPr>
          <p:nvPr>
            <p:ph type="body" idx="1"/>
          </p:nvPr>
        </p:nvSpPr>
        <p:spPr>
          <a:xfrm>
            <a:off x="228600" y="1676400"/>
            <a:ext cx="8229600" cy="4419599"/>
          </a:xfrm>
        </p:spPr>
        <p:txBody>
          <a:bodyPr/>
          <a:lstStyle/>
          <a:p>
            <a:pPr marL="279400" indent="0">
              <a:buNone/>
            </a:pPr>
            <a:r>
              <a:rPr lang="en-US" sz="2400" dirty="0"/>
              <a:t>This is consistent with non-Federal jurisdictions addressing the issue.  For example, one jurisdiction noted: </a:t>
            </a:r>
          </a:p>
          <a:p>
            <a:pPr marL="279400" indent="0">
              <a:buNone/>
            </a:pPr>
            <a:endParaRPr lang="en-US" sz="2400" dirty="0"/>
          </a:p>
          <a:p>
            <a:pPr marL="679450" lvl="1" indent="0">
              <a:buNone/>
            </a:pPr>
            <a:r>
              <a:rPr lang="en-US" sz="2000" dirty="0"/>
              <a:t>“In some cases it will be easy to recognize that a request is vexatious. For example, the tone or content of the request might be so objectionable that it would be unreasonable to expect your authority to tolerate it, no matter how legitimate the purpose of the requester or substantial the value of the requested information.</a:t>
            </a:r>
          </a:p>
          <a:p>
            <a:pPr marL="679450" lvl="1" indent="0">
              <a:buNone/>
            </a:pPr>
            <a:r>
              <a:rPr lang="en-US" sz="2000" dirty="0"/>
              <a:t>Such as where threats have been made against employees, or offensive language used.</a:t>
            </a:r>
          </a:p>
          <a:p>
            <a:pPr marL="679450" lvl="1" indent="0">
              <a:buNone/>
            </a:pPr>
            <a:r>
              <a:rPr lang="en-US" sz="2000" dirty="0"/>
              <a:t>We do not expect you to make allowances for the value or purpose of the request under these kinds of circumstances.”</a:t>
            </a:r>
          </a:p>
          <a:p>
            <a:pPr marL="679450" lvl="1" indent="0">
              <a:buNone/>
            </a:pPr>
            <a:endParaRPr lang="en-US" sz="2400" b="1" dirty="0"/>
          </a:p>
          <a:p>
            <a:pPr marL="279400" indent="0">
              <a:buNone/>
            </a:pPr>
            <a:endParaRPr lang="en-US" b="1" dirty="0"/>
          </a:p>
        </p:txBody>
      </p:sp>
    </p:spTree>
    <p:extLst>
      <p:ext uri="{BB962C8B-B14F-4D97-AF65-F5344CB8AC3E}">
        <p14:creationId xmlns:p14="http://schemas.microsoft.com/office/powerpoint/2010/main" val="149693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Vulgarity and Harassment</a:t>
            </a:r>
            <a:endParaRPr lang="en-US" b="1" dirty="0"/>
          </a:p>
        </p:txBody>
      </p:sp>
      <p:sp>
        <p:nvSpPr>
          <p:cNvPr id="3" name="Text Placeholder 2"/>
          <p:cNvSpPr>
            <a:spLocks noGrp="1"/>
          </p:cNvSpPr>
          <p:nvPr>
            <p:ph type="body" idx="1"/>
          </p:nvPr>
        </p:nvSpPr>
        <p:spPr>
          <a:xfrm>
            <a:off x="228600" y="1676400"/>
            <a:ext cx="8229600" cy="4419599"/>
          </a:xfrm>
        </p:spPr>
        <p:txBody>
          <a:bodyPr/>
          <a:lstStyle/>
          <a:p>
            <a:pPr marL="279400" indent="0">
              <a:buNone/>
            </a:pPr>
            <a:r>
              <a:rPr lang="en-US" sz="2400" dirty="0"/>
              <a:t>DOC has asked the AGC for Employment, Litigation, and Information for approval of an approach to administratively close requests in instances where the requester uses profanity, insults, or epithets towards Agency employees. </a:t>
            </a:r>
            <a:r>
              <a:rPr lang="en-US" sz="2400" dirty="0">
                <a:solidFill>
                  <a:schemeClr val="tx1"/>
                </a:solidFill>
              </a:rPr>
              <a:t>This</a:t>
            </a:r>
            <a:r>
              <a:rPr lang="en-US" sz="2400" dirty="0"/>
              <a:t> request is currently pending.</a:t>
            </a:r>
            <a:endParaRPr lang="en-US" sz="2000" dirty="0"/>
          </a:p>
          <a:p>
            <a:pPr marL="679450" lvl="1" indent="0">
              <a:buNone/>
            </a:pPr>
            <a:endParaRPr lang="en-US" sz="2400" b="1" dirty="0"/>
          </a:p>
          <a:p>
            <a:pPr marL="279400" indent="0">
              <a:buNone/>
            </a:pPr>
            <a:endParaRPr lang="en-US" b="1" dirty="0"/>
          </a:p>
        </p:txBody>
      </p:sp>
    </p:spTree>
    <p:extLst>
      <p:ext uri="{BB962C8B-B14F-4D97-AF65-F5344CB8AC3E}">
        <p14:creationId xmlns:p14="http://schemas.microsoft.com/office/powerpoint/2010/main" val="4209318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OGIS Mediation</a:t>
            </a:r>
            <a:endParaRPr lang="en-US" b="1" dirty="0"/>
          </a:p>
        </p:txBody>
      </p:sp>
      <p:sp>
        <p:nvSpPr>
          <p:cNvPr id="3" name="Text Placeholder 2"/>
          <p:cNvSpPr>
            <a:spLocks noGrp="1"/>
          </p:cNvSpPr>
          <p:nvPr>
            <p:ph type="body" idx="1"/>
          </p:nvPr>
        </p:nvSpPr>
        <p:spPr/>
        <p:txBody>
          <a:bodyPr/>
          <a:lstStyle/>
          <a:p>
            <a:pPr marL="279400" indent="0">
              <a:buNone/>
            </a:pPr>
            <a:r>
              <a:rPr lang="en-US" sz="2400" dirty="0"/>
              <a:t>OGIS has offered to mediate disputes between FOIA requesters and the agency.</a:t>
            </a:r>
          </a:p>
          <a:p>
            <a:pPr marL="279400" indent="0">
              <a:buNone/>
            </a:pPr>
            <a:endParaRPr lang="en-US" sz="2400" dirty="0"/>
          </a:p>
          <a:p>
            <a:pPr marL="279400" indent="0">
              <a:buNone/>
            </a:pPr>
            <a:r>
              <a:rPr lang="en-US" sz="2400" dirty="0"/>
              <a:t>Few requesters have utilized this option, as it does not have an impact on the exhaustion of administrative remedies in order file suit in District Court.</a:t>
            </a:r>
          </a:p>
          <a:p>
            <a:pPr marL="279400" indent="0">
              <a:buNone/>
            </a:pPr>
            <a:endParaRPr lang="en-US" sz="2400" dirty="0"/>
          </a:p>
          <a:p>
            <a:pPr marL="279400" indent="0">
              <a:buNone/>
            </a:pPr>
            <a:endParaRPr lang="en-US" b="1" dirty="0"/>
          </a:p>
        </p:txBody>
      </p:sp>
      <p:pic>
        <p:nvPicPr>
          <p:cNvPr id="4" name="Picture 3">
            <a:extLst>
              <a:ext uri="{FF2B5EF4-FFF2-40B4-BE49-F238E27FC236}">
                <a16:creationId xmlns:a16="http://schemas.microsoft.com/office/drawing/2014/main" id="{85F76C3E-D152-4B1D-89EE-C222B4BC6EE4}"/>
              </a:ext>
            </a:extLst>
          </p:cNvPr>
          <p:cNvPicPr>
            <a:picLocks noChangeAspect="1"/>
          </p:cNvPicPr>
          <p:nvPr/>
        </p:nvPicPr>
        <p:blipFill>
          <a:blip r:embed="rId3"/>
          <a:stretch>
            <a:fillRect/>
          </a:stretch>
        </p:blipFill>
        <p:spPr>
          <a:xfrm>
            <a:off x="2788443" y="4267200"/>
            <a:ext cx="3567113" cy="2493001"/>
          </a:xfrm>
          <a:prstGeom prst="rect">
            <a:avLst/>
          </a:prstGeom>
        </p:spPr>
      </p:pic>
    </p:spTree>
    <p:extLst>
      <p:ext uri="{BB962C8B-B14F-4D97-AF65-F5344CB8AC3E}">
        <p14:creationId xmlns:p14="http://schemas.microsoft.com/office/powerpoint/2010/main" val="3588377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OGIS Mediation</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in the last few years, OGIS has opened up the mediation process to include disputes raised by the agency processing the request.</a:t>
            </a:r>
          </a:p>
          <a:p>
            <a:pPr marL="279400" indent="0">
              <a:buNone/>
            </a:pPr>
            <a:endParaRPr lang="en-US" sz="2400" dirty="0"/>
          </a:p>
          <a:p>
            <a:pPr marL="279400" indent="0">
              <a:buNone/>
            </a:pPr>
            <a:r>
              <a:rPr lang="en-US" sz="2400" dirty="0"/>
              <a:t>As such, if there are disputes with requesters, whether including a lack of professionalism on the part of the requester, or a substantive dispute regarding application of the FOIA, please raise this to NOAA FOIA and we will initiate OGIS mediation on your behalf with the requester.</a:t>
            </a:r>
          </a:p>
          <a:p>
            <a:pPr marL="279400" indent="0">
              <a:buNone/>
            </a:pPr>
            <a:endParaRPr lang="en-US" b="1" dirty="0"/>
          </a:p>
        </p:txBody>
      </p:sp>
    </p:spTree>
    <p:extLst>
      <p:ext uri="{BB962C8B-B14F-4D97-AF65-F5344CB8AC3E}">
        <p14:creationId xmlns:p14="http://schemas.microsoft.com/office/powerpoint/2010/main" val="3419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Course Overview</a:t>
            </a: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options for responding to demanding requesters, and will outline correct handling procedures during disputes with requesters.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dirty="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Perfecting a FOIA Request</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Vulgarity and Harassment</a:t>
            </a:r>
          </a:p>
          <a:p>
            <a:pPr marL="514350" indent="-457200">
              <a:buAutoNum type="arabicPeriod"/>
            </a:pPr>
            <a:r>
              <a:rPr lang="en-US" sz="2400" dirty="0">
                <a:solidFill>
                  <a:schemeClr val="dk1"/>
                </a:solidFill>
              </a:rPr>
              <a:t>OGIS Mediation</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dirty="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FOIA Request</a:t>
            </a:r>
            <a:endParaRPr lang="en-US" b="1" dirty="0"/>
          </a:p>
        </p:txBody>
      </p:sp>
      <p:sp>
        <p:nvSpPr>
          <p:cNvPr id="3" name="Text Placeholder 2"/>
          <p:cNvSpPr>
            <a:spLocks noGrp="1"/>
          </p:cNvSpPr>
          <p:nvPr>
            <p:ph type="body" idx="1"/>
          </p:nvPr>
        </p:nvSpPr>
        <p:spPr/>
        <p:txBody>
          <a:bodyPr/>
          <a:lstStyle/>
          <a:p>
            <a:pPr marL="279400" indent="0">
              <a:buNone/>
            </a:pPr>
            <a:r>
              <a:rPr lang="en-US" sz="2400" dirty="0"/>
              <a:t>One of the most frequent complaints about requesters is the lack of reasonability of the requests they have submitted, and </a:t>
            </a:r>
            <a:r>
              <a:rPr lang="en-US" sz="2400" dirty="0">
                <a:solidFill>
                  <a:schemeClr val="tx1"/>
                </a:solidFill>
              </a:rPr>
              <a:t>reluctance</a:t>
            </a:r>
            <a:r>
              <a:rPr lang="en-US" sz="2400" dirty="0">
                <a:solidFill>
                  <a:srgbClr val="FF0000"/>
                </a:solidFill>
              </a:rPr>
              <a:t> </a:t>
            </a:r>
            <a:r>
              <a:rPr lang="en-US" sz="2400" dirty="0"/>
              <a:t>to work with analysts to identify a set of responsive records being sought.</a:t>
            </a:r>
          </a:p>
        </p:txBody>
      </p:sp>
    </p:spTree>
    <p:extLst>
      <p:ext uri="{BB962C8B-B14F-4D97-AF65-F5344CB8AC3E}">
        <p14:creationId xmlns:p14="http://schemas.microsoft.com/office/powerpoint/2010/main" val="1911258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FOIA Request</a:t>
            </a:r>
            <a:endParaRPr lang="en-US" b="1" dirty="0"/>
          </a:p>
        </p:txBody>
      </p:sp>
      <p:sp>
        <p:nvSpPr>
          <p:cNvPr id="3" name="Text Placeholder 2"/>
          <p:cNvSpPr>
            <a:spLocks noGrp="1"/>
          </p:cNvSpPr>
          <p:nvPr>
            <p:ph type="body" idx="1"/>
          </p:nvPr>
        </p:nvSpPr>
        <p:spPr/>
        <p:txBody>
          <a:bodyPr/>
          <a:lstStyle/>
          <a:p>
            <a:pPr marL="279400" indent="0">
              <a:buNone/>
            </a:pPr>
            <a:r>
              <a:rPr lang="en-US" sz="2400" u="sng" dirty="0"/>
              <a:t>Requesters must submit a perfected request</a:t>
            </a:r>
            <a:r>
              <a:rPr lang="en-US" sz="2400" dirty="0"/>
              <a:t>.</a:t>
            </a:r>
          </a:p>
          <a:p>
            <a:pPr marL="279400" indent="0">
              <a:buNone/>
            </a:pPr>
            <a:endParaRPr lang="en-US" sz="2400" dirty="0"/>
          </a:p>
          <a:p>
            <a:pPr marL="279400" indent="0">
              <a:buNone/>
            </a:pPr>
            <a:r>
              <a:rPr lang="en-US" sz="2400" dirty="0"/>
              <a:t>Request must be submitted in writing, properly submitted, and reasonably identify the records being sought </a:t>
            </a:r>
            <a:r>
              <a:rPr lang="en-US" sz="2400" dirty="0">
                <a:solidFill>
                  <a:schemeClr val="tx1"/>
                </a:solidFill>
              </a:rPr>
              <a:t>in a way that is </a:t>
            </a:r>
            <a:r>
              <a:rPr lang="en-US" sz="2400" dirty="0"/>
              <a:t>sufficient for Department personnel to locate them with a reasonable amount of effort.</a:t>
            </a:r>
          </a:p>
          <a:p>
            <a:pPr marL="279400" indent="0">
              <a:buNone/>
            </a:pPr>
            <a:endParaRPr lang="en-US" sz="2400" dirty="0"/>
          </a:p>
          <a:p>
            <a:pPr marL="279400" indent="0">
              <a:buNone/>
            </a:pPr>
            <a:endParaRPr lang="en-US" sz="2400" dirty="0"/>
          </a:p>
        </p:txBody>
      </p:sp>
      <p:pic>
        <p:nvPicPr>
          <p:cNvPr id="4" name="Picture 3">
            <a:extLst>
              <a:ext uri="{FF2B5EF4-FFF2-40B4-BE49-F238E27FC236}">
                <a16:creationId xmlns:a16="http://schemas.microsoft.com/office/drawing/2014/main" id="{F1A58111-41E9-4880-B4B9-C990CE0800BC}"/>
              </a:ext>
            </a:extLst>
          </p:cNvPr>
          <p:cNvPicPr>
            <a:picLocks noChangeAspect="1"/>
          </p:cNvPicPr>
          <p:nvPr/>
        </p:nvPicPr>
        <p:blipFill>
          <a:blip r:embed="rId3"/>
          <a:stretch>
            <a:fillRect/>
          </a:stretch>
        </p:blipFill>
        <p:spPr>
          <a:xfrm>
            <a:off x="3200400" y="4450833"/>
            <a:ext cx="2143125" cy="2143125"/>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FOIA Request</a:t>
            </a:r>
            <a:endParaRPr lang="en-US" b="1" dirty="0"/>
          </a:p>
        </p:txBody>
      </p:sp>
      <p:sp>
        <p:nvSpPr>
          <p:cNvPr id="3" name="Text Placeholder 2"/>
          <p:cNvSpPr>
            <a:spLocks noGrp="1"/>
          </p:cNvSpPr>
          <p:nvPr>
            <p:ph type="body" idx="1"/>
          </p:nvPr>
        </p:nvSpPr>
        <p:spPr/>
        <p:txBody>
          <a:bodyPr/>
          <a:lstStyle/>
          <a:p>
            <a:pPr marL="279400" indent="0">
              <a:buNone/>
            </a:pPr>
            <a:r>
              <a:rPr lang="en-US" sz="2400" dirty="0"/>
              <a:t>Examples of unperfected requests:</a:t>
            </a:r>
          </a:p>
          <a:p>
            <a:pPr marL="279400" indent="0">
              <a:buNone/>
            </a:pPr>
            <a:r>
              <a:rPr lang="en-US" sz="2400" dirty="0"/>
              <a:t>	-Requester submitted a request merely referencing a voicemail, </a:t>
            </a:r>
            <a:r>
              <a:rPr lang="en-US" sz="2400" dirty="0">
                <a:solidFill>
                  <a:schemeClr val="tx1"/>
                </a:solidFill>
              </a:rPr>
              <a:t>instead of submitting</a:t>
            </a:r>
            <a:r>
              <a:rPr lang="en-US" sz="2400" dirty="0"/>
              <a:t> the request in writing. (15 CFR 4.4).  </a:t>
            </a:r>
          </a:p>
          <a:p>
            <a:pPr marL="279400" indent="0">
              <a:buNone/>
            </a:pPr>
            <a:r>
              <a:rPr lang="en-US" sz="2400" dirty="0"/>
              <a:t>	-Requester failed to clarify the scope of their request sufficiently for NOAA to conduct a search.  (15 CFR 4.6).</a:t>
            </a:r>
          </a:p>
          <a:p>
            <a:pPr marL="279400" indent="0">
              <a:buNone/>
            </a:pPr>
            <a:r>
              <a:rPr lang="en-US" sz="2400" dirty="0"/>
              <a:t>	-Requester </a:t>
            </a:r>
            <a:r>
              <a:rPr lang="en-US" sz="2400" dirty="0">
                <a:solidFill>
                  <a:schemeClr val="tx1"/>
                </a:solidFill>
              </a:rPr>
              <a:t>does not </a:t>
            </a:r>
            <a:r>
              <a:rPr lang="en-US" sz="2400" dirty="0"/>
              <a:t>reasonably identify records being sought (</a:t>
            </a:r>
            <a:r>
              <a:rPr lang="en-US" sz="2400" dirty="0">
                <a:solidFill>
                  <a:schemeClr val="tx1"/>
                </a:solidFill>
              </a:rPr>
              <a:t>e.g., </a:t>
            </a:r>
            <a:r>
              <a:rPr lang="en-US" sz="2400" dirty="0"/>
              <a:t>asked for discipline to be taken against an employee, or in another case asked for the agency to research a specific phenomenon). </a:t>
            </a:r>
          </a:p>
        </p:txBody>
      </p:sp>
    </p:spTree>
    <p:extLst>
      <p:ext uri="{BB962C8B-B14F-4D97-AF65-F5344CB8AC3E}">
        <p14:creationId xmlns:p14="http://schemas.microsoft.com/office/powerpoint/2010/main" val="3681403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FOIA Request</a:t>
            </a:r>
            <a:endParaRPr lang="en-US" b="1" dirty="0"/>
          </a:p>
        </p:txBody>
      </p:sp>
      <p:sp>
        <p:nvSpPr>
          <p:cNvPr id="3" name="Text Placeholder 2"/>
          <p:cNvSpPr>
            <a:spLocks noGrp="1"/>
          </p:cNvSpPr>
          <p:nvPr>
            <p:ph type="body" idx="1"/>
          </p:nvPr>
        </p:nvSpPr>
        <p:spPr/>
        <p:txBody>
          <a:bodyPr/>
          <a:lstStyle/>
          <a:p>
            <a:pPr marL="279400" indent="0">
              <a:buNone/>
            </a:pPr>
            <a:r>
              <a:rPr lang="en-US" sz="2400" dirty="0"/>
              <a:t>A request can also be considered </a:t>
            </a:r>
            <a:r>
              <a:rPr lang="en-US" sz="2400" dirty="0">
                <a:solidFill>
                  <a:schemeClr val="tx1"/>
                </a:solidFill>
              </a:rPr>
              <a:t>improper</a:t>
            </a:r>
            <a:r>
              <a:rPr lang="en-US" sz="2400" dirty="0">
                <a:solidFill>
                  <a:srgbClr val="FF0000"/>
                </a:solidFill>
              </a:rPr>
              <a:t> </a:t>
            </a:r>
            <a:r>
              <a:rPr lang="en-US" sz="2400" dirty="0"/>
              <a:t>if it is “unreasonably burdensome.”  </a:t>
            </a:r>
          </a:p>
          <a:p>
            <a:pPr marL="279400" indent="0">
              <a:buNone/>
            </a:pPr>
            <a:endParaRPr lang="en-US" sz="2400" dirty="0"/>
          </a:p>
          <a:p>
            <a:pPr marL="279400" indent="0">
              <a:buNone/>
            </a:pPr>
            <a:r>
              <a:rPr lang="en-US" sz="2400" dirty="0"/>
              <a:t>Courts have differed on where this line is defined, and generally is tied to the search for responsive records, rather than the production timeline once the records are located.  </a:t>
            </a:r>
          </a:p>
          <a:p>
            <a:pPr marL="279400" indent="0">
              <a:buNone/>
            </a:pPr>
            <a:endParaRPr lang="en-US" sz="2400" dirty="0"/>
          </a:p>
          <a:p>
            <a:pPr marL="279400" indent="0">
              <a:buNone/>
            </a:pPr>
            <a:r>
              <a:rPr lang="en-US" sz="2400" dirty="0"/>
              <a:t>The relevance of many of these holdings may have diminished as retrieval has become more digitized and accessible.</a:t>
            </a:r>
          </a:p>
        </p:txBody>
      </p:sp>
    </p:spTree>
    <p:extLst>
      <p:ext uri="{BB962C8B-B14F-4D97-AF65-F5344CB8AC3E}">
        <p14:creationId xmlns:p14="http://schemas.microsoft.com/office/powerpoint/2010/main" val="2350895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a:t>
            </a:r>
            <a:r>
              <a:rPr lang="en-US" sz="3600" b="1" dirty="0">
                <a:solidFill>
                  <a:schemeClr val="tx1"/>
                </a:solidFill>
              </a:rPr>
              <a:t>Privacy Act Requests</a:t>
            </a:r>
            <a:endParaRPr lang="en-US" b="1" strike="sngStrike" dirty="0">
              <a:solidFill>
                <a:schemeClr val="tx1"/>
              </a:solidFill>
            </a:endParaRPr>
          </a:p>
        </p:txBody>
      </p:sp>
      <p:sp>
        <p:nvSpPr>
          <p:cNvPr id="3" name="Text Placeholder 2"/>
          <p:cNvSpPr>
            <a:spLocks noGrp="1"/>
          </p:cNvSpPr>
          <p:nvPr>
            <p:ph type="body" idx="1"/>
          </p:nvPr>
        </p:nvSpPr>
        <p:spPr>
          <a:xfrm>
            <a:off x="457200" y="1752600"/>
            <a:ext cx="8686800" cy="4343399"/>
          </a:xfrm>
        </p:spPr>
        <p:txBody>
          <a:bodyPr/>
          <a:lstStyle/>
          <a:p>
            <a:pPr marL="279400" indent="0">
              <a:buNone/>
            </a:pPr>
            <a:r>
              <a:rPr lang="en-US" sz="2400" dirty="0"/>
              <a:t>“Each agency that maintains a system of records shall . . . upon request by any individual to gain access to his record or to any information pertaining to him which is contained in the system, permit him . . . to review the record and have a copy made of all or any portion thereof.” (5 U.S.C. § 552a(d)(1)).</a:t>
            </a:r>
          </a:p>
          <a:p>
            <a:pPr marL="279400" indent="0">
              <a:buNone/>
            </a:pPr>
            <a:endParaRPr lang="en-US" sz="2400" dirty="0"/>
          </a:p>
        </p:txBody>
      </p:sp>
      <p:pic>
        <p:nvPicPr>
          <p:cNvPr id="4" name="Picture 3"/>
          <p:cNvPicPr>
            <a:picLocks noChangeAspect="1"/>
          </p:cNvPicPr>
          <p:nvPr/>
        </p:nvPicPr>
        <p:blipFill>
          <a:blip r:embed="rId3"/>
          <a:stretch>
            <a:fillRect/>
          </a:stretch>
        </p:blipFill>
        <p:spPr>
          <a:xfrm>
            <a:off x="3200401" y="4138613"/>
            <a:ext cx="2514600" cy="2514600"/>
          </a:xfrm>
          <a:prstGeom prst="rect">
            <a:avLst/>
          </a:prstGeom>
        </p:spPr>
      </p:pic>
    </p:spTree>
    <p:extLst>
      <p:ext uri="{BB962C8B-B14F-4D97-AF65-F5344CB8AC3E}">
        <p14:creationId xmlns:p14="http://schemas.microsoft.com/office/powerpoint/2010/main" val="2939332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Vulgarity and Harassment</a:t>
            </a:r>
            <a:endParaRPr lang="en-US" b="1" dirty="0"/>
          </a:p>
        </p:txBody>
      </p:sp>
      <p:sp>
        <p:nvSpPr>
          <p:cNvPr id="3" name="Text Placeholder 2"/>
          <p:cNvSpPr>
            <a:spLocks noGrp="1"/>
          </p:cNvSpPr>
          <p:nvPr>
            <p:ph type="body" idx="1"/>
          </p:nvPr>
        </p:nvSpPr>
        <p:spPr/>
        <p:txBody>
          <a:bodyPr/>
          <a:lstStyle/>
          <a:p>
            <a:pPr marL="279400" indent="0">
              <a:buNone/>
            </a:pPr>
            <a:r>
              <a:rPr lang="en-US" sz="2400" b="1" dirty="0"/>
              <a:t>Some requesters have used vulgarity, harassment, and abusive language in their communications with FOIA and GC personnel.</a:t>
            </a:r>
          </a:p>
          <a:p>
            <a:pPr marL="279400" indent="0">
              <a:buNone/>
            </a:pPr>
            <a:endParaRPr lang="en-US" sz="2400" b="1" dirty="0"/>
          </a:p>
          <a:p>
            <a:pPr marL="279400" indent="0">
              <a:buNone/>
            </a:pPr>
            <a:r>
              <a:rPr lang="en-US" sz="2400" dirty="0"/>
              <a:t>DOC/GC has indicated that they are (1) willing to seek an injunction if necessary to prevent obscene, vulgar, and harassing language from requesters and (2) are willing to consider administratively closing requests that fail to maintain professionalism in discourse with the agency. </a:t>
            </a:r>
          </a:p>
          <a:p>
            <a:pPr marL="279400" indent="0">
              <a:buNone/>
            </a:pPr>
            <a:endParaRPr lang="en-US" sz="2400" b="1" dirty="0"/>
          </a:p>
          <a:p>
            <a:pPr marL="279400" indent="0">
              <a:buNone/>
            </a:pPr>
            <a:endParaRPr lang="en-US" b="1" dirty="0"/>
          </a:p>
        </p:txBody>
      </p:sp>
    </p:spTree>
    <p:extLst>
      <p:ext uri="{BB962C8B-B14F-4D97-AF65-F5344CB8AC3E}">
        <p14:creationId xmlns:p14="http://schemas.microsoft.com/office/powerpoint/2010/main" val="548853774"/>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20584</TotalTime>
  <Words>1803</Words>
  <Application>Microsoft Office PowerPoint</Application>
  <PresentationFormat>On-screen Show (4:3)</PresentationFormat>
  <Paragraphs>76</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Custom Theme</vt:lpstr>
      <vt:lpstr>PowerPoint Presentation</vt:lpstr>
      <vt:lpstr>Course Overview</vt:lpstr>
      <vt:lpstr>Course Outline</vt:lpstr>
      <vt:lpstr>Perfected FOIA Request</vt:lpstr>
      <vt:lpstr>Perfected FOIA Request</vt:lpstr>
      <vt:lpstr>Perfected FOIA Request</vt:lpstr>
      <vt:lpstr>Perfected FOIA Request</vt:lpstr>
      <vt:lpstr>Perfected Privacy Act Requests</vt:lpstr>
      <vt:lpstr>Vulgarity and Harassment</vt:lpstr>
      <vt:lpstr>Vulgarity and Harassment</vt:lpstr>
      <vt:lpstr>Vulgarity and Harassment</vt:lpstr>
      <vt:lpstr>Vulgarity and Harassment</vt:lpstr>
      <vt:lpstr>OGIS Mediation</vt:lpstr>
      <vt:lpstr>OGIS Mediation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200</cp:revision>
  <dcterms:modified xsi:type="dcterms:W3CDTF">2023-12-14T17:19:23Z</dcterms:modified>
</cp:coreProperties>
</file>