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5"/>
  </p:notesMasterIdLst>
  <p:sldIdLst>
    <p:sldId id="256" r:id="rId2"/>
    <p:sldId id="257" r:id="rId3"/>
    <p:sldId id="258" r:id="rId4"/>
    <p:sldId id="305" r:id="rId5"/>
    <p:sldId id="327" r:id="rId6"/>
    <p:sldId id="319" r:id="rId7"/>
    <p:sldId id="328" r:id="rId8"/>
    <p:sldId id="329" r:id="rId9"/>
    <p:sldId id="330" r:id="rId10"/>
    <p:sldId id="331" r:id="rId11"/>
    <p:sldId id="332" r:id="rId12"/>
    <p:sldId id="333" r:id="rId13"/>
    <p:sldId id="282" r:id="rId14"/>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6" autoAdjust="0"/>
    <p:restoredTop sz="78870" autoAdjust="0"/>
  </p:normalViewPr>
  <p:slideViewPr>
    <p:cSldViewPr>
      <p:cViewPr varScale="1">
        <p:scale>
          <a:sx n="53" d="100"/>
          <a:sy n="53" d="100"/>
        </p:scale>
        <p:origin x="36"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Reference meet recordings.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“clearly did not follow the Act’s requirements because the [form] did not indicate whether filling out the form was voluntary or mandatory or, alternatively, because [plaintiff’s] supervisors ordered him to fill out the form even though filling it out was voluntary.”  </a:t>
            </a:r>
            <a:r>
              <a:rPr lang="en-US" sz="1200" b="0" i="0" u="sng" kern="1200" dirty="0">
                <a:solidFill>
                  <a:schemeClr val="tx1"/>
                </a:solidFill>
                <a:effectLst/>
                <a:latin typeface="+mn-lt"/>
                <a:ea typeface="+mn-ea"/>
                <a:cs typeface="+mn-cs"/>
              </a:rPr>
              <a:t>Sweeney v. Chertoff</a:t>
            </a:r>
            <a:r>
              <a:rPr lang="en-US" sz="1200" b="0" i="0" kern="1200" dirty="0">
                <a:solidFill>
                  <a:schemeClr val="tx1"/>
                </a:solidFill>
                <a:effectLst/>
                <a:latin typeface="+mn-lt"/>
                <a:ea typeface="+mn-ea"/>
                <a:cs typeface="+mn-cs"/>
              </a:rPr>
              <a:t>, 178 F. </a:t>
            </a:r>
            <a:r>
              <a:rPr lang="en-US" sz="1200" b="0" i="0" kern="1200" dirty="0" err="1">
                <a:solidFill>
                  <a:schemeClr val="tx1"/>
                </a:solidFill>
                <a:effectLst/>
                <a:latin typeface="+mn-lt"/>
                <a:ea typeface="+mn-ea"/>
                <a:cs typeface="+mn-cs"/>
              </a:rPr>
              <a:t>App’x</a:t>
            </a:r>
            <a:r>
              <a:rPr lang="en-US" sz="1200" b="0" i="0" kern="1200" dirty="0">
                <a:solidFill>
                  <a:schemeClr val="tx1"/>
                </a:solidFill>
                <a:effectLst/>
                <a:latin typeface="+mn-lt"/>
                <a:ea typeface="+mn-ea"/>
                <a:cs typeface="+mn-cs"/>
              </a:rPr>
              <a:t> 354, 357 (5th Cir. 2006). </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91436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Covert v. Harrington, a divided panel of the Court of Appeals for the Ninth Circuit held that an agency component’s failure to provide actual notice of a routine use under subsection (e)(3)(C), at the time at which information was submitted, precluded a separate component of the agency, the Inspector General, from later invoking that routine use as a basis for disclosing such information.  876 F.2d 751, 755-56 (9th Cir. 1989).  Info in their personnel security files referred to OIG, and then to DOJ for prosecution.</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526201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Hubbard v. EPA, 809 F.2d 1, 6 n.8 (D.C. Cir. 1986) (defendant was not forbidden from using relevant information from third parties in hiring decision and made “practicable” effort to collect information from plaintiff when asked whether plaintiff knew source of leaks in previous investigation plaintiff had worked on).</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02101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07697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It is noteworthy that the purpose must be disclosed, although the outcome does not.  For example--</a:t>
            </a:r>
            <a:r>
              <a:rPr lang="en-US" sz="1200" b="0" i="0" u="sng" kern="1200" dirty="0">
                <a:solidFill>
                  <a:schemeClr val="tx1"/>
                </a:solidFill>
                <a:effectLst/>
                <a:latin typeface="+mn-lt"/>
                <a:ea typeface="+mn-ea"/>
                <a:cs typeface="+mn-cs"/>
              </a:rPr>
              <a:t>Cardamone v. Cohen</a:t>
            </a:r>
            <a:r>
              <a:rPr lang="en-US" sz="1200" b="0" i="0" kern="1200" dirty="0">
                <a:solidFill>
                  <a:schemeClr val="tx1"/>
                </a:solidFill>
                <a:effectLst/>
                <a:latin typeface="+mn-lt"/>
                <a:ea typeface="+mn-ea"/>
                <a:cs typeface="+mn-cs"/>
              </a:rPr>
              <a:t>, No. 3:97CV540H, slip op. at 4-5 (W.D. Ky. Sept. 30, 1999), individual was notified the information would be used in the investigation. The investigation resulted in termination.  Not the same as a Miranda Warning—general use of the information is sufficient.  But cross reference Cooper v. FAA.</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661697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As to routine uses—Courts have also chastised agencies who collect PII from third parties without providing notice of how the PII will be used. See Usher v. Sec’y of HHS, 721 F.2d 854, 856 (1st Cir. 1983) (costs awarded to plaintiff due to agency “intransigence” in refusing to provide information specified in subsection (e)(3) to third party).  It is worth noting, this is particularly a concern if the collection could be collected directly from the individual about whom it concerns in light of the (e)(2) requirement that the PII be collected directly from the individual about whom it pertains.</a:t>
            </a:r>
          </a:p>
          <a:p>
            <a:endParaRPr lang="en-US" dirty="0"/>
          </a:p>
          <a:p>
            <a:r>
              <a:rPr lang="en-US" sz="1200" b="0" i="0" kern="1200" dirty="0">
                <a:solidFill>
                  <a:schemeClr val="tx1"/>
                </a:solidFill>
                <a:effectLst/>
                <a:latin typeface="+mn-lt"/>
                <a:ea typeface="+mn-ea"/>
                <a:cs typeface="+mn-cs"/>
              </a:rPr>
              <a:t>OMB 1975 Guidelines..  </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318869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dirty="0"/>
              <a:t>For example—email, in and of itself, does not require a PAS only because it seeks PII, as the email system has been determined by DOC/GC to not constitute a System of Records.</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12357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dirty="0"/>
              <a:t>See, e.g., United States v. Bishop, 946 F.2d 896, at *4 (6th Cir. Oct. 23, 1991).</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01899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Privacy Act Statements</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April 25, 2023</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Common Concerns</a:t>
            </a:r>
            <a:endParaRPr lang="en-US" b="1" dirty="0"/>
          </a:p>
        </p:txBody>
      </p:sp>
      <p:sp>
        <p:nvSpPr>
          <p:cNvPr id="3" name="Text Placeholder 2"/>
          <p:cNvSpPr>
            <a:spLocks noGrp="1"/>
          </p:cNvSpPr>
          <p:nvPr>
            <p:ph type="body" idx="1"/>
          </p:nvPr>
        </p:nvSpPr>
        <p:spPr/>
        <p:txBody>
          <a:bodyPr/>
          <a:lstStyle/>
          <a:p>
            <a:pPr marL="279400" indent="0">
              <a:buNone/>
            </a:pPr>
            <a:r>
              <a:rPr lang="en-US" sz="2400" dirty="0"/>
              <a:t>Agencies cannot list a collection as voluntary, but then make the collection mandatory as a condition of employment without including it in the PAS.  </a:t>
            </a:r>
          </a:p>
        </p:txBody>
      </p:sp>
    </p:spTree>
    <p:extLst>
      <p:ext uri="{BB962C8B-B14F-4D97-AF65-F5344CB8AC3E}">
        <p14:creationId xmlns:p14="http://schemas.microsoft.com/office/powerpoint/2010/main" val="1275358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Common Concerns</a:t>
            </a:r>
            <a:endParaRPr lang="en-US" b="1" dirty="0"/>
          </a:p>
        </p:txBody>
      </p:sp>
      <p:sp>
        <p:nvSpPr>
          <p:cNvPr id="3" name="Text Placeholder 2"/>
          <p:cNvSpPr>
            <a:spLocks noGrp="1"/>
          </p:cNvSpPr>
          <p:nvPr>
            <p:ph type="body" idx="1"/>
          </p:nvPr>
        </p:nvSpPr>
        <p:spPr/>
        <p:txBody>
          <a:bodyPr/>
          <a:lstStyle/>
          <a:p>
            <a:pPr marL="279400" indent="0">
              <a:buNone/>
            </a:pPr>
            <a:r>
              <a:rPr lang="en-US" sz="2400" dirty="0"/>
              <a:t>Failure to give proper notice at the time of the collection precludes the agency from later relying on routine uses.  Similarly, it prevents the agency from being able to share the PII with other agencies.</a:t>
            </a:r>
          </a:p>
          <a:p>
            <a:pPr marL="279400" indent="0">
              <a:buNone/>
            </a:pPr>
            <a:endParaRPr lang="en-US" sz="2400" dirty="0"/>
          </a:p>
          <a:p>
            <a:pPr marL="279400" indent="0">
              <a:buNone/>
            </a:pPr>
            <a:r>
              <a:rPr lang="en-US" sz="2400" dirty="0"/>
              <a:t>  </a:t>
            </a:r>
          </a:p>
        </p:txBody>
      </p:sp>
      <p:pic>
        <p:nvPicPr>
          <p:cNvPr id="4" name="Picture 3">
            <a:extLst>
              <a:ext uri="{FF2B5EF4-FFF2-40B4-BE49-F238E27FC236}">
                <a16:creationId xmlns:a16="http://schemas.microsoft.com/office/drawing/2014/main" id="{DD335901-0CCB-4533-9FD5-85A772A08031}"/>
              </a:ext>
            </a:extLst>
          </p:cNvPr>
          <p:cNvPicPr>
            <a:picLocks noChangeAspect="1"/>
          </p:cNvPicPr>
          <p:nvPr/>
        </p:nvPicPr>
        <p:blipFill>
          <a:blip r:embed="rId3"/>
          <a:stretch>
            <a:fillRect/>
          </a:stretch>
        </p:blipFill>
        <p:spPr>
          <a:xfrm>
            <a:off x="2834690" y="3276600"/>
            <a:ext cx="3474620" cy="3474620"/>
          </a:xfrm>
          <a:prstGeom prst="rect">
            <a:avLst/>
          </a:prstGeom>
        </p:spPr>
      </p:pic>
    </p:spTree>
    <p:extLst>
      <p:ext uri="{BB962C8B-B14F-4D97-AF65-F5344CB8AC3E}">
        <p14:creationId xmlns:p14="http://schemas.microsoft.com/office/powerpoint/2010/main" val="27847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Common Concerns</a:t>
            </a:r>
            <a:endParaRPr lang="en-US" b="1" dirty="0"/>
          </a:p>
        </p:txBody>
      </p:sp>
      <p:sp>
        <p:nvSpPr>
          <p:cNvPr id="3" name="Text Placeholder 2"/>
          <p:cNvSpPr>
            <a:spLocks noGrp="1"/>
          </p:cNvSpPr>
          <p:nvPr>
            <p:ph type="body" idx="1"/>
          </p:nvPr>
        </p:nvSpPr>
        <p:spPr/>
        <p:txBody>
          <a:bodyPr/>
          <a:lstStyle/>
          <a:p>
            <a:pPr marL="279400" indent="0">
              <a:buNone/>
            </a:pPr>
            <a:r>
              <a:rPr lang="en-US" sz="2400" dirty="0"/>
              <a:t>Often the (e)(3) requirement is related to the (e)(2) requirement of being reasonably practicable to collect the PII directly from the individual—and thus provide the individual  PAS.  PII collected as part of the investigation often cannot be collected directly from the individual, and as such, also will not have an accompanying PAS.  </a:t>
            </a:r>
          </a:p>
        </p:txBody>
      </p:sp>
    </p:spTree>
    <p:extLst>
      <p:ext uri="{BB962C8B-B14F-4D97-AF65-F5344CB8AC3E}">
        <p14:creationId xmlns:p14="http://schemas.microsoft.com/office/powerpoint/2010/main" val="4058651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necessity and elements of an (e)(3) Statement, also known as a Privacy Act Statement.</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Privacy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Statutory Requirements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Elements and Purpose</a:t>
            </a:r>
          </a:p>
          <a:p>
            <a:pPr marL="514350" indent="-457200">
              <a:buAutoNum type="arabicPeriod"/>
            </a:pPr>
            <a:r>
              <a:rPr lang="en-US" sz="2400" i="0" u="none" strike="noStrike" cap="none" baseline="0" dirty="0">
                <a:solidFill>
                  <a:schemeClr val="dk1"/>
                </a:solidFill>
                <a:sym typeface="Arial"/>
                <a:rtl val="0"/>
              </a:rPr>
              <a:t>Collections not </a:t>
            </a:r>
            <a:r>
              <a:rPr lang="en-US" sz="2400" dirty="0">
                <a:solidFill>
                  <a:schemeClr val="dk1"/>
                </a:solidFill>
              </a:rPr>
              <a:t>Requiring a PAS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Common Concerns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Statutory Requirements</a:t>
            </a:r>
            <a:endParaRPr lang="en-US" b="1" dirty="0"/>
          </a:p>
        </p:txBody>
      </p:sp>
      <p:sp>
        <p:nvSpPr>
          <p:cNvPr id="3" name="Text Placeholder 2"/>
          <p:cNvSpPr>
            <a:spLocks noGrp="1"/>
          </p:cNvSpPr>
          <p:nvPr>
            <p:ph type="body" idx="1"/>
          </p:nvPr>
        </p:nvSpPr>
        <p:spPr>
          <a:xfrm>
            <a:off x="685800" y="1676400"/>
            <a:ext cx="3924301" cy="4419599"/>
          </a:xfrm>
        </p:spPr>
        <p:txBody>
          <a:bodyPr/>
          <a:lstStyle/>
          <a:p>
            <a:pPr marL="279400" indent="0">
              <a:buNone/>
            </a:pPr>
            <a:r>
              <a:rPr lang="en-US" sz="2400" dirty="0"/>
              <a:t>The Privacy Act Statement is the required notice outlined in 5 USC 552a(e)(3).  It outlines the method for actual notice when requesting PII from individuals that will be stored within a System of Records.</a:t>
            </a:r>
          </a:p>
        </p:txBody>
      </p:sp>
      <p:pic>
        <p:nvPicPr>
          <p:cNvPr id="6" name="Picture 5">
            <a:extLst>
              <a:ext uri="{FF2B5EF4-FFF2-40B4-BE49-F238E27FC236}">
                <a16:creationId xmlns:a16="http://schemas.microsoft.com/office/drawing/2014/main" id="{7D7F2F17-16C2-4ADD-9DBE-22379A9E846D}"/>
              </a:ext>
            </a:extLst>
          </p:cNvPr>
          <p:cNvPicPr>
            <a:picLocks noChangeAspect="1"/>
          </p:cNvPicPr>
          <p:nvPr/>
        </p:nvPicPr>
        <p:blipFill rotWithShape="1">
          <a:blip r:embed="rId3"/>
          <a:srcRect l="19168" t="20196" r="27500"/>
          <a:stretch/>
        </p:blipFill>
        <p:spPr>
          <a:xfrm>
            <a:off x="4724400" y="1752600"/>
            <a:ext cx="4114800" cy="4648200"/>
          </a:xfrm>
          <a:prstGeom prst="rect">
            <a:avLst/>
          </a:prstGeom>
          <a:effectLst>
            <a:glow rad="101600">
              <a:schemeClr val="accent4">
                <a:satMod val="175000"/>
                <a:alpha val="40000"/>
              </a:schemeClr>
            </a:glow>
          </a:effectLst>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Statutory Requirements</a:t>
            </a:r>
            <a:endParaRPr lang="en-US" b="1" dirty="0"/>
          </a:p>
        </p:txBody>
      </p:sp>
      <p:sp>
        <p:nvSpPr>
          <p:cNvPr id="3" name="Text Placeholder 2"/>
          <p:cNvSpPr>
            <a:spLocks noGrp="1"/>
          </p:cNvSpPr>
          <p:nvPr>
            <p:ph type="body" idx="1"/>
          </p:nvPr>
        </p:nvSpPr>
        <p:spPr>
          <a:xfrm>
            <a:off x="685800" y="1676400"/>
            <a:ext cx="8153400" cy="4419599"/>
          </a:xfrm>
        </p:spPr>
        <p:txBody>
          <a:bodyPr/>
          <a:lstStyle/>
          <a:p>
            <a:pPr marL="279400" indent="0">
              <a:buNone/>
            </a:pPr>
            <a:r>
              <a:rPr lang="en-US" sz="2400" dirty="0"/>
              <a:t>The notice must include the following four provisions:</a:t>
            </a:r>
          </a:p>
          <a:p>
            <a:pPr marL="279400" indent="0">
              <a:buNone/>
            </a:pPr>
            <a:endParaRPr lang="en-US" sz="2400" dirty="0"/>
          </a:p>
          <a:p>
            <a:pPr marL="736600" indent="-457200">
              <a:buAutoNum type="arabicPeriod"/>
            </a:pPr>
            <a:r>
              <a:rPr lang="en-US" sz="2400" dirty="0"/>
              <a:t>The authority behind the request for PII.</a:t>
            </a:r>
          </a:p>
          <a:p>
            <a:pPr marL="736600" indent="-457200">
              <a:buAutoNum type="arabicPeriod"/>
            </a:pPr>
            <a:r>
              <a:rPr lang="en-US" sz="2400" dirty="0"/>
              <a:t>The purpose for which the PII is intended to be used.</a:t>
            </a:r>
          </a:p>
          <a:p>
            <a:pPr marL="736600" indent="-457200">
              <a:buAutoNum type="arabicPeriod"/>
            </a:pPr>
            <a:r>
              <a:rPr lang="en-US" sz="2400" dirty="0"/>
              <a:t>The routine uses the information will be used for.</a:t>
            </a:r>
          </a:p>
          <a:p>
            <a:pPr marL="736600" indent="-457200">
              <a:buAutoNum type="arabicPeriod"/>
            </a:pPr>
            <a:r>
              <a:rPr lang="en-US" sz="2400" dirty="0"/>
              <a:t>Whether the information solicited is voluntary or mandatory and what the results would be for refusing to provide the PII.</a:t>
            </a:r>
          </a:p>
          <a:p>
            <a:pPr marL="736600" indent="-457200">
              <a:buAutoNum type="arabicPeriod"/>
            </a:pPr>
            <a:endParaRPr lang="en-US" sz="2400" dirty="0"/>
          </a:p>
        </p:txBody>
      </p:sp>
    </p:spTree>
    <p:extLst>
      <p:ext uri="{BB962C8B-B14F-4D97-AF65-F5344CB8AC3E}">
        <p14:creationId xmlns:p14="http://schemas.microsoft.com/office/powerpoint/2010/main" val="286873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Elements and Purpose</a:t>
            </a:r>
            <a:endParaRPr lang="en-US" b="1" dirty="0"/>
          </a:p>
        </p:txBody>
      </p:sp>
      <p:sp>
        <p:nvSpPr>
          <p:cNvPr id="3" name="Text Placeholder 2"/>
          <p:cNvSpPr>
            <a:spLocks noGrp="1"/>
          </p:cNvSpPr>
          <p:nvPr>
            <p:ph type="body" idx="1"/>
          </p:nvPr>
        </p:nvSpPr>
        <p:spPr/>
        <p:txBody>
          <a:bodyPr/>
          <a:lstStyle/>
          <a:p>
            <a:pPr marL="279400" indent="0">
              <a:buNone/>
            </a:pPr>
            <a:r>
              <a:rPr lang="en-US" sz="2400" dirty="0"/>
              <a:t>The first element—outlining the authorities—needs to identify the underlying Statute, EO, or Presidential directive behind the collection.  Most agencies will also normally list the SORNs in this portion that apply to the collection.</a:t>
            </a:r>
          </a:p>
          <a:p>
            <a:pPr marL="279400" indent="0">
              <a:buNone/>
            </a:pPr>
            <a:endParaRPr lang="en-US" sz="2400" dirty="0"/>
          </a:p>
          <a:p>
            <a:pPr marL="279400" indent="0">
              <a:buNone/>
            </a:pPr>
            <a:r>
              <a:rPr lang="en-US" sz="2400" dirty="0"/>
              <a:t>The second element—the purpose—must inform the individual of how it will be used.  </a:t>
            </a:r>
          </a:p>
        </p:txBody>
      </p:sp>
    </p:spTree>
    <p:extLst>
      <p:ext uri="{BB962C8B-B14F-4D97-AF65-F5344CB8AC3E}">
        <p14:creationId xmlns:p14="http://schemas.microsoft.com/office/powerpoint/2010/main" val="1103711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Elements and Purpose</a:t>
            </a:r>
            <a:endParaRPr lang="en-US" b="1" dirty="0"/>
          </a:p>
        </p:txBody>
      </p:sp>
      <p:sp>
        <p:nvSpPr>
          <p:cNvPr id="3" name="Text Placeholder 2"/>
          <p:cNvSpPr>
            <a:spLocks noGrp="1"/>
          </p:cNvSpPr>
          <p:nvPr>
            <p:ph type="body" idx="1"/>
          </p:nvPr>
        </p:nvSpPr>
        <p:spPr/>
        <p:txBody>
          <a:bodyPr/>
          <a:lstStyle/>
          <a:p>
            <a:pPr marL="279400" indent="0">
              <a:buNone/>
            </a:pPr>
            <a:r>
              <a:rPr lang="en-US" sz="2400" dirty="0"/>
              <a:t>The third element—routine uses—should directly correlate to the SORNs that are listed in the first element.  Each of the SORNs listed will have a number of routine uses within the publication, and no routine uses should be listed that cannot be found in those SORNs.</a:t>
            </a:r>
          </a:p>
          <a:p>
            <a:pPr marL="279400" indent="0">
              <a:buNone/>
            </a:pPr>
            <a:endParaRPr lang="en-US" sz="2400" dirty="0"/>
          </a:p>
          <a:p>
            <a:pPr marL="279400" indent="0">
              <a:buNone/>
            </a:pPr>
            <a:r>
              <a:rPr lang="en-US" sz="2400" dirty="0"/>
              <a:t>The fourth element, is to allow the individual to make what OMB Guidelines referenced as informed consent on whether or not to provide their PII.  </a:t>
            </a:r>
          </a:p>
        </p:txBody>
      </p:sp>
    </p:spTree>
    <p:extLst>
      <p:ext uri="{BB962C8B-B14F-4D97-AF65-F5344CB8AC3E}">
        <p14:creationId xmlns:p14="http://schemas.microsoft.com/office/powerpoint/2010/main" val="954417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Collections that Don’t Require a PAS</a:t>
            </a:r>
            <a:endParaRPr lang="en-US" b="1" dirty="0"/>
          </a:p>
        </p:txBody>
      </p:sp>
      <p:sp>
        <p:nvSpPr>
          <p:cNvPr id="3" name="Text Placeholder 2"/>
          <p:cNvSpPr>
            <a:spLocks noGrp="1"/>
          </p:cNvSpPr>
          <p:nvPr>
            <p:ph type="body" idx="1"/>
          </p:nvPr>
        </p:nvSpPr>
        <p:spPr/>
        <p:txBody>
          <a:bodyPr/>
          <a:lstStyle/>
          <a:p>
            <a:pPr marL="279400" indent="0">
              <a:buNone/>
            </a:pPr>
            <a:r>
              <a:rPr lang="en-US" sz="2400" dirty="0"/>
              <a:t>There are some collections that fall outside of the scope of the notice requirements.</a:t>
            </a:r>
          </a:p>
          <a:p>
            <a:pPr marL="279400" indent="0">
              <a:buNone/>
            </a:pPr>
            <a:endParaRPr lang="en-US" sz="2400" dirty="0"/>
          </a:p>
          <a:p>
            <a:pPr marL="279400" indent="0">
              <a:buNone/>
            </a:pPr>
            <a:r>
              <a:rPr lang="en-US" sz="2400" dirty="0"/>
              <a:t>Notably—if the PII will not be stored within a System of Records, no PAS is required.  </a:t>
            </a:r>
          </a:p>
        </p:txBody>
      </p:sp>
      <p:pic>
        <p:nvPicPr>
          <p:cNvPr id="4" name="Picture 3">
            <a:extLst>
              <a:ext uri="{FF2B5EF4-FFF2-40B4-BE49-F238E27FC236}">
                <a16:creationId xmlns:a16="http://schemas.microsoft.com/office/drawing/2014/main" id="{35068974-99AA-4032-A4BD-FDF12E4CF46B}"/>
              </a:ext>
            </a:extLst>
          </p:cNvPr>
          <p:cNvPicPr>
            <a:picLocks noChangeAspect="1"/>
          </p:cNvPicPr>
          <p:nvPr/>
        </p:nvPicPr>
        <p:blipFill>
          <a:blip r:embed="rId3"/>
          <a:stretch>
            <a:fillRect/>
          </a:stretch>
        </p:blipFill>
        <p:spPr>
          <a:xfrm>
            <a:off x="3124200" y="4114800"/>
            <a:ext cx="2466975" cy="1847850"/>
          </a:xfrm>
          <a:prstGeom prst="rect">
            <a:avLst/>
          </a:prstGeom>
        </p:spPr>
      </p:pic>
    </p:spTree>
    <p:extLst>
      <p:ext uri="{BB962C8B-B14F-4D97-AF65-F5344CB8AC3E}">
        <p14:creationId xmlns:p14="http://schemas.microsoft.com/office/powerpoint/2010/main" val="210861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Collections that Don’t Require a PAS</a:t>
            </a:r>
            <a:endParaRPr lang="en-US" b="1" dirty="0"/>
          </a:p>
        </p:txBody>
      </p:sp>
      <p:sp>
        <p:nvSpPr>
          <p:cNvPr id="3" name="Text Placeholder 2"/>
          <p:cNvSpPr>
            <a:spLocks noGrp="1"/>
          </p:cNvSpPr>
          <p:nvPr>
            <p:ph type="body" idx="1"/>
          </p:nvPr>
        </p:nvSpPr>
        <p:spPr>
          <a:xfrm>
            <a:off x="250176" y="1890712"/>
            <a:ext cx="4495800" cy="4419599"/>
          </a:xfrm>
        </p:spPr>
        <p:txBody>
          <a:bodyPr/>
          <a:lstStyle/>
          <a:p>
            <a:pPr marL="279400" indent="0">
              <a:buNone/>
            </a:pPr>
            <a:r>
              <a:rPr lang="en-US" sz="2400" dirty="0"/>
              <a:t>Similarly--(e)(3)(D) does not require an agency to provide notice of the specific criminal penalty that may be imposed for failure to provide information.</a:t>
            </a:r>
          </a:p>
        </p:txBody>
      </p:sp>
      <p:pic>
        <p:nvPicPr>
          <p:cNvPr id="4" name="Picture 3">
            <a:extLst>
              <a:ext uri="{FF2B5EF4-FFF2-40B4-BE49-F238E27FC236}">
                <a16:creationId xmlns:a16="http://schemas.microsoft.com/office/drawing/2014/main" id="{D1E30B37-0527-42FA-A6C2-3AA4875C317D}"/>
              </a:ext>
            </a:extLst>
          </p:cNvPr>
          <p:cNvPicPr>
            <a:picLocks noChangeAspect="1"/>
          </p:cNvPicPr>
          <p:nvPr/>
        </p:nvPicPr>
        <p:blipFill>
          <a:blip r:embed="rId3"/>
          <a:stretch>
            <a:fillRect/>
          </a:stretch>
        </p:blipFill>
        <p:spPr>
          <a:xfrm>
            <a:off x="4770039" y="1910765"/>
            <a:ext cx="4169424" cy="2714625"/>
          </a:xfrm>
          <a:prstGeom prst="rect">
            <a:avLst/>
          </a:prstGeom>
        </p:spPr>
      </p:pic>
    </p:spTree>
    <p:extLst>
      <p:ext uri="{BB962C8B-B14F-4D97-AF65-F5344CB8AC3E}">
        <p14:creationId xmlns:p14="http://schemas.microsoft.com/office/powerpoint/2010/main" val="3379339990"/>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19541</TotalTime>
  <Words>1076</Words>
  <Application>Microsoft Office PowerPoint</Application>
  <PresentationFormat>On-screen Show (4:3)</PresentationFormat>
  <Paragraphs>66</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Times New Roman</vt:lpstr>
      <vt:lpstr>Custom Theme</vt:lpstr>
      <vt:lpstr>PowerPoint Presentation</vt:lpstr>
      <vt:lpstr>Course Overview</vt:lpstr>
      <vt:lpstr>Course Outline</vt:lpstr>
      <vt:lpstr>Statutory Requirements</vt:lpstr>
      <vt:lpstr>Statutory Requirements</vt:lpstr>
      <vt:lpstr>Elements and Purpose</vt:lpstr>
      <vt:lpstr>Elements and Purpose</vt:lpstr>
      <vt:lpstr>Collections that Don’t Require a PAS</vt:lpstr>
      <vt:lpstr>Collections that Don’t Require a PAS</vt:lpstr>
      <vt:lpstr>Common Concerns</vt:lpstr>
      <vt:lpstr>Common Concerns</vt:lpstr>
      <vt:lpstr>Common Concerns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229</cp:revision>
  <dcterms:modified xsi:type="dcterms:W3CDTF">2023-04-22T04:33:24Z</dcterms:modified>
</cp:coreProperties>
</file>