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8"/>
  </p:notesMasterIdLst>
  <p:sldIdLst>
    <p:sldId id="256" r:id="rId2"/>
    <p:sldId id="257" r:id="rId3"/>
    <p:sldId id="258" r:id="rId4"/>
    <p:sldId id="305" r:id="rId5"/>
    <p:sldId id="308" r:id="rId6"/>
    <p:sldId id="309" r:id="rId7"/>
    <p:sldId id="311" r:id="rId8"/>
    <p:sldId id="312" r:id="rId9"/>
    <p:sldId id="310" r:id="rId10"/>
    <p:sldId id="313" r:id="rId11"/>
    <p:sldId id="314" r:id="rId12"/>
    <p:sldId id="315" r:id="rId13"/>
    <p:sldId id="316" r:id="rId14"/>
    <p:sldId id="317" r:id="rId15"/>
    <p:sldId id="318" r:id="rId16"/>
    <p:sldId id="282" r:id="rId17"/>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6" autoAdjust="0"/>
    <p:restoredTop sz="78870" autoAdjust="0"/>
  </p:normalViewPr>
  <p:slideViewPr>
    <p:cSldViewPr>
      <p:cViewPr varScale="1">
        <p:scale>
          <a:sx n="53" d="100"/>
          <a:sy n="53" d="100"/>
        </p:scale>
        <p:origin x="1660"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011820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598199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8121615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264868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0609559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190036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noAutofit/>
          </a:bodyPr>
          <a:lstStyle/>
          <a:p>
            <a:endParaRPr/>
          </a:p>
        </p:txBody>
      </p:sp>
      <p:sp>
        <p:nvSpPr>
          <p:cNvPr id="114" name="Shape 114"/>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961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284818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870174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662020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683560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033722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ites.google.com/a/noaa.gov/noaa-ums/policies/recording-in-googl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mailto:NOAA.Privacy@noaa.gov"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713981" y="1600200"/>
            <a:ext cx="7992899"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600" b="1" dirty="0">
                <a:solidFill>
                  <a:schemeClr val="dk2"/>
                </a:solidFill>
              </a:rPr>
              <a:t>Google Meet Recording</a:t>
            </a:r>
            <a:endParaRPr lang="en-US" sz="36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461650" y="4059325"/>
            <a:ext cx="6400799" cy="838198"/>
          </a:xfrm>
          <a:prstGeom prst="rect">
            <a:avLst/>
          </a:prstGeom>
          <a:noFill/>
          <a:ln>
            <a:noFill/>
          </a:ln>
        </p:spPr>
        <p:txBody>
          <a:bodyPr lIns="91425" tIns="45700" rIns="91425" bIns="45700" anchor="t" anchorCtr="0">
            <a:noAutofit/>
          </a:bodyPr>
          <a:lstStyle/>
          <a:p>
            <a:r>
              <a:rPr lang="en-US" sz="2400" b="0" i="0" u="none" strike="noStrike" cap="none" baseline="0" dirty="0">
                <a:solidFill>
                  <a:schemeClr val="dk1"/>
                </a:solidFill>
                <a:latin typeface="Arial"/>
                <a:ea typeface="Arial"/>
                <a:cs typeface="Arial"/>
                <a:sym typeface="Arial"/>
                <a:rtl val="0"/>
              </a:rPr>
              <a:t>By</a:t>
            </a:r>
            <a:r>
              <a:rPr lang="en-US" sz="2400" b="0" i="0" u="none" strike="noStrike" cap="none" dirty="0">
                <a:solidFill>
                  <a:schemeClr val="dk1"/>
                </a:solidFill>
                <a:latin typeface="Arial"/>
                <a:ea typeface="Arial"/>
                <a:cs typeface="Arial"/>
                <a:sym typeface="Arial"/>
                <a:rtl val="0"/>
              </a:rPr>
              <a:t> Mark Graff, NOAA Bureau Chief Privacy Officer (BCPO), OCIO/CDO</a:t>
            </a:r>
          </a:p>
          <a:p>
            <a:r>
              <a:rPr lang="en-US" sz="2400" dirty="0">
                <a:solidFill>
                  <a:schemeClr val="dk1"/>
                </a:solidFill>
              </a:rPr>
              <a:t>April 25, 2023</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Special Considerations with Google</a:t>
            </a:r>
            <a:endParaRPr lang="en-US" b="1" dirty="0"/>
          </a:p>
        </p:txBody>
      </p:sp>
      <p:sp>
        <p:nvSpPr>
          <p:cNvPr id="3" name="Text Placeholder 2"/>
          <p:cNvSpPr>
            <a:spLocks noGrp="1"/>
          </p:cNvSpPr>
          <p:nvPr>
            <p:ph type="body" idx="1"/>
          </p:nvPr>
        </p:nvSpPr>
        <p:spPr/>
        <p:txBody>
          <a:bodyPr/>
          <a:lstStyle/>
          <a:p>
            <a:pPr marL="279400" indent="0">
              <a:buNone/>
            </a:pPr>
            <a:r>
              <a:rPr lang="en-US" sz="2400" dirty="0"/>
              <a:t>Google also associates the recording with the event, rather than the participants.  This also allows for singular recording sessions to be re-named and re-scheduled.  </a:t>
            </a:r>
          </a:p>
        </p:txBody>
      </p:sp>
      <p:pic>
        <p:nvPicPr>
          <p:cNvPr id="4" name="Picture 3">
            <a:extLst>
              <a:ext uri="{FF2B5EF4-FFF2-40B4-BE49-F238E27FC236}">
                <a16:creationId xmlns:a16="http://schemas.microsoft.com/office/drawing/2014/main" id="{350B4CF0-44E8-45B1-81D4-4FFA17A9B8C8}"/>
              </a:ext>
            </a:extLst>
          </p:cNvPr>
          <p:cNvPicPr>
            <a:picLocks noChangeAspect="1"/>
          </p:cNvPicPr>
          <p:nvPr/>
        </p:nvPicPr>
        <p:blipFill rotWithShape="1">
          <a:blip r:embed="rId3"/>
          <a:srcRect t="12726" b="11637"/>
          <a:stretch/>
        </p:blipFill>
        <p:spPr>
          <a:xfrm>
            <a:off x="2895600" y="3429000"/>
            <a:ext cx="3929064" cy="2971799"/>
          </a:xfrm>
          <a:prstGeom prst="rect">
            <a:avLst/>
          </a:prstGeom>
        </p:spPr>
      </p:pic>
    </p:spTree>
    <p:extLst>
      <p:ext uri="{BB962C8B-B14F-4D97-AF65-F5344CB8AC3E}">
        <p14:creationId xmlns:p14="http://schemas.microsoft.com/office/powerpoint/2010/main" val="183766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Special Considerations with Google</a:t>
            </a:r>
            <a:endParaRPr lang="en-US" b="1" dirty="0"/>
          </a:p>
        </p:txBody>
      </p:sp>
      <p:sp>
        <p:nvSpPr>
          <p:cNvPr id="3" name="Text Placeholder 2"/>
          <p:cNvSpPr>
            <a:spLocks noGrp="1"/>
          </p:cNvSpPr>
          <p:nvPr>
            <p:ph type="body" idx="1"/>
          </p:nvPr>
        </p:nvSpPr>
        <p:spPr/>
        <p:txBody>
          <a:bodyPr/>
          <a:lstStyle/>
          <a:p>
            <a:pPr marL="279400" indent="0">
              <a:buNone/>
            </a:pPr>
            <a:r>
              <a:rPr lang="en-US" sz="2400" dirty="0"/>
              <a:t>As such, a single recording session, with editing rights transferred to someone trained in appropriate Privacy Act restrictions, can be re-scheduled, re-named, and utilized indefinitely, for multiple recording sessions.</a:t>
            </a:r>
          </a:p>
        </p:txBody>
      </p:sp>
      <p:pic>
        <p:nvPicPr>
          <p:cNvPr id="4" name="Picture 3">
            <a:extLst>
              <a:ext uri="{FF2B5EF4-FFF2-40B4-BE49-F238E27FC236}">
                <a16:creationId xmlns:a16="http://schemas.microsoft.com/office/drawing/2014/main" id="{A6A76A1E-B5D9-435A-8A3C-57B06911C875}"/>
              </a:ext>
            </a:extLst>
          </p:cNvPr>
          <p:cNvPicPr>
            <a:picLocks noChangeAspect="1"/>
          </p:cNvPicPr>
          <p:nvPr/>
        </p:nvPicPr>
        <p:blipFill rotWithShape="1">
          <a:blip r:embed="rId3"/>
          <a:srcRect l="55834" t="13922" r="15000"/>
          <a:stretch/>
        </p:blipFill>
        <p:spPr>
          <a:xfrm>
            <a:off x="5257800" y="3276600"/>
            <a:ext cx="2667000" cy="3495675"/>
          </a:xfrm>
          <a:prstGeom prst="rect">
            <a:avLst/>
          </a:prstGeom>
        </p:spPr>
      </p:pic>
      <p:sp>
        <p:nvSpPr>
          <p:cNvPr id="5" name="Arrow: Right 4">
            <a:extLst>
              <a:ext uri="{FF2B5EF4-FFF2-40B4-BE49-F238E27FC236}">
                <a16:creationId xmlns:a16="http://schemas.microsoft.com/office/drawing/2014/main" id="{C84E88C5-396D-46B5-B2B3-9870A3429E60}"/>
              </a:ext>
            </a:extLst>
          </p:cNvPr>
          <p:cNvSpPr/>
          <p:nvPr/>
        </p:nvSpPr>
        <p:spPr>
          <a:xfrm>
            <a:off x="2781301" y="3581399"/>
            <a:ext cx="2362200" cy="609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7845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Special Considerations with Google</a:t>
            </a:r>
            <a:endParaRPr lang="en-US" b="1" dirty="0"/>
          </a:p>
        </p:txBody>
      </p:sp>
      <p:sp>
        <p:nvSpPr>
          <p:cNvPr id="3" name="Text Placeholder 2"/>
          <p:cNvSpPr>
            <a:spLocks noGrp="1"/>
          </p:cNvSpPr>
          <p:nvPr>
            <p:ph type="body" idx="1"/>
          </p:nvPr>
        </p:nvSpPr>
        <p:spPr>
          <a:xfrm>
            <a:off x="0" y="1676400"/>
            <a:ext cx="8458200" cy="4419599"/>
          </a:xfrm>
        </p:spPr>
        <p:txBody>
          <a:bodyPr/>
          <a:lstStyle/>
          <a:p>
            <a:pPr marL="279400" indent="0">
              <a:buNone/>
            </a:pPr>
            <a:r>
              <a:rPr lang="en-US" sz="2400" dirty="0"/>
              <a:t>As a solution, NOAA Privacy has centralized Privacy training for those who need to conduct Google Meet recordings.  This includes </a:t>
            </a:r>
            <a:r>
              <a:rPr lang="en-US" sz="2400" dirty="0">
                <a:hlinkClick r:id="rId3"/>
              </a:rPr>
              <a:t>a recorded overview </a:t>
            </a:r>
            <a:r>
              <a:rPr lang="en-US" sz="2400" dirty="0"/>
              <a:t>of the general Privacy considerations and directions on how to record, and a standardized Privacy Act Statement to accompany the recording for all participants.  </a:t>
            </a:r>
          </a:p>
          <a:p>
            <a:pPr marL="279400" indent="0">
              <a:buNone/>
            </a:pPr>
            <a:endParaRPr lang="en-US" sz="2400" dirty="0"/>
          </a:p>
          <a:p>
            <a:pPr marL="279400" indent="0">
              <a:buNone/>
            </a:pPr>
            <a:r>
              <a:rPr lang="en-US" sz="2400" dirty="0"/>
              <a:t>As such, users can reach out to </a:t>
            </a:r>
            <a:r>
              <a:rPr lang="en-US" sz="2400" dirty="0">
                <a:hlinkClick r:id="rId4"/>
              </a:rPr>
              <a:t>NOAA.Privacy@noaa.gov</a:t>
            </a:r>
            <a:r>
              <a:rPr lang="en-US" sz="2400" dirty="0"/>
              <a:t> and request a recording session be created, and we will direct them to the training and create the recording session for them.</a:t>
            </a:r>
          </a:p>
        </p:txBody>
      </p:sp>
    </p:spTree>
    <p:extLst>
      <p:ext uri="{BB962C8B-B14F-4D97-AF65-F5344CB8AC3E}">
        <p14:creationId xmlns:p14="http://schemas.microsoft.com/office/powerpoint/2010/main" val="1346616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Privacy Act Statement</a:t>
            </a:r>
            <a:endParaRPr lang="en-US" b="1" dirty="0"/>
          </a:p>
        </p:txBody>
      </p:sp>
      <p:sp>
        <p:nvSpPr>
          <p:cNvPr id="3" name="Text Placeholder 2"/>
          <p:cNvSpPr>
            <a:spLocks noGrp="1"/>
          </p:cNvSpPr>
          <p:nvPr>
            <p:ph type="body" idx="1"/>
          </p:nvPr>
        </p:nvSpPr>
        <p:spPr/>
        <p:txBody>
          <a:bodyPr/>
          <a:lstStyle/>
          <a:p>
            <a:pPr marL="279400" indent="0">
              <a:buNone/>
            </a:pPr>
            <a:r>
              <a:rPr lang="en-US" sz="2400" dirty="0"/>
              <a:t>As noted before—all recordings require Notice and Consent.  When conducting a recording, all participants need to receive a Privacy Act Statement (PAS), which we will provide with all recording sessions.  Although a PAS does not need to be signed, it must be provided to all individuals whose PII will be collected prior to recording.  The PAS can also be tailored to your specific collection, if needed.</a:t>
            </a:r>
          </a:p>
        </p:txBody>
      </p:sp>
      <p:pic>
        <p:nvPicPr>
          <p:cNvPr id="4" name="Picture 3">
            <a:extLst>
              <a:ext uri="{FF2B5EF4-FFF2-40B4-BE49-F238E27FC236}">
                <a16:creationId xmlns:a16="http://schemas.microsoft.com/office/drawing/2014/main" id="{44C5EF2E-398A-4145-9CCC-0F5B4E28C93D}"/>
              </a:ext>
            </a:extLst>
          </p:cNvPr>
          <p:cNvPicPr>
            <a:picLocks noChangeAspect="1"/>
          </p:cNvPicPr>
          <p:nvPr/>
        </p:nvPicPr>
        <p:blipFill>
          <a:blip r:embed="rId3"/>
          <a:stretch>
            <a:fillRect/>
          </a:stretch>
        </p:blipFill>
        <p:spPr>
          <a:xfrm>
            <a:off x="2700336" y="5029200"/>
            <a:ext cx="3667125" cy="1247775"/>
          </a:xfrm>
          <a:prstGeom prst="rect">
            <a:avLst/>
          </a:prstGeom>
        </p:spPr>
      </p:pic>
    </p:spTree>
    <p:extLst>
      <p:ext uri="{BB962C8B-B14F-4D97-AF65-F5344CB8AC3E}">
        <p14:creationId xmlns:p14="http://schemas.microsoft.com/office/powerpoint/2010/main" val="1087575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Privacy Act Statement</a:t>
            </a:r>
            <a:endParaRPr lang="en-US" b="1" dirty="0"/>
          </a:p>
        </p:txBody>
      </p:sp>
      <p:sp>
        <p:nvSpPr>
          <p:cNvPr id="3" name="Text Placeholder 2"/>
          <p:cNvSpPr>
            <a:spLocks noGrp="1"/>
          </p:cNvSpPr>
          <p:nvPr>
            <p:ph type="body" idx="1"/>
          </p:nvPr>
        </p:nvSpPr>
        <p:spPr/>
        <p:txBody>
          <a:bodyPr/>
          <a:lstStyle/>
          <a:p>
            <a:pPr marL="279400" indent="0">
              <a:buNone/>
            </a:pPr>
            <a:r>
              <a:rPr lang="en-US" sz="2400" dirty="0"/>
              <a:t>You will note that—because no third party PII can be collected without consent—no background individuals can be recorded, and doing so would automatically constitute a Privacy Act Violation.  For that reason, individuals should turn off their cameras when possible during recording sessions, and should not record in a location where a recording could capture a bystander.</a:t>
            </a:r>
          </a:p>
        </p:txBody>
      </p:sp>
    </p:spTree>
    <p:extLst>
      <p:ext uri="{BB962C8B-B14F-4D97-AF65-F5344CB8AC3E}">
        <p14:creationId xmlns:p14="http://schemas.microsoft.com/office/powerpoint/2010/main" val="1781424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Privacy Act Statement</a:t>
            </a:r>
            <a:endParaRPr lang="en-US" b="1" dirty="0"/>
          </a:p>
        </p:txBody>
      </p:sp>
      <p:sp>
        <p:nvSpPr>
          <p:cNvPr id="3" name="Text Placeholder 2"/>
          <p:cNvSpPr>
            <a:spLocks noGrp="1"/>
          </p:cNvSpPr>
          <p:nvPr>
            <p:ph type="body" idx="1"/>
          </p:nvPr>
        </p:nvSpPr>
        <p:spPr/>
        <p:txBody>
          <a:bodyPr/>
          <a:lstStyle/>
          <a:p>
            <a:pPr marL="279400" indent="0">
              <a:buNone/>
            </a:pPr>
            <a:r>
              <a:rPr lang="en-US" sz="2400" dirty="0"/>
              <a:t>The Privacy Act Statement outlines four important provisions—</a:t>
            </a:r>
          </a:p>
          <a:p>
            <a:pPr marL="279400" indent="0">
              <a:buNone/>
            </a:pPr>
            <a:endParaRPr lang="en-US" sz="2400" dirty="0"/>
          </a:p>
          <a:p>
            <a:pPr marL="736600" indent="-457200">
              <a:buAutoNum type="arabicPeriod"/>
            </a:pPr>
            <a:r>
              <a:rPr lang="en-US" sz="2400" dirty="0"/>
              <a:t>Authority</a:t>
            </a:r>
          </a:p>
          <a:p>
            <a:pPr marL="736600" indent="-457200">
              <a:buAutoNum type="arabicPeriod"/>
            </a:pPr>
            <a:r>
              <a:rPr lang="en-US" sz="2400" dirty="0"/>
              <a:t>Purpose</a:t>
            </a:r>
          </a:p>
          <a:p>
            <a:pPr marL="736600" indent="-457200">
              <a:buAutoNum type="arabicPeriod"/>
            </a:pPr>
            <a:r>
              <a:rPr lang="en-US" sz="2400" dirty="0"/>
              <a:t>Routine Uses/Sharing</a:t>
            </a:r>
          </a:p>
          <a:p>
            <a:pPr marL="736600" indent="-457200">
              <a:buAutoNum type="arabicPeriod"/>
            </a:pPr>
            <a:r>
              <a:rPr lang="en-US" sz="2400" dirty="0"/>
              <a:t>Voluntary vs. Mandatory Collection</a:t>
            </a:r>
          </a:p>
        </p:txBody>
      </p:sp>
    </p:spTree>
    <p:extLst>
      <p:ext uri="{BB962C8B-B14F-4D97-AF65-F5344CB8AC3E}">
        <p14:creationId xmlns:p14="http://schemas.microsoft.com/office/powerpoint/2010/main" val="3008809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a:solidFill>
                  <a:schemeClr val="dk2"/>
                </a:solidFill>
              </a:rPr>
              <a:t>Course Overview</a:t>
            </a:r>
            <a:endParaRPr lang="en-US" sz="3200" b="1" i="0" u="none" strike="noStrike" cap="none" baseline="0" dirty="0">
              <a:solidFill>
                <a:schemeClr val="dk2"/>
              </a:solidFill>
              <a:latin typeface="Arial"/>
              <a:ea typeface="Arial"/>
              <a:cs typeface="Arial"/>
              <a:sym typeface="Arial"/>
              <a:rtl val="0"/>
            </a:endParaRPr>
          </a:p>
        </p:txBody>
      </p:sp>
      <p:sp>
        <p:nvSpPr>
          <p:cNvPr id="108" name="Shape 108"/>
          <p:cNvSpPr txBox="1">
            <a:spLocks noGrp="1"/>
          </p:cNvSpPr>
          <p:nvPr>
            <p:ph type="body" idx="1"/>
          </p:nvPr>
        </p:nvSpPr>
        <p:spPr>
          <a:xfrm>
            <a:off x="762000" y="1777525"/>
            <a:ext cx="7772400" cy="4419599"/>
          </a:xfrm>
          <a:prstGeom prst="rect">
            <a:avLst/>
          </a:prstGeom>
          <a:noFill/>
          <a:ln>
            <a:noFill/>
          </a:ln>
        </p:spPr>
        <p:txBody>
          <a:bodyPr lIns="91425" tIns="45700" rIns="91425" bIns="45700" anchor="t" anchorCtr="0">
            <a:noAutofit/>
          </a:bodyPr>
          <a:lstStyle/>
          <a:p>
            <a:pPr marL="0" lvl="0" indent="0">
              <a:spcBef>
                <a:spcPts val="0"/>
              </a:spcBef>
              <a:buSzPct val="101190"/>
              <a:buNone/>
            </a:pPr>
            <a:r>
              <a:rPr lang="en-US" sz="2800" dirty="0">
                <a:solidFill>
                  <a:schemeClr val="dk1"/>
                </a:solidFill>
              </a:rPr>
              <a:t>This course will outline the Privacy requirements and process to schedule and record conferencing using Google Meet.</a:t>
            </a:r>
            <a:endParaRPr lang="en-US" sz="2800" dirty="0">
              <a:solidFill>
                <a:schemeClr val="tx1"/>
              </a:solidFill>
            </a:endParaRPr>
          </a:p>
          <a:p>
            <a:pPr marL="0" lvl="0" indent="0">
              <a:spcBef>
                <a:spcPts val="0"/>
              </a:spcBef>
              <a:buSzPct val="101190"/>
              <a:buNone/>
            </a:pPr>
            <a:endParaRPr lang="en-US" sz="2800" b="1" dirty="0"/>
          </a:p>
          <a:p>
            <a:pPr marL="0" lvl="0" indent="0">
              <a:spcBef>
                <a:spcPts val="0"/>
              </a:spcBef>
              <a:buSzPct val="101190"/>
              <a:buNone/>
            </a:pPr>
            <a:endParaRPr lang="en-US" sz="2800" dirty="0"/>
          </a:p>
          <a:p>
            <a:pPr marL="0" lvl="0" indent="0">
              <a:spcBef>
                <a:spcPts val="0"/>
              </a:spcBef>
              <a:buSzPct val="101190"/>
              <a:buNone/>
            </a:pPr>
            <a:endParaRPr lang="en-US" sz="2800" b="1" dirty="0"/>
          </a:p>
        </p:txBody>
      </p:sp>
      <p:sp>
        <p:nvSpPr>
          <p:cNvPr id="110" name="Shape 11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152400" y="1828800"/>
            <a:ext cx="8634312" cy="3505199"/>
          </a:xfrm>
          <a:prstGeom prst="rect">
            <a:avLst/>
          </a:prstGeom>
          <a:noFill/>
          <a:ln>
            <a:noFill/>
          </a:ln>
        </p:spPr>
        <p:txBody>
          <a:bodyPr lIns="91425" tIns="45700" rIns="91425" bIns="45700" anchor="t" anchorCtr="0">
            <a:noAutofit/>
          </a:bodyPr>
          <a:lstStyle/>
          <a:p>
            <a:pPr marL="57150" indent="0">
              <a:buNone/>
            </a:pPr>
            <a:r>
              <a:rPr lang="en-US" sz="2400" b="1" i="0" u="none" strike="noStrike" cap="none" baseline="0" dirty="0">
                <a:solidFill>
                  <a:schemeClr val="dk1"/>
                </a:solidFill>
                <a:sym typeface="Arial"/>
                <a:rtl val="0"/>
              </a:rPr>
              <a:t>Primary Privacy Considerations</a:t>
            </a:r>
            <a:r>
              <a:rPr lang="en-US" sz="2400" i="0" u="none" strike="noStrike" cap="none" baseline="0" dirty="0">
                <a:solidFill>
                  <a:schemeClr val="dk1"/>
                </a:solidFill>
                <a:sym typeface="Arial"/>
                <a:rtl val="0"/>
              </a:rPr>
              <a:t>:</a:t>
            </a:r>
          </a:p>
          <a:p>
            <a:pPr marL="57150" indent="0">
              <a:buNone/>
            </a:pPr>
            <a:endParaRPr lang="en-US" sz="2400" dirty="0">
              <a:solidFill>
                <a:schemeClr val="dk1"/>
              </a:solidFill>
            </a:endParaRPr>
          </a:p>
          <a:p>
            <a:pPr marL="514350" indent="-457200">
              <a:buAutoNum type="arabicPeriod"/>
            </a:pPr>
            <a:r>
              <a:rPr lang="en-US" sz="2400" dirty="0">
                <a:solidFill>
                  <a:schemeClr val="dk1"/>
                </a:solidFill>
              </a:rPr>
              <a:t>General Privacy Restrictions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Guidance from NOAA CIO</a:t>
            </a:r>
          </a:p>
          <a:p>
            <a:pPr marL="514350" indent="-457200">
              <a:buAutoNum type="arabicPeriod"/>
            </a:pPr>
            <a:r>
              <a:rPr lang="en-US" sz="2400" dirty="0">
                <a:solidFill>
                  <a:schemeClr val="dk1"/>
                </a:solidFill>
              </a:rPr>
              <a:t>Special Considerations with Google Meet</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Privacy Act Statement</a:t>
            </a: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Privacy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All PII collections by an Executive Branch Agency have a baseline set of requirements, with several additional requirements for those which are collected within what is considered a System of Records.</a:t>
            </a:r>
          </a:p>
        </p:txBody>
      </p:sp>
      <p:pic>
        <p:nvPicPr>
          <p:cNvPr id="4" name="Picture 3">
            <a:extLst>
              <a:ext uri="{FF2B5EF4-FFF2-40B4-BE49-F238E27FC236}">
                <a16:creationId xmlns:a16="http://schemas.microsoft.com/office/drawing/2014/main" id="{8AC9C9BB-432A-4317-A581-8ABD1B1A1DD2}"/>
              </a:ext>
            </a:extLst>
          </p:cNvPr>
          <p:cNvPicPr>
            <a:picLocks noChangeAspect="1"/>
          </p:cNvPicPr>
          <p:nvPr/>
        </p:nvPicPr>
        <p:blipFill>
          <a:blip r:embed="rId3"/>
          <a:stretch>
            <a:fillRect/>
          </a:stretch>
        </p:blipFill>
        <p:spPr>
          <a:xfrm>
            <a:off x="3383755" y="3465095"/>
            <a:ext cx="2300288" cy="3043458"/>
          </a:xfrm>
          <a:prstGeom prst="rect">
            <a:avLst/>
          </a:prstGeom>
        </p:spPr>
      </p:pic>
    </p:spTree>
    <p:extLst>
      <p:ext uri="{BB962C8B-B14F-4D97-AF65-F5344CB8AC3E}">
        <p14:creationId xmlns:p14="http://schemas.microsoft.com/office/powerpoint/2010/main" val="217273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Privacy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First, PII collections must be limited to only collections that are “relevant and necessary” to the performing NOAA’s mission.  </a:t>
            </a:r>
          </a:p>
          <a:p>
            <a:pPr marL="279400" indent="0">
              <a:buNone/>
            </a:pPr>
            <a:endParaRPr lang="en-US" sz="2400" dirty="0"/>
          </a:p>
          <a:p>
            <a:pPr marL="279400" indent="0">
              <a:buNone/>
            </a:pPr>
            <a:r>
              <a:rPr lang="en-US" sz="2400" dirty="0"/>
              <a:t>This requirement is particularly difficult to satisfy merely for convenience, or in instances where the Meet recording has not previously been relevant and necessary to carry out a longstanding Meet.</a:t>
            </a:r>
          </a:p>
        </p:txBody>
      </p:sp>
    </p:spTree>
    <p:extLst>
      <p:ext uri="{BB962C8B-B14F-4D97-AF65-F5344CB8AC3E}">
        <p14:creationId xmlns:p14="http://schemas.microsoft.com/office/powerpoint/2010/main" val="3424865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Privacy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Secondly—PII collections require notice and consent.  Notice can be accomplished in one of two ways.  Either through actual notice—in the form of an (e)(3) Statement (which we will discuss later), or through constructive notice, in the form of a System of Records Notice.</a:t>
            </a:r>
          </a:p>
        </p:txBody>
      </p:sp>
    </p:spTree>
    <p:extLst>
      <p:ext uri="{BB962C8B-B14F-4D97-AF65-F5344CB8AC3E}">
        <p14:creationId xmlns:p14="http://schemas.microsoft.com/office/powerpoint/2010/main" val="2219976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Guidance from NOAA CIO</a:t>
            </a:r>
            <a:endParaRPr lang="en-US" b="1" dirty="0"/>
          </a:p>
        </p:txBody>
      </p:sp>
      <p:sp>
        <p:nvSpPr>
          <p:cNvPr id="3" name="Text Placeholder 2"/>
          <p:cNvSpPr>
            <a:spLocks noGrp="1"/>
          </p:cNvSpPr>
          <p:nvPr>
            <p:ph type="body" idx="1"/>
          </p:nvPr>
        </p:nvSpPr>
        <p:spPr>
          <a:xfrm>
            <a:off x="228601" y="1524000"/>
            <a:ext cx="7772400" cy="4419599"/>
          </a:xfrm>
        </p:spPr>
        <p:txBody>
          <a:bodyPr/>
          <a:lstStyle/>
          <a:p>
            <a:pPr marL="279400" indent="0">
              <a:buNone/>
            </a:pPr>
            <a:r>
              <a:rPr lang="en-US" sz="2400" dirty="0"/>
              <a:t>Zach Goldstein issued guidance on Feb. 24, 2021, regarding Virtual Conferences.  The guidance is not specific to Google, and is applicable for any other recording medium as well.  </a:t>
            </a:r>
          </a:p>
        </p:txBody>
      </p:sp>
      <p:pic>
        <p:nvPicPr>
          <p:cNvPr id="4" name="Picture 3">
            <a:extLst>
              <a:ext uri="{FF2B5EF4-FFF2-40B4-BE49-F238E27FC236}">
                <a16:creationId xmlns:a16="http://schemas.microsoft.com/office/drawing/2014/main" id="{D672AC11-4C83-4A1B-B118-9BECC6C9D296}"/>
              </a:ext>
            </a:extLst>
          </p:cNvPr>
          <p:cNvPicPr>
            <a:picLocks noChangeAspect="1"/>
          </p:cNvPicPr>
          <p:nvPr/>
        </p:nvPicPr>
        <p:blipFill rotWithShape="1">
          <a:blip r:embed="rId3"/>
          <a:srcRect l="30833" t="24902" r="32500"/>
          <a:stretch/>
        </p:blipFill>
        <p:spPr>
          <a:xfrm>
            <a:off x="5029200" y="2856360"/>
            <a:ext cx="3505200" cy="3813897"/>
          </a:xfrm>
          <a:prstGeom prst="rect">
            <a:avLst/>
          </a:prstGeom>
          <a:effectLst>
            <a:glow rad="101600">
              <a:schemeClr val="accent4">
                <a:satMod val="175000"/>
                <a:alpha val="40000"/>
              </a:schemeClr>
            </a:glow>
          </a:effectLst>
        </p:spPr>
      </p:pic>
    </p:spTree>
    <p:extLst>
      <p:ext uri="{BB962C8B-B14F-4D97-AF65-F5344CB8AC3E}">
        <p14:creationId xmlns:p14="http://schemas.microsoft.com/office/powerpoint/2010/main" val="3858389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Guidance from NOAA CIO</a:t>
            </a:r>
            <a:endParaRPr lang="en-US" b="1" dirty="0"/>
          </a:p>
        </p:txBody>
      </p:sp>
      <p:sp>
        <p:nvSpPr>
          <p:cNvPr id="3" name="Text Placeholder 2"/>
          <p:cNvSpPr>
            <a:spLocks noGrp="1"/>
          </p:cNvSpPr>
          <p:nvPr>
            <p:ph type="body" idx="1"/>
          </p:nvPr>
        </p:nvSpPr>
        <p:spPr/>
        <p:txBody>
          <a:bodyPr/>
          <a:lstStyle/>
          <a:p>
            <a:pPr marL="279400" indent="0">
              <a:buNone/>
            </a:pPr>
            <a:r>
              <a:rPr lang="en-US" sz="2400" dirty="0"/>
              <a:t>Significant provisions of the guidance include:</a:t>
            </a:r>
          </a:p>
          <a:p>
            <a:pPr marL="279400" indent="0">
              <a:buNone/>
            </a:pPr>
            <a:endParaRPr lang="en-US" sz="2400" dirty="0"/>
          </a:p>
          <a:p>
            <a:pPr marL="736600" indent="-457200">
              <a:buAutoNum type="arabicPeriod"/>
            </a:pPr>
            <a:r>
              <a:rPr lang="en-US" sz="2400" dirty="0"/>
              <a:t>Notice must be provided to all parties through Privacy Act Statements.</a:t>
            </a:r>
          </a:p>
          <a:p>
            <a:pPr marL="736600" indent="-457200">
              <a:buAutoNum type="arabicPeriod"/>
            </a:pPr>
            <a:r>
              <a:rPr lang="en-US" sz="2400" dirty="0"/>
              <a:t>All collections are voluntary.  There are no mandatory Google Meet recordings.</a:t>
            </a:r>
          </a:p>
          <a:p>
            <a:pPr marL="736600" indent="-457200">
              <a:buAutoNum type="arabicPeriod"/>
            </a:pPr>
            <a:r>
              <a:rPr lang="en-US" sz="2400" dirty="0"/>
              <a:t>Best practice is to record in Spotlight mode, or method to avoid collecting facial images when possible.  </a:t>
            </a:r>
          </a:p>
          <a:p>
            <a:pPr marL="736600" indent="-457200">
              <a:buAutoNum type="arabicPeriod"/>
            </a:pPr>
            <a:r>
              <a:rPr lang="en-US" sz="2400" dirty="0"/>
              <a:t>No third party collections without SORN coverage.</a:t>
            </a:r>
          </a:p>
          <a:p>
            <a:pPr marL="736600" indent="-457200">
              <a:buAutoNum type="arabicPeriod"/>
            </a:pPr>
            <a:endParaRPr lang="en-US" sz="2400" dirty="0"/>
          </a:p>
        </p:txBody>
      </p:sp>
    </p:spTree>
    <p:extLst>
      <p:ext uri="{BB962C8B-B14F-4D97-AF65-F5344CB8AC3E}">
        <p14:creationId xmlns:p14="http://schemas.microsoft.com/office/powerpoint/2010/main" val="3964118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Special Considerations with Google</a:t>
            </a:r>
            <a:endParaRPr lang="en-US" b="1" dirty="0"/>
          </a:p>
        </p:txBody>
      </p:sp>
      <p:sp>
        <p:nvSpPr>
          <p:cNvPr id="3" name="Text Placeholder 2"/>
          <p:cNvSpPr>
            <a:spLocks noGrp="1"/>
          </p:cNvSpPr>
          <p:nvPr>
            <p:ph type="body" idx="1"/>
          </p:nvPr>
        </p:nvSpPr>
        <p:spPr/>
        <p:txBody>
          <a:bodyPr/>
          <a:lstStyle/>
          <a:p>
            <a:pPr marL="279400" indent="0">
              <a:buNone/>
            </a:pPr>
            <a:r>
              <a:rPr lang="en-US" sz="2400" dirty="0"/>
              <a:t>Google does not restrict recording capability to only those with the permissions on their account.  Rather, any participant to a meeting can start a recording, causing a collection to be incorporated into the NOAA0900 boundary.  This creates a significant Privacy Act liability, and requires strict control of the training and creation of recordable Meet events.</a:t>
            </a:r>
          </a:p>
        </p:txBody>
      </p:sp>
    </p:spTree>
    <p:extLst>
      <p:ext uri="{BB962C8B-B14F-4D97-AF65-F5344CB8AC3E}">
        <p14:creationId xmlns:p14="http://schemas.microsoft.com/office/powerpoint/2010/main" val="1498617882"/>
      </p:ext>
    </p:extLst>
  </p:cSld>
  <p:clrMapOvr>
    <a:masterClrMapping/>
  </p:clrMapOvr>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19253</TotalTime>
  <Words>729</Words>
  <Application>Microsoft Office PowerPoint</Application>
  <PresentationFormat>On-screen Show (4:3)</PresentationFormat>
  <Paragraphs>61</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Times New Roman</vt:lpstr>
      <vt:lpstr>Custom Theme</vt:lpstr>
      <vt:lpstr>PowerPoint Presentation</vt:lpstr>
      <vt:lpstr>Course Overview</vt:lpstr>
      <vt:lpstr>Course Outline</vt:lpstr>
      <vt:lpstr>General Privacy Considerations</vt:lpstr>
      <vt:lpstr>General Privacy Considerations</vt:lpstr>
      <vt:lpstr>General Privacy Considerations</vt:lpstr>
      <vt:lpstr>Guidance from NOAA CIO</vt:lpstr>
      <vt:lpstr>Guidance from NOAA CIO</vt:lpstr>
      <vt:lpstr>Special Considerations with Google</vt:lpstr>
      <vt:lpstr>Special Considerations with Google</vt:lpstr>
      <vt:lpstr>Special Considerations with Google</vt:lpstr>
      <vt:lpstr>Special Considerations with Google</vt:lpstr>
      <vt:lpstr>Privacy Act Statement</vt:lpstr>
      <vt:lpstr>Privacy Act Statement</vt:lpstr>
      <vt:lpstr>Privacy Act Statement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Lola M. Stith</cp:lastModifiedBy>
  <cp:revision>193</cp:revision>
  <dcterms:modified xsi:type="dcterms:W3CDTF">2023-05-01T20:46:35Z</dcterms:modified>
</cp:coreProperties>
</file>