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2"/>
  </p:notesMasterIdLst>
  <p:sldIdLst>
    <p:sldId id="256" r:id="rId2"/>
    <p:sldId id="307" r:id="rId3"/>
    <p:sldId id="295" r:id="rId4"/>
    <p:sldId id="308" r:id="rId5"/>
    <p:sldId id="299" r:id="rId6"/>
    <p:sldId id="300" r:id="rId7"/>
    <p:sldId id="303" r:id="rId8"/>
    <p:sldId id="304" r:id="rId9"/>
    <p:sldId id="305" r:id="rId10"/>
    <p:sldId id="282" r:id="rId1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81034" autoAdjust="0"/>
  </p:normalViewPr>
  <p:slideViewPr>
    <p:cSldViewPr>
      <p:cViewPr varScale="1">
        <p:scale>
          <a:sx n="55" d="100"/>
          <a:sy n="55" d="100"/>
        </p:scale>
        <p:origin x="1632" y="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 name="Shape 4"/>
          <p:cNvSpPr txBox="1">
            <a:spLocks noGrp="1"/>
          </p:cNvSpPr>
          <p:nvPr>
            <p:ph type="dt" idx="10"/>
          </p:nvPr>
        </p:nvSpPr>
        <p:spPr>
          <a:xfrm>
            <a:off x="414528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975361" y="4560569"/>
            <a:ext cx="5364478" cy="4320539"/>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9121139"/>
            <a:ext cx="3169919" cy="48005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4145280" y="9121139"/>
            <a:ext cx="3169919" cy="480059"/>
          </a:xfrm>
          <a:prstGeom prst="rect">
            <a:avLst/>
          </a:prstGeom>
          <a:noFill/>
          <a:ln>
            <a:noFill/>
          </a:ln>
        </p:spPr>
        <p:txBody>
          <a:bodyPr lIns="96625" tIns="48300" rIns="96625" bIns="48300" anchor="b" anchorCtr="0">
            <a:noAutofit/>
          </a:bodyPr>
          <a:lstStyle/>
          <a:p>
            <a:pPr marL="0" marR="0" lvl="0" indent="0" algn="r" rtl="0">
              <a:lnSpc>
                <a:spcPct val="100000"/>
              </a:lnSpc>
              <a:spcBef>
                <a:spcPts val="0"/>
              </a:spcBef>
              <a:spcAft>
                <a:spcPts val="0"/>
              </a:spcAft>
              <a:buClr>
                <a:srgbClr val="000000"/>
              </a:buClr>
              <a:buSzPct val="25000"/>
              <a:buFont typeface="Times New Roman"/>
              <a:buNone/>
            </a:pPr>
            <a:fld id="{00000000-1234-1234-1234-123412341234}" type="slidenum">
              <a:rPr lang="en-US" sz="1300" b="0" i="0" u="none" strike="noStrike" cap="none">
                <a:solidFill>
                  <a:srgbClr val="000000"/>
                </a:solidFill>
                <a:latin typeface="Times New Roman"/>
                <a:ea typeface="Times New Roman"/>
                <a:cs typeface="Times New Roman"/>
                <a:sym typeface="Times New Roman"/>
              </a:rPr>
              <a:t>‹#›</a:t>
            </a:fld>
            <a:endParaRPr lang="en-US" sz="1300" b="0" i="0" u="none" strike="noStrike" cap="none">
              <a:solidFill>
                <a:srgbClr val="000000"/>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0655455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
        <p:nvSpPr>
          <p:cNvPr id="90" name="Shape 9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063632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dirty="0">
                <a:solidFill>
                  <a:schemeClr val="dk1"/>
                </a:solidFill>
              </a:rPr>
              <a:t>If you disagree with the fee waiver eligibility of a requester based off of the 6 factor test outlined in 15 CFR 4.11(l), please contact NOAA FOIA.  </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72221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86141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774860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CFR 4.7</a:t>
            </a: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07342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a:t>
            </a:r>
            <a:r>
              <a:rPr lang="en-US" sz="1200" b="0" i="0" u="none" strike="noStrike" cap="none">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1932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a:solidFill>
                  <a:schemeClr val="dk1"/>
                </a:solidFill>
                <a:latin typeface="Arial"/>
                <a:ea typeface="Arial"/>
                <a:cs typeface="Arial"/>
                <a:sym typeface="Arial"/>
              </a:rPr>
              <a:t>See 15 </a:t>
            </a:r>
            <a:r>
              <a:rPr lang="en-US" sz="1200" b="0" i="0" u="none" strike="noStrike" cap="none">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01378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
        <p:nvSpPr>
          <p:cNvPr id="279" name="Shape 27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9"/>
        <p:cNvGrpSpPr/>
        <p:nvPr/>
      </p:nvGrpSpPr>
      <p:grpSpPr>
        <a:xfrm>
          <a:off x="0" y="0"/>
          <a:ext cx="0" cy="0"/>
          <a:chOff x="0" y="0"/>
          <a:chExt cx="0" cy="0"/>
        </a:xfrm>
      </p:grpSpPr>
      <p:sp>
        <p:nvSpPr>
          <p:cNvPr id="20" name="Shape 20"/>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21" name="Shape 21"/>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lnSpc>
                <a:spcPct val="100000"/>
              </a:lnSpc>
              <a:spcBef>
                <a:spcPts val="56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ctr" rtl="0">
              <a:lnSpc>
                <a:spcPct val="100000"/>
              </a:lnSpc>
              <a:spcBef>
                <a:spcPts val="48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Shape 2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3" name="Shape 2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77" name="Shape 77"/>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9" name="Shape 7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0" name="Shape 8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1" name="Shape 81"/>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84" name="Shape 8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5" name="Shape 8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Shape 8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7" name="Shape 87"/>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27" name="Shape 27"/>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8" name="Shape 2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9" name="Shape 2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0" name="Shape 3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3" name="Shape 3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4" name="Shape 3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Shape 3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9" name="Shape 39"/>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45" name="Shape 45"/>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lvl="0">
              <a:spcBef>
                <a:spcPts val="0"/>
              </a:spcBef>
              <a:buNone/>
              <a:defRPr/>
            </a:lvl1pPr>
          </a:lstStyle>
          <a:p>
            <a:endParaRPr/>
          </a:p>
        </p:txBody>
      </p:sp>
      <p:sp>
        <p:nvSpPr>
          <p:cNvPr id="46" name="Shape 46"/>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7" name="Shape 4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8" name="Shape 4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9" name="Shape 4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52" name="Shape 52"/>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3" name="Shape 5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3" name="Shape 6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4" name="Shape 6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Shape 6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8" name="Shape 68"/>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9" name="Shape 69"/>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0" name="Shape 70"/>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Shape 71"/>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2" name="Shape 7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11" name="Shape 11"/>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12" name="Shape 1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3" name="Shape 1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cxnSp>
        <p:nvCxnSpPr>
          <p:cNvPr id="15" name="Shape 15"/>
          <p:cNvCxnSpPr/>
          <p:nvPr/>
        </p:nvCxnSpPr>
        <p:spPr>
          <a:xfrm>
            <a:off x="228600" y="1524000"/>
            <a:ext cx="8686800" cy="0"/>
          </a:xfrm>
          <a:prstGeom prst="straightConnector1">
            <a:avLst/>
          </a:prstGeom>
          <a:noFill/>
          <a:ln w="57150" cap="flat" cmpd="sng">
            <a:solidFill>
              <a:srgbClr val="FF3300"/>
            </a:solidFill>
            <a:prstDash val="solid"/>
            <a:miter/>
            <a:headEnd type="none" w="med" len="med"/>
            <a:tailEnd type="none" w="med" len="med"/>
          </a:ln>
        </p:spPr>
      </p:cxnSp>
      <p:pic>
        <p:nvPicPr>
          <p:cNvPr id="16" name="Shape 16"/>
          <p:cNvPicPr preferRelativeResize="0"/>
          <p:nvPr/>
        </p:nvPicPr>
        <p:blipFill rotWithShape="1">
          <a:blip r:embed="rId13">
            <a:alphaModFix/>
          </a:blip>
          <a:srcRect/>
          <a:stretch/>
        </p:blipFill>
        <p:spPr>
          <a:xfrm>
            <a:off x="228600" y="228600"/>
            <a:ext cx="1176337" cy="1177924"/>
          </a:xfrm>
          <a:prstGeom prst="rect">
            <a:avLst/>
          </a:prstGeom>
          <a:noFill/>
          <a:ln>
            <a:noFill/>
          </a:ln>
        </p:spPr>
      </p:pic>
      <p:pic>
        <p:nvPicPr>
          <p:cNvPr id="17" name="Shape 17"/>
          <p:cNvPicPr preferRelativeResize="0"/>
          <p:nvPr/>
        </p:nvPicPr>
        <p:blipFill rotWithShape="1">
          <a:blip r:embed="rId14">
            <a:alphaModFix/>
          </a:blip>
          <a:srcRect/>
          <a:stretch/>
        </p:blipFill>
        <p:spPr>
          <a:xfrm>
            <a:off x="7696200" y="228600"/>
            <a:ext cx="1219199" cy="1212850"/>
          </a:xfrm>
          <a:prstGeom prst="rect">
            <a:avLst/>
          </a:prstGeom>
          <a:noFill/>
          <a:ln>
            <a:noFill/>
          </a:ln>
        </p:spPr>
      </p:pic>
      <p:sp>
        <p:nvSpPr>
          <p:cNvPr id="18" name="Shape 18"/>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a:solidFill>
                  <a:srgbClr val="DDDDDD"/>
                </a:solidFill>
                <a:latin typeface="Times New Roman"/>
                <a:ea typeface="Times New Roman"/>
                <a:cs typeface="Times New Roman"/>
                <a:sym typeface="Times New Roman"/>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ctrTitle"/>
          </p:nvPr>
        </p:nvSpPr>
        <p:spPr>
          <a:xfrm>
            <a:off x="685800" y="2743200"/>
            <a:ext cx="7772400" cy="1143000"/>
          </a:xfrm>
          <a:prstGeom prst="rect">
            <a:avLst/>
          </a:prstGeom>
          <a:noFill/>
          <a:ln>
            <a:noFill/>
          </a:ln>
        </p:spPr>
        <p:txBody>
          <a:bodyPr lIns="91425" tIns="45700" rIns="91425" bIns="45700" anchor="ctr" anchorCtr="0">
            <a:noAutofit/>
          </a:bodyPr>
          <a:lstStyle/>
          <a:p>
            <a:pPr lvl="0" algn="ctr">
              <a:buClr>
                <a:schemeClr val="dk2"/>
              </a:buClr>
              <a:buSzPct val="25000"/>
            </a:pPr>
            <a:r>
              <a:rPr lang="en-US" sz="4400" b="1" dirty="0">
                <a:solidFill>
                  <a:schemeClr val="dk2"/>
                </a:solidFill>
              </a:rPr>
              <a:t>FOIA Fees </a:t>
            </a:r>
            <a:br>
              <a:rPr lang="en-US" sz="4400" b="1" dirty="0">
                <a:solidFill>
                  <a:schemeClr val="dk2"/>
                </a:solidFill>
              </a:rPr>
            </a:br>
            <a:r>
              <a:rPr lang="en-US" sz="4400" b="1" dirty="0">
                <a:solidFill>
                  <a:schemeClr val="dk2"/>
                </a:solidFill>
              </a:rPr>
              <a:t>Alaska Roundtable</a:t>
            </a:r>
            <a:br>
              <a:rPr lang="en-US" sz="4400" b="1" dirty="0">
                <a:solidFill>
                  <a:schemeClr val="dk2"/>
                </a:solidFill>
              </a:rPr>
            </a:br>
            <a:br>
              <a:rPr lang="en-US" sz="3600" b="1" i="0" u="none" strike="noStrike" cap="none" dirty="0">
                <a:solidFill>
                  <a:schemeClr val="dk2"/>
                </a:solidFill>
                <a:latin typeface="Arial"/>
                <a:ea typeface="Arial"/>
                <a:cs typeface="Arial"/>
                <a:sym typeface="Arial"/>
              </a:rPr>
            </a:br>
            <a:endParaRPr lang="en-US" sz="3600" b="1" i="0" u="none" strike="noStrike" cap="none" dirty="0">
              <a:solidFill>
                <a:schemeClr val="dk2"/>
              </a:solidFill>
              <a:latin typeface="Arial"/>
              <a:ea typeface="Arial"/>
              <a:cs typeface="Arial"/>
              <a:sym typeface="Arial"/>
            </a:endParaRPr>
          </a:p>
        </p:txBody>
      </p:sp>
      <p:sp>
        <p:nvSpPr>
          <p:cNvPr id="93" name="Shape 93"/>
          <p:cNvSpPr txBox="1">
            <a:spLocks noGrp="1"/>
          </p:cNvSpPr>
          <p:nvPr>
            <p:ph type="subTitle" idx="1"/>
          </p:nvPr>
        </p:nvSpPr>
        <p:spPr>
          <a:xfrm>
            <a:off x="1409699" y="4038600"/>
            <a:ext cx="6400799" cy="175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2400" b="0" i="0" u="none" strike="noStrike" cap="none" dirty="0">
                <a:solidFill>
                  <a:schemeClr val="dk1"/>
                </a:solidFill>
                <a:latin typeface="Arial"/>
                <a:ea typeface="Arial"/>
                <a:cs typeface="Arial"/>
                <a:sym typeface="Arial"/>
              </a:rPr>
              <a:t>Prepared by Asha Mathew / Lola Stith</a:t>
            </a:r>
          </a:p>
          <a:p>
            <a:pPr lvl="0">
              <a:spcBef>
                <a:spcPts val="0"/>
              </a:spcBef>
              <a:buSzPct val="25000"/>
            </a:pPr>
            <a:r>
              <a:rPr lang="en-US" sz="2400" dirty="0">
                <a:solidFill>
                  <a:schemeClr val="dk1"/>
                </a:solidFill>
              </a:rPr>
              <a:t>April 26, 2023</a:t>
            </a:r>
          </a:p>
          <a:p>
            <a:pPr marL="0" marR="0" lvl="0" indent="0" algn="ctr" rtl="0">
              <a:lnSpc>
                <a:spcPct val="100000"/>
              </a:lnSpc>
              <a:spcBef>
                <a:spcPts val="0"/>
              </a:spcBef>
              <a:spcAft>
                <a:spcPts val="0"/>
              </a:spcAft>
              <a:buClr>
                <a:schemeClr val="dk1"/>
              </a:buClr>
              <a:buSzPct val="25000"/>
              <a:buFont typeface="Arial"/>
              <a:buNone/>
            </a:pPr>
            <a:r>
              <a:rPr lang="en-US" sz="2400" b="0" i="0" u="none" strike="noStrike" cap="none" dirty="0">
                <a:solidFill>
                  <a:schemeClr val="dk1"/>
                </a:solidFill>
                <a:latin typeface="Arial"/>
                <a:ea typeface="Arial"/>
                <a:cs typeface="Arial"/>
                <a:sym typeface="Arial"/>
              </a:rPr>
              <a:t> </a:t>
            </a:r>
          </a:p>
        </p:txBody>
      </p:sp>
      <p:sp>
        <p:nvSpPr>
          <p:cNvPr id="94" name="Shape 94"/>
          <p:cNvSpPr txBox="1"/>
          <p:nvPr/>
        </p:nvSpPr>
        <p:spPr>
          <a:xfrm>
            <a:off x="457200" y="6096000"/>
            <a:ext cx="8305799" cy="457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strike="noStrike" cap="none">
                <a:solidFill>
                  <a:schemeClr val="dk1"/>
                </a:solidFill>
                <a:latin typeface="Times New Roman"/>
                <a:ea typeface="Times New Roman"/>
                <a:cs typeface="Times New Roman"/>
                <a:sym typeface="Times New Roman"/>
              </a:rPr>
              <a:t>				    		</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10</a:t>
            </a:fld>
            <a:endParaRPr lang="en-US" sz="800" b="0" i="0" u="none" strike="noStrike" cap="none">
              <a:solidFill>
                <a:schemeClr val="dk1"/>
              </a:solidFill>
              <a:latin typeface="Arial"/>
              <a:ea typeface="Arial"/>
              <a:cs typeface="Arial"/>
              <a:sym typeface="Arial"/>
            </a:endParaRPr>
          </a:p>
        </p:txBody>
      </p:sp>
      <p:sp>
        <p:nvSpPr>
          <p:cNvPr id="282" name="Shape 282"/>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br>
              <a:rPr lang="en-US" sz="3200" b="1" i="0" u="none" strike="noStrike" cap="none">
                <a:solidFill>
                  <a:schemeClr val="dk2"/>
                </a:solidFill>
                <a:latin typeface="Arial"/>
                <a:ea typeface="Arial"/>
                <a:cs typeface="Arial"/>
                <a:sym typeface="Arial"/>
              </a:rPr>
            </a:br>
            <a:r>
              <a:rPr lang="en-US" sz="3200" b="1" i="0" u="none" strike="noStrike" cap="none">
                <a:solidFill>
                  <a:schemeClr val="dk2"/>
                </a:solidFill>
                <a:latin typeface="Arial"/>
                <a:ea typeface="Arial"/>
                <a:cs typeface="Arial"/>
                <a:sym typeface="Arial"/>
              </a:rPr>
              <a:t>Questions</a:t>
            </a:r>
            <a:br>
              <a:rPr lang="en-US" sz="3200" b="1" i="0" u="none" strike="noStrike" cap="none">
                <a:solidFill>
                  <a:schemeClr val="dk2"/>
                </a:solidFill>
                <a:latin typeface="Arial"/>
                <a:ea typeface="Arial"/>
                <a:cs typeface="Arial"/>
                <a:sym typeface="Arial"/>
              </a:rPr>
            </a:br>
            <a:br>
              <a:rPr lang="en-US" sz="3200" b="1" i="0" u="none" strike="noStrike" cap="none">
                <a:solidFill>
                  <a:schemeClr val="dk2"/>
                </a:solidFill>
                <a:latin typeface="Arial"/>
                <a:ea typeface="Arial"/>
                <a:cs typeface="Arial"/>
                <a:sym typeface="Arial"/>
              </a:rPr>
            </a:br>
            <a:endParaRPr lang="en-US" sz="3200" b="1" i="0" u="none" strike="noStrike" cap="none">
              <a:solidFill>
                <a:schemeClr val="dk2"/>
              </a:solidFill>
              <a:latin typeface="Arial"/>
              <a:ea typeface="Arial"/>
              <a:cs typeface="Arial"/>
              <a:sym typeface="Arial"/>
            </a:endParaRPr>
          </a:p>
        </p:txBody>
      </p:sp>
      <p:sp>
        <p:nvSpPr>
          <p:cNvPr id="283" name="Shape 283"/>
          <p:cNvSpPr txBox="1">
            <a:spLocks noGrp="1"/>
          </p:cNvSpPr>
          <p:nvPr>
            <p:ph type="body" idx="1"/>
          </p:nvPr>
        </p:nvSpPr>
        <p:spPr>
          <a:xfrm>
            <a:off x="609600" y="2866775"/>
            <a:ext cx="8208300" cy="1828800"/>
          </a:xfrm>
          <a:prstGeom prst="rect">
            <a:avLst/>
          </a:prstGeom>
          <a:noFill/>
          <a:ln>
            <a:noFill/>
          </a:ln>
        </p:spPr>
        <p:txBody>
          <a:bodyPr lIns="91425" tIns="45700" rIns="91425" bIns="45700" anchor="t" anchorCtr="0">
            <a:noAutofit/>
          </a:bodyPr>
          <a:lstStyle/>
          <a:p>
            <a:pPr marL="0" marR="0" lvl="0" indent="0" algn="ctr" rtl="0">
              <a:lnSpc>
                <a:spcPct val="100000"/>
              </a:lnSpc>
              <a:spcBef>
                <a:spcPts val="560"/>
              </a:spcBef>
              <a:spcAft>
                <a:spcPts val="0"/>
              </a:spcAft>
              <a:buClr>
                <a:schemeClr val="dk1"/>
              </a:buClr>
              <a:buSzPct val="25000"/>
              <a:buFont typeface="Arial"/>
              <a:buNone/>
            </a:pPr>
            <a:r>
              <a:rPr lang="en-US" sz="7200" b="0" i="0" u="none" strike="noStrike" cap="none" dirty="0">
                <a:solidFill>
                  <a:schemeClr val="dk1"/>
                </a:solidFill>
                <a:latin typeface="Arial"/>
                <a:ea typeface="Arial"/>
                <a:cs typeface="Arial"/>
                <a:sym typeface="Arial"/>
              </a:rPr>
              <a:t>QUESTIONS?</a:t>
            </a:r>
          </a:p>
          <a:p>
            <a:pPr marL="342900" marR="0" lvl="0" indent="-342900" algn="l" rtl="0">
              <a:lnSpc>
                <a:spcPct val="100000"/>
              </a:lnSpc>
              <a:spcBef>
                <a:spcPts val="560"/>
              </a:spcBef>
              <a:spcAft>
                <a:spcPts val="0"/>
              </a:spcAft>
              <a:buClr>
                <a:schemeClr val="dk1"/>
              </a:buClr>
              <a:buSzPct val="100000"/>
              <a:buFont typeface="Arial"/>
              <a:buNone/>
            </a:pPr>
            <a:endParaRPr sz="12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defTabSz="914400" rtl="0" eaLnBrk="1" fontAlgn="auto" latinLnBrk="0" hangingPunct="1">
              <a:lnSpc>
                <a:spcPct val="100000"/>
              </a:lnSpc>
              <a:spcBef>
                <a:spcPts val="0"/>
              </a:spcBef>
              <a:spcAft>
                <a:spcPts val="0"/>
              </a:spcAft>
              <a:buClr>
                <a:srgbClr val="000000"/>
              </a:buClr>
              <a:buSzPct val="25000"/>
              <a:buFont typeface="Arial"/>
              <a:buNone/>
              <a:tabLst/>
              <a:defRPr/>
            </a:pPr>
            <a:fld id="{00000000-1234-1234-1234-123412341234}" type="slidenum">
              <a:rPr kumimoji="0" lang="en-US" sz="8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ct val="25000"/>
                <a:buFont typeface="Arial"/>
                <a:buNone/>
                <a:tabLst/>
                <a:defRPr/>
              </a:pPr>
              <a:t>2</a:t>
            </a:fld>
            <a:endParaRPr kumimoji="0" lang="en-US" sz="8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223" name="Shape 223"/>
          <p:cNvSpPr txBox="1">
            <a:spLocks noGrp="1"/>
          </p:cNvSpPr>
          <p:nvPr>
            <p:ph type="title"/>
          </p:nvPr>
        </p:nvSpPr>
        <p:spPr>
          <a:xfrm>
            <a:off x="1611775"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Overview</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indent="-342900">
              <a:spcBef>
                <a:spcPts val="0"/>
              </a:spcBef>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23323303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3</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Fees can only be assessed in accordance with 15 CFR 4.11.  As such, first we have to determine the fee waiver eligibility of the requester (if requested).  </a:t>
            </a:r>
            <a:r>
              <a:rPr lang="en-US" sz="2800" dirty="0">
                <a:solidFill>
                  <a:schemeClr val="dk1"/>
                </a:solidFill>
              </a:rPr>
              <a:t>This will be done at intake.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09343745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5C171-A873-4BBC-A946-B61DD20F6F5B}"/>
              </a:ext>
            </a:extLst>
          </p:cNvPr>
          <p:cNvSpPr>
            <a:spLocks noGrp="1"/>
          </p:cNvSpPr>
          <p:nvPr>
            <p:ph type="title"/>
          </p:nvPr>
        </p:nvSpPr>
        <p:spPr/>
        <p:txBody>
          <a:bodyPr/>
          <a:lstStyle/>
          <a:p>
            <a:pPr algn="ctr"/>
            <a:r>
              <a:rPr lang="en-US" sz="3200" b="1" dirty="0">
                <a:solidFill>
                  <a:schemeClr val="dk2"/>
                </a:solidFill>
              </a:rPr>
              <a:t>Statutory Standard for Granting a Fee Waiver </a:t>
            </a:r>
          </a:p>
        </p:txBody>
      </p:sp>
      <p:sp>
        <p:nvSpPr>
          <p:cNvPr id="3" name="Text Placeholder 2">
            <a:extLst>
              <a:ext uri="{FF2B5EF4-FFF2-40B4-BE49-F238E27FC236}">
                <a16:creationId xmlns:a16="http://schemas.microsoft.com/office/drawing/2014/main" id="{8AC81729-054F-4939-884E-12631EE3B660}"/>
              </a:ext>
            </a:extLst>
          </p:cNvPr>
          <p:cNvSpPr>
            <a:spLocks noGrp="1"/>
          </p:cNvSpPr>
          <p:nvPr>
            <p:ph type="body" idx="1"/>
          </p:nvPr>
        </p:nvSpPr>
        <p:spPr>
          <a:xfrm>
            <a:off x="685800" y="1676400"/>
            <a:ext cx="7772400" cy="5181600"/>
          </a:xfrm>
        </p:spPr>
        <p:txBody>
          <a:bodyPr>
            <a:normAutofit fontScale="92500"/>
          </a:bodyPr>
          <a:lstStyle/>
          <a:p>
            <a:pPr marL="609600" indent="-342900">
              <a:buFont typeface="+mj-lt"/>
              <a:buAutoNum type="arabicPeriod"/>
            </a:pPr>
            <a:r>
              <a:rPr lang="en-US" sz="1800" dirty="0">
                <a:solidFill>
                  <a:schemeClr val="dk1"/>
                </a:solidFill>
              </a:rPr>
              <a:t>The subject of the requested records must concern identifiable operations or activities of the Federal Government.</a:t>
            </a:r>
          </a:p>
          <a:p>
            <a:pPr marL="609600" indent="-342900">
              <a:buFont typeface="+mj-lt"/>
              <a:buAutoNum type="arabicPeriod"/>
            </a:pPr>
            <a:r>
              <a:rPr lang="en-US" sz="1800" dirty="0">
                <a:solidFill>
                  <a:schemeClr val="dk1"/>
                </a:solidFill>
              </a:rPr>
              <a:t>The disclosable portions of the requested records must be meaningfully informative about Government operations or activities in order to be “likely to contribute” to and increase public understanding of those operations or activities.</a:t>
            </a:r>
          </a:p>
          <a:p>
            <a:pPr marL="609600" indent="-342900">
              <a:buFont typeface="+mj-lt"/>
              <a:buAutoNum type="arabicPeriod"/>
            </a:pPr>
            <a:r>
              <a:rPr lang="en-US" sz="1800" dirty="0">
                <a:solidFill>
                  <a:schemeClr val="dk1"/>
                </a:solidFill>
              </a:rPr>
              <a:t>The disclosure of the requested information must contribute to the understanding of a reasonably broad audience of persons interested in the subject, as opposed to the individual understanding of the requester.</a:t>
            </a:r>
          </a:p>
          <a:p>
            <a:pPr marL="609600" indent="-342900">
              <a:buFont typeface="+mj-lt"/>
              <a:buAutoNum type="arabicPeriod"/>
            </a:pPr>
            <a:r>
              <a:rPr lang="en-US" sz="1800" dirty="0">
                <a:solidFill>
                  <a:schemeClr val="dk1"/>
                </a:solidFill>
              </a:rPr>
              <a:t>The disclosure of the requested information is likely to contribute “significantly” to the public’s understanding of Government operations or activities.</a:t>
            </a:r>
          </a:p>
          <a:p>
            <a:pPr marL="609600" indent="-342900">
              <a:buFont typeface="+mj-lt"/>
              <a:buAutoNum type="arabicPeriod"/>
            </a:pPr>
            <a:r>
              <a:rPr lang="en-US" sz="1800" dirty="0">
                <a:solidFill>
                  <a:schemeClr val="dk1"/>
                </a:solidFill>
              </a:rPr>
              <a:t>Whether the requester has a commercial interest that would be furthered by the requester.</a:t>
            </a:r>
          </a:p>
          <a:p>
            <a:pPr marL="609600" indent="-342900">
              <a:buFont typeface="+mj-lt"/>
              <a:buAutoNum type="arabicPeriod"/>
            </a:pPr>
            <a:r>
              <a:rPr lang="en-US" sz="1800" dirty="0">
                <a:solidFill>
                  <a:schemeClr val="dk1"/>
                </a:solidFill>
              </a:rPr>
              <a:t>Whether any identified commercial interest of the requester is sufficiently great, in comparison with the public interest in disclosure, such that the disclosure is not primarily in the commercial interest of the requester</a:t>
            </a:r>
            <a:r>
              <a:rPr lang="en-US" sz="900" dirty="0">
                <a:solidFill>
                  <a:schemeClr val="dk1"/>
                </a:solidFill>
              </a:rPr>
              <a:t>.</a:t>
            </a:r>
            <a:endParaRPr lang="en-US" sz="1800" dirty="0">
              <a:solidFill>
                <a:schemeClr val="dk1"/>
              </a:solidFill>
            </a:endParaRPr>
          </a:p>
        </p:txBody>
      </p:sp>
      <p:sp>
        <p:nvSpPr>
          <p:cNvPr id="4" name="Slide Number Placeholder 3">
            <a:extLst>
              <a:ext uri="{FF2B5EF4-FFF2-40B4-BE49-F238E27FC236}">
                <a16:creationId xmlns:a16="http://schemas.microsoft.com/office/drawing/2014/main" id="{754A1CF1-39D9-4EB1-BC58-DF9A96E965B5}"/>
              </a:ext>
            </a:extLst>
          </p:cNvPr>
          <p:cNvSpPr>
            <a:spLocks noGrp="1"/>
          </p:cNvSpPr>
          <p:nvPr>
            <p:ph type="sldNum" idx="12"/>
          </p:nvPr>
        </p:nvSpPr>
        <p:spPr/>
        <p:txBody>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smtClean="0">
                <a:solidFill>
                  <a:schemeClr val="dk1"/>
                </a:solidFill>
                <a:latin typeface="Arial"/>
                <a:ea typeface="Arial"/>
                <a:cs typeface="Arial"/>
                <a:sym typeface="Arial"/>
              </a:rPr>
              <a:t>4</a:t>
            </a:fld>
            <a:endParaRPr lang="en-US" sz="8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59292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5</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If fees are waived, then the fee category is moot</a:t>
            </a:r>
            <a:r>
              <a:rPr lang="en-US" sz="2800" dirty="0">
                <a:solidFill>
                  <a:schemeClr val="dk1"/>
                </a:solidFill>
              </a:rPr>
              <a:t>.  However, if fees are not waived, then a fee estimate should be sent to the requester immediately by the LO following tasking.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5114705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6</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Fees  </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 </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15 CFR 4.11(e), the request is tolled only upon notification of the requester of the fee estimate.  This tolling can be done multiple times as requesters narrow their scope, and a new fee estimate is issued again.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561594416"/>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7</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Appeal Rights: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Any denial must (1) be signed by a denial authority under 15 CFR Part 4 Appendix B, and (2) must include appeal rights.  </a:t>
            </a:r>
            <a:r>
              <a:rPr lang="en-US" sz="2800" dirty="0">
                <a:solidFill>
                  <a:schemeClr val="dk1"/>
                </a:solidFill>
              </a:rPr>
              <a:t>Appeals should also be included in interim releases, as well as full releases, as exemptions can be appealed during the case, and the scope of the search can be appealed following a full release.</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569009928"/>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8</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a:solidFill>
                  <a:srgbClr val="000000"/>
                </a:solidFill>
                <a:latin typeface="Arial"/>
                <a:ea typeface="Arial"/>
                <a:cs typeface="Arial"/>
                <a:sym typeface="Arial"/>
              </a:rPr>
              <a:t>Request, Appeal, Consultation, or Referral:</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a:solidFill>
                  <a:schemeClr val="dk1"/>
                </a:solidFill>
                <a:latin typeface="Arial"/>
                <a:ea typeface="Arial"/>
                <a:cs typeface="Arial"/>
                <a:sym typeface="Arial"/>
              </a:rPr>
              <a:t>Each type of request can have a different required response, including regular responses to the requester, reprocessing a portion of the request on remand, recommending exemptions to the consulting agency, or asserting exemptions on a set of records already located by a referring agency.  You must know which type of request </a:t>
            </a:r>
            <a:r>
              <a:rPr lang="en-US" sz="2800" dirty="0">
                <a:solidFill>
                  <a:schemeClr val="dk1"/>
                </a:solidFill>
              </a:rPr>
              <a:t>you are processing.</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41453736"/>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9</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a:solidFill>
                  <a:schemeClr val="dk2"/>
                </a:solidFill>
                <a:latin typeface="Arial"/>
                <a:ea typeface="Arial"/>
                <a:cs typeface="Arial"/>
                <a:sym typeface="Arial"/>
              </a:rPr>
              <a:t>Final Determination</a:t>
            </a: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dirty="0"/>
              <a:t>Exhaustion of Administrative Remedies</a:t>
            </a:r>
          </a:p>
          <a:p>
            <a:pPr marL="0" marR="0" lvl="0" indent="0" algn="l" rtl="0">
              <a:lnSpc>
                <a:spcPct val="100000"/>
              </a:lnSpc>
              <a:spcBef>
                <a:spcPts val="0"/>
              </a:spcBef>
              <a:spcAft>
                <a:spcPts val="0"/>
              </a:spcAft>
              <a:buNone/>
            </a:pPr>
            <a:endParaRPr lang="en-US" sz="2400" b="1"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2400" dirty="0">
                <a:solidFill>
                  <a:schemeClr val="dk1"/>
                </a:solidFill>
              </a:rPr>
              <a:t>In order to file suit, Courts require requesters to exhaust their administrative remedies.  This can be done either by filing an administrative appeal of a denial, or by the Agency’s failure to respond in time, which is referred to as constructive denial.  </a:t>
            </a:r>
          </a:p>
          <a:p>
            <a:pPr marL="0" marR="0" lvl="0" indent="0" algn="l" rtl="0">
              <a:lnSpc>
                <a:spcPct val="100000"/>
              </a:lnSpc>
              <a:spcBef>
                <a:spcPts val="0"/>
              </a:spcBef>
              <a:spcAft>
                <a:spcPts val="0"/>
              </a:spcAft>
              <a:buNone/>
            </a:pPr>
            <a:endParaRPr lang="en-US" sz="2400" dirty="0">
              <a:solidFill>
                <a:schemeClr val="dk1"/>
              </a:solidFill>
            </a:endParaRPr>
          </a:p>
          <a:p>
            <a:pPr marL="0" marR="0" lvl="0" indent="0" algn="l" rtl="0">
              <a:lnSpc>
                <a:spcPct val="100000"/>
              </a:lnSpc>
              <a:spcBef>
                <a:spcPts val="0"/>
              </a:spcBef>
              <a:spcAft>
                <a:spcPts val="0"/>
              </a:spcAft>
              <a:buNone/>
            </a:pPr>
            <a:r>
              <a:rPr lang="en-US" sz="2400" dirty="0">
                <a:solidFill>
                  <a:schemeClr val="dk1"/>
                </a:solidFill>
              </a:rPr>
              <a:t>As a result, it is always advisable to make some interim release to the Plaintiff prior to the expiration of the time limit to require the requester to exhaust administrative remedies as to that release.</a:t>
            </a:r>
            <a:endParaRPr sz="28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14443782"/>
      </p:ext>
    </p:extLst>
  </p:cSld>
  <p:clrMapOvr>
    <a:masterClrMapping/>
  </p:clrMapOvr>
  <p:transition spd="slow">
    <p:fade/>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4145</TotalTime>
  <Words>607</Words>
  <Application>Microsoft Office PowerPoint</Application>
  <PresentationFormat>On-screen Show (4:3)</PresentationFormat>
  <Paragraphs>56</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Times New Roman</vt:lpstr>
      <vt:lpstr>Default Design</vt:lpstr>
      <vt:lpstr>FOIA Fees  Alaska Roundtable  </vt:lpstr>
      <vt:lpstr>Overview</vt:lpstr>
      <vt:lpstr>Fees</vt:lpstr>
      <vt:lpstr>Statutory Standard for Granting a Fee Waiver </vt:lpstr>
      <vt:lpstr>Fees</vt:lpstr>
      <vt:lpstr>Fees  </vt:lpstr>
      <vt:lpstr>Final Determination</vt:lpstr>
      <vt:lpstr>Final Determination</vt:lpstr>
      <vt:lpstr>Final Determination</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Referrals, Consultations,  and Exemption (b)(5) Deliberative Process</dc:title>
  <dc:creator>Mark Graff</dc:creator>
  <cp:lastModifiedBy>Lola M. Stith</cp:lastModifiedBy>
  <cp:revision>73</cp:revision>
  <dcterms:modified xsi:type="dcterms:W3CDTF">2023-04-18T17:14:58Z</dcterms:modified>
</cp:coreProperties>
</file>