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6858000" cx="9144000"/>
  <p:notesSz cx="7315200" cy="96012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14" roundtripDataSignature="AMtx7miuS3ygAKhuV1C/fY8iHhn1foiOo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169919" cy="480059"/>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4145280" y="0"/>
            <a:ext cx="3169919" cy="480059"/>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975361" y="4560569"/>
            <a:ext cx="5364478" cy="4320539"/>
          </a:xfrm>
          <a:prstGeom prst="rect">
            <a:avLst/>
          </a:prstGeom>
          <a:noFill/>
          <a:ln>
            <a:noFill/>
          </a:ln>
        </p:spPr>
        <p:txBody>
          <a:bodyPr anchorCtr="0" anchor="ctr" bIns="91425" lIns="91425" spcFirstLastPara="1" rIns="91425" wrap="square" tIns="91425">
            <a:noAutofit/>
          </a:bodyPr>
          <a:lstStyle>
            <a:lvl1pPr indent="-228600" lvl="0" marL="4572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9121139"/>
            <a:ext cx="3169919" cy="480059"/>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4145280" y="9121139"/>
            <a:ext cx="3169919" cy="480059"/>
          </a:xfrm>
          <a:prstGeom prst="rect">
            <a:avLst/>
          </a:prstGeom>
          <a:noFill/>
          <a:ln>
            <a:noFill/>
          </a:ln>
        </p:spPr>
        <p:txBody>
          <a:bodyPr anchorCtr="0" anchor="b" bIns="48300" lIns="96625" spcFirstLastPara="1" rIns="96625" wrap="square" tIns="48300">
            <a:noAutofit/>
          </a:bodyPr>
          <a:lstStyle/>
          <a:p>
            <a:pPr indent="0" lvl="0" marL="0" marR="0" rtl="0" algn="r">
              <a:lnSpc>
                <a:spcPct val="100000"/>
              </a:lnSpc>
              <a:spcBef>
                <a:spcPts val="0"/>
              </a:spcBef>
              <a:spcAft>
                <a:spcPts val="0"/>
              </a:spcAft>
              <a:buClr>
                <a:srgbClr val="000000"/>
              </a:buClr>
              <a:buSzPts val="325"/>
              <a:buFont typeface="Times New Roman"/>
              <a:buNone/>
            </a:pPr>
            <a:fld id="{00000000-1234-1234-1234-123412341234}" type="slidenum">
              <a:rPr b="0" i="0" lang="en-US" sz="1300" u="none" cap="none" strike="noStrike">
                <a:solidFill>
                  <a:srgbClr val="000000"/>
                </a:solidFill>
                <a:latin typeface="Times New Roman"/>
                <a:ea typeface="Times New Roman"/>
                <a:cs typeface="Times New Roman"/>
                <a:sym typeface="Times New Roman"/>
              </a:rPr>
              <a:t>‹#›</a:t>
            </a:fld>
            <a:endParaRPr b="0" i="0" sz="1300" u="none" cap="none" strike="noStrike">
              <a:solidFill>
                <a:srgbClr val="000000"/>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1: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300"/>
              <a:buFont typeface="Arial"/>
              <a:buNone/>
            </a:pPr>
            <a:r>
              <a:t/>
            </a:r>
            <a:endParaRPr b="0" i="0" sz="1200" u="none" cap="none" strike="noStrike">
              <a:solidFill>
                <a:schemeClr val="dk1"/>
              </a:solidFill>
              <a:latin typeface="Arial"/>
              <a:ea typeface="Arial"/>
              <a:cs typeface="Arial"/>
              <a:sym typeface="Arial"/>
            </a:endParaRPr>
          </a:p>
        </p:txBody>
      </p:sp>
      <p:sp>
        <p:nvSpPr>
          <p:cNvPr id="90" name="Google Shape;90;p1: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3: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1200"/>
              <a:buFont typeface="Arial"/>
              <a:buNone/>
            </a:pPr>
            <a:r>
              <a:rPr lang="en-US" sz="1200">
                <a:solidFill>
                  <a:schemeClr val="dk1"/>
                </a:solidFill>
              </a:rPr>
              <a:t>If you disagree with the fee waiver eligibility of a requester based off of the 6 factor test outlined in 15 CFR 4.11(l), please contact NOAA FOIA.  </a:t>
            </a:r>
            <a:endParaRPr b="0" i="0" sz="1200" u="none" cap="none" strike="noStrike">
              <a:solidFill>
                <a:schemeClr val="dk1"/>
              </a:solidFill>
              <a:latin typeface="Arial"/>
              <a:ea typeface="Arial"/>
              <a:cs typeface="Arial"/>
              <a:sym typeface="Arial"/>
            </a:endParaRPr>
          </a:p>
        </p:txBody>
      </p:sp>
      <p:sp>
        <p:nvSpPr>
          <p:cNvPr id="97" name="Google Shape;97;p3: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4:notes"/>
          <p:cNvSpPr txBox="1"/>
          <p:nvPr>
            <p:ph idx="1" type="body"/>
          </p:nvPr>
        </p:nvSpPr>
        <p:spPr>
          <a:xfrm>
            <a:off x="975361" y="4560569"/>
            <a:ext cx="5364478" cy="4320539"/>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200"/>
              <a:buNone/>
            </a:pPr>
            <a:r>
              <a:t/>
            </a:r>
            <a:endParaRPr/>
          </a:p>
        </p:txBody>
      </p:sp>
      <p:sp>
        <p:nvSpPr>
          <p:cNvPr id="104" name="Google Shape;104;p4: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5: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11" name="Google Shape;111;p5: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6: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18" name="Google Shape;118;p6: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7: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See 15 CFR 4.7</a:t>
            </a:r>
            <a:endParaRPr/>
          </a:p>
        </p:txBody>
      </p:sp>
      <p:sp>
        <p:nvSpPr>
          <p:cNvPr id="125" name="Google Shape;125;p7: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230e6abc6cd_1_0: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32" name="Google Shape;132;g230e6abc6cd_1_0:notes"/>
          <p:cNvSpPr txBox="1"/>
          <p:nvPr>
            <p:ph idx="1" type="body"/>
          </p:nvPr>
        </p:nvSpPr>
        <p:spPr>
          <a:xfrm>
            <a:off x="975361" y="4560569"/>
            <a:ext cx="5364600" cy="43206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200"/>
              <a:buNone/>
            </a:pPr>
            <a:r>
              <a:t/>
            </a:r>
            <a:endParaRPr/>
          </a:p>
        </p:txBody>
      </p:sp>
      <p:sp>
        <p:nvSpPr>
          <p:cNvPr id="133" name="Google Shape;133;g230e6abc6cd_1_0:notes"/>
          <p:cNvSpPr txBox="1"/>
          <p:nvPr>
            <p:ph idx="12" type="sldNum"/>
          </p:nvPr>
        </p:nvSpPr>
        <p:spPr>
          <a:xfrm>
            <a:off x="4145280" y="9121139"/>
            <a:ext cx="3169800" cy="480000"/>
          </a:xfrm>
          <a:prstGeom prst="rect">
            <a:avLst/>
          </a:prstGeom>
          <a:noFill/>
          <a:ln>
            <a:noFill/>
          </a:ln>
        </p:spPr>
        <p:txBody>
          <a:bodyPr anchorCtr="0" anchor="b" bIns="48300" lIns="96625" spcFirstLastPara="1" rIns="96625" wrap="square" tIns="48300">
            <a:noAutofit/>
          </a:bodyPr>
          <a:lstStyle/>
          <a:p>
            <a:pPr indent="0" lvl="0" marL="0" rtl="0" algn="r">
              <a:lnSpc>
                <a:spcPct val="100000"/>
              </a:lnSpc>
              <a:spcBef>
                <a:spcPts val="0"/>
              </a:spcBef>
              <a:spcAft>
                <a:spcPts val="0"/>
              </a:spcAft>
              <a:buClr>
                <a:srgbClr val="000000"/>
              </a:buClr>
              <a:buSzPts val="325"/>
              <a:buFont typeface="Times New Roman"/>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0: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300"/>
              <a:buFont typeface="Arial"/>
              <a:buNone/>
            </a:pPr>
            <a:r>
              <a:t/>
            </a:r>
            <a:endParaRPr b="0" i="0" sz="1200" u="none" cap="none" strike="noStrike">
              <a:solidFill>
                <a:schemeClr val="dk1"/>
              </a:solidFill>
              <a:latin typeface="Arial"/>
              <a:ea typeface="Arial"/>
              <a:cs typeface="Arial"/>
              <a:sym typeface="Arial"/>
            </a:endParaRPr>
          </a:p>
        </p:txBody>
      </p:sp>
      <p:sp>
        <p:nvSpPr>
          <p:cNvPr id="140" name="Google Shape;140;p10: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12"/>
          <p:cNvSpPr txBox="1"/>
          <p:nvPr>
            <p:ph type="ctrTitle"/>
          </p:nvPr>
        </p:nvSpPr>
        <p:spPr>
          <a:xfrm>
            <a:off x="685800" y="2130425"/>
            <a:ext cx="7772400" cy="1470023"/>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21" name="Google Shape;21;p12"/>
          <p:cNvSpPr txBox="1"/>
          <p:nvPr>
            <p:ph idx="1" type="subTitle"/>
          </p:nvPr>
        </p:nvSpPr>
        <p:spPr>
          <a:xfrm>
            <a:off x="1371600" y="3886200"/>
            <a:ext cx="6400799" cy="1752600"/>
          </a:xfrm>
          <a:prstGeom prst="rect">
            <a:avLst/>
          </a:prstGeom>
          <a:noFill/>
          <a:ln>
            <a:noFill/>
          </a:ln>
        </p:spPr>
        <p:txBody>
          <a:bodyPr anchorCtr="0" anchor="t" bIns="91425" lIns="91425" spcFirstLastPara="1" rIns="91425" wrap="square" tIns="91425">
            <a:noAutofit/>
          </a:bodyPr>
          <a:lstStyle>
            <a:lvl1pPr lvl="0" marR="0" algn="ctr">
              <a:lnSpc>
                <a:spcPct val="100000"/>
              </a:lnSpc>
              <a:spcBef>
                <a:spcPts val="56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lvl="1" marR="0" algn="ctr">
              <a:lnSpc>
                <a:spcPct val="100000"/>
              </a:lnSpc>
              <a:spcBef>
                <a:spcPts val="48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lvl="2"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lvl="3"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lvl="4"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lvl="5"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lvl="6"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lvl="7"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lvl="8"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2" name="Google Shape;22;p12"/>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3" name="Google Shape;23;p1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4" name="Google Shape;24;p12"/>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5" name="Shape 75"/>
        <p:cNvGrpSpPr/>
        <p:nvPr/>
      </p:nvGrpSpPr>
      <p:grpSpPr>
        <a:xfrm>
          <a:off x="0" y="0"/>
          <a:ext cx="0" cy="0"/>
          <a:chOff x="0" y="0"/>
          <a:chExt cx="0" cy="0"/>
        </a:xfrm>
      </p:grpSpPr>
      <p:sp>
        <p:nvSpPr>
          <p:cNvPr id="76" name="Google Shape;76;p21"/>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77" name="Google Shape;77;p21"/>
          <p:cNvSpPr txBox="1"/>
          <p:nvPr>
            <p:ph idx="1" type="body"/>
          </p:nvPr>
        </p:nvSpPr>
        <p:spPr>
          <a:xfrm>
            <a:off x="685800" y="1676400"/>
            <a:ext cx="3809998" cy="4419599"/>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8" name="Google Shape;78;p21"/>
          <p:cNvSpPr txBox="1"/>
          <p:nvPr>
            <p:ph idx="2" type="body"/>
          </p:nvPr>
        </p:nvSpPr>
        <p:spPr>
          <a:xfrm>
            <a:off x="4648200" y="1676400"/>
            <a:ext cx="3809998" cy="4419599"/>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9" name="Google Shape;79;p21"/>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0" name="Google Shape;80;p2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1" name="Google Shape;81;p21"/>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82" name="Shape 82"/>
        <p:cNvGrpSpPr/>
        <p:nvPr/>
      </p:nvGrpSpPr>
      <p:grpSpPr>
        <a:xfrm>
          <a:off x="0" y="0"/>
          <a:ext cx="0" cy="0"/>
          <a:chOff x="0" y="0"/>
          <a:chExt cx="0" cy="0"/>
        </a:xfrm>
      </p:grpSpPr>
      <p:sp>
        <p:nvSpPr>
          <p:cNvPr id="83" name="Google Shape;83;p22"/>
          <p:cNvSpPr txBox="1"/>
          <p:nvPr>
            <p:ph type="title"/>
          </p:nvPr>
        </p:nvSpPr>
        <p:spPr>
          <a:xfrm>
            <a:off x="722312" y="4406900"/>
            <a:ext cx="7772400" cy="1362075"/>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84" name="Google Shape;84;p22"/>
          <p:cNvSpPr txBox="1"/>
          <p:nvPr>
            <p:ph idx="1" type="body"/>
          </p:nvPr>
        </p:nvSpPr>
        <p:spPr>
          <a:xfrm>
            <a:off x="722312"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5" name="Google Shape;85;p22"/>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6" name="Google Shape;86;p2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7" name="Google Shape;87;p22"/>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13"/>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27" name="Google Shape;27;p13"/>
          <p:cNvSpPr txBox="1"/>
          <p:nvPr>
            <p:ph idx="1" type="body"/>
          </p:nvPr>
        </p:nvSpPr>
        <p:spPr>
          <a:xfrm>
            <a:off x="685800" y="1676400"/>
            <a:ext cx="7772400" cy="4419599"/>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28" name="Google Shape;28;p13"/>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9" name="Google Shape;29;p13"/>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0" name="Google Shape;30;p13"/>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1" name="Shape 31"/>
        <p:cNvGrpSpPr/>
        <p:nvPr/>
      </p:nvGrpSpPr>
      <p:grpSpPr>
        <a:xfrm>
          <a:off x="0" y="0"/>
          <a:ext cx="0" cy="0"/>
          <a:chOff x="0" y="0"/>
          <a:chExt cx="0" cy="0"/>
        </a:xfrm>
      </p:grpSpPr>
      <p:sp>
        <p:nvSpPr>
          <p:cNvPr id="32" name="Google Shape;32;p14"/>
          <p:cNvSpPr txBox="1"/>
          <p:nvPr>
            <p:ph type="title"/>
          </p:nvPr>
        </p:nvSpPr>
        <p:spPr>
          <a:xfrm rot="5400000">
            <a:off x="4552949" y="2190750"/>
            <a:ext cx="5867400" cy="19431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33" name="Google Shape;33;p14"/>
          <p:cNvSpPr txBox="1"/>
          <p:nvPr>
            <p:ph idx="1" type="body"/>
          </p:nvPr>
        </p:nvSpPr>
        <p:spPr>
          <a:xfrm rot="5400000">
            <a:off x="590548" y="323850"/>
            <a:ext cx="5867400" cy="5676900"/>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34" name="Google Shape;34;p14"/>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5" name="Google Shape;35;p14"/>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6" name="Google Shape;36;p14"/>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7" name="Shape 37"/>
        <p:cNvGrpSpPr/>
        <p:nvPr/>
      </p:nvGrpSpPr>
      <p:grpSpPr>
        <a:xfrm>
          <a:off x="0" y="0"/>
          <a:ext cx="0" cy="0"/>
          <a:chOff x="0" y="0"/>
          <a:chExt cx="0" cy="0"/>
        </a:xfrm>
      </p:grpSpPr>
      <p:sp>
        <p:nvSpPr>
          <p:cNvPr id="38" name="Google Shape;38;p15"/>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39" name="Google Shape;39;p15"/>
          <p:cNvSpPr txBox="1"/>
          <p:nvPr>
            <p:ph idx="1" type="body"/>
          </p:nvPr>
        </p:nvSpPr>
        <p:spPr>
          <a:xfrm rot="5400000">
            <a:off x="2362198" y="0"/>
            <a:ext cx="4419599" cy="7772400"/>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40" name="Google Shape;40;p15"/>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1" name="Google Shape;41;p15"/>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2" name="Google Shape;42;p15"/>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43" name="Shape 43"/>
        <p:cNvGrpSpPr/>
        <p:nvPr/>
      </p:nvGrpSpPr>
      <p:grpSpPr>
        <a:xfrm>
          <a:off x="0" y="0"/>
          <a:ext cx="0" cy="0"/>
          <a:chOff x="0" y="0"/>
          <a:chExt cx="0" cy="0"/>
        </a:xfrm>
      </p:grpSpPr>
      <p:sp>
        <p:nvSpPr>
          <p:cNvPr id="44" name="Google Shape;44;p16"/>
          <p:cNvSpPr txBox="1"/>
          <p:nvPr>
            <p:ph type="title"/>
          </p:nvPr>
        </p:nvSpPr>
        <p:spPr>
          <a:xfrm>
            <a:off x="1792288" y="4800600"/>
            <a:ext cx="5486399" cy="566736"/>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45" name="Google Shape;45;p16"/>
          <p:cNvSpPr/>
          <p:nvPr>
            <p:ph idx="2" type="pic"/>
          </p:nvPr>
        </p:nvSpPr>
        <p:spPr>
          <a:xfrm>
            <a:off x="1792288" y="612775"/>
            <a:ext cx="5486399" cy="4114800"/>
          </a:xfrm>
          <a:prstGeom prst="rect">
            <a:avLst/>
          </a:prstGeom>
          <a:noFill/>
          <a:ln>
            <a:noFill/>
          </a:ln>
        </p:spPr>
      </p:sp>
      <p:sp>
        <p:nvSpPr>
          <p:cNvPr id="46" name="Google Shape;46;p16"/>
          <p:cNvSpPr txBox="1"/>
          <p:nvPr>
            <p:ph idx="1" type="body"/>
          </p:nvPr>
        </p:nvSpPr>
        <p:spPr>
          <a:xfrm>
            <a:off x="1792288" y="5367337"/>
            <a:ext cx="5486399" cy="804861"/>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7" name="Google Shape;47;p16"/>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8" name="Google Shape;48;p16"/>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9" name="Google Shape;49;p16"/>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0" name="Shape 50"/>
        <p:cNvGrpSpPr/>
        <p:nvPr/>
      </p:nvGrpSpPr>
      <p:grpSpPr>
        <a:xfrm>
          <a:off x="0" y="0"/>
          <a:ext cx="0" cy="0"/>
          <a:chOff x="0" y="0"/>
          <a:chExt cx="0" cy="0"/>
        </a:xfrm>
      </p:grpSpPr>
      <p:sp>
        <p:nvSpPr>
          <p:cNvPr id="51" name="Google Shape;51;p17"/>
          <p:cNvSpPr txBox="1"/>
          <p:nvPr>
            <p:ph type="title"/>
          </p:nvPr>
        </p:nvSpPr>
        <p:spPr>
          <a:xfrm>
            <a:off x="457200" y="273050"/>
            <a:ext cx="3008313" cy="1162048"/>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52" name="Google Shape;52;p17"/>
          <p:cNvSpPr txBox="1"/>
          <p:nvPr>
            <p:ph idx="1" type="body"/>
          </p:nvPr>
        </p:nvSpPr>
        <p:spPr>
          <a:xfrm>
            <a:off x="3575050" y="273050"/>
            <a:ext cx="5111750" cy="5853111"/>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53" name="Google Shape;53;p17"/>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4" name="Google Shape;54;p17"/>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5" name="Google Shape;55;p17"/>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6" name="Google Shape;56;p17"/>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7" name="Shape 57"/>
        <p:cNvGrpSpPr/>
        <p:nvPr/>
      </p:nvGrpSpPr>
      <p:grpSpPr>
        <a:xfrm>
          <a:off x="0" y="0"/>
          <a:ext cx="0" cy="0"/>
          <a:chOff x="0" y="0"/>
          <a:chExt cx="0" cy="0"/>
        </a:xfrm>
      </p:grpSpPr>
      <p:sp>
        <p:nvSpPr>
          <p:cNvPr id="58" name="Google Shape;58;p18"/>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9" name="Google Shape;59;p18"/>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0" name="Google Shape;60;p18"/>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1" name="Shape 61"/>
        <p:cNvGrpSpPr/>
        <p:nvPr/>
      </p:nvGrpSpPr>
      <p:grpSpPr>
        <a:xfrm>
          <a:off x="0" y="0"/>
          <a:ext cx="0" cy="0"/>
          <a:chOff x="0" y="0"/>
          <a:chExt cx="0" cy="0"/>
        </a:xfrm>
      </p:grpSpPr>
      <p:sp>
        <p:nvSpPr>
          <p:cNvPr id="62" name="Google Shape;62;p19"/>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63" name="Google Shape;63;p19"/>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4" name="Google Shape;64;p19"/>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5" name="Google Shape;65;p19"/>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6" name="Shape 66"/>
        <p:cNvGrpSpPr/>
        <p:nvPr/>
      </p:nvGrpSpPr>
      <p:grpSpPr>
        <a:xfrm>
          <a:off x="0" y="0"/>
          <a:ext cx="0" cy="0"/>
          <a:chOff x="0" y="0"/>
          <a:chExt cx="0" cy="0"/>
        </a:xfrm>
      </p:grpSpPr>
      <p:sp>
        <p:nvSpPr>
          <p:cNvPr id="67" name="Google Shape;67;p20"/>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68" name="Google Shape;68;p20"/>
          <p:cNvSpPr txBox="1"/>
          <p:nvPr>
            <p:ph idx="1" type="body"/>
          </p:nvPr>
        </p:nvSpPr>
        <p:spPr>
          <a:xfrm>
            <a:off x="457200" y="1535112"/>
            <a:ext cx="4040187" cy="639762"/>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9" name="Google Shape;69;p20"/>
          <p:cNvSpPr txBox="1"/>
          <p:nvPr>
            <p:ph idx="2" type="body"/>
          </p:nvPr>
        </p:nvSpPr>
        <p:spPr>
          <a:xfrm>
            <a:off x="457200" y="2174875"/>
            <a:ext cx="4040187" cy="3951286"/>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0" name="Google Shape;70;p20"/>
          <p:cNvSpPr txBox="1"/>
          <p:nvPr>
            <p:ph idx="3" type="body"/>
          </p:nvPr>
        </p:nvSpPr>
        <p:spPr>
          <a:xfrm>
            <a:off x="4645025" y="1535112"/>
            <a:ext cx="4041773" cy="639762"/>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71" name="Google Shape;71;p20"/>
          <p:cNvSpPr txBox="1"/>
          <p:nvPr>
            <p:ph idx="4" type="body"/>
          </p:nvPr>
        </p:nvSpPr>
        <p:spPr>
          <a:xfrm>
            <a:off x="4645025" y="2174875"/>
            <a:ext cx="4041773" cy="3951286"/>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2" name="Google Shape;72;p20"/>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73" name="Google Shape;73;p20"/>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74" name="Google Shape;74;p20"/>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1"/>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1"/>
          <p:cNvSpPr txBox="1"/>
          <p:nvPr>
            <p:ph idx="1" type="body"/>
          </p:nvPr>
        </p:nvSpPr>
        <p:spPr>
          <a:xfrm>
            <a:off x="685800" y="1676400"/>
            <a:ext cx="7772400" cy="4419599"/>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12" name="Google Shape;12;p11"/>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3" name="Google Shape;13;p1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4" name="Google Shape;14;p11"/>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cxnSp>
        <p:nvCxnSpPr>
          <p:cNvPr id="15" name="Google Shape;15;p11"/>
          <p:cNvCxnSpPr/>
          <p:nvPr/>
        </p:nvCxnSpPr>
        <p:spPr>
          <a:xfrm>
            <a:off x="228600" y="1524000"/>
            <a:ext cx="8686800" cy="0"/>
          </a:xfrm>
          <a:prstGeom prst="straightConnector1">
            <a:avLst/>
          </a:prstGeom>
          <a:noFill/>
          <a:ln cap="flat" cmpd="sng" w="57150">
            <a:solidFill>
              <a:srgbClr val="FF3300"/>
            </a:solidFill>
            <a:prstDash val="solid"/>
            <a:miter lim="8000"/>
            <a:headEnd len="sm" w="sm" type="none"/>
            <a:tailEnd len="sm" w="sm" type="none"/>
          </a:ln>
        </p:spPr>
      </p:cxnSp>
      <p:pic>
        <p:nvPicPr>
          <p:cNvPr id="16" name="Google Shape;16;p11"/>
          <p:cNvPicPr preferRelativeResize="0"/>
          <p:nvPr/>
        </p:nvPicPr>
        <p:blipFill rotWithShape="1">
          <a:blip r:embed="rId1">
            <a:alphaModFix/>
          </a:blip>
          <a:srcRect b="0" l="0" r="0" t="0"/>
          <a:stretch/>
        </p:blipFill>
        <p:spPr>
          <a:xfrm>
            <a:off x="228600" y="228600"/>
            <a:ext cx="1176337" cy="1177924"/>
          </a:xfrm>
          <a:prstGeom prst="rect">
            <a:avLst/>
          </a:prstGeom>
          <a:noFill/>
          <a:ln>
            <a:noFill/>
          </a:ln>
        </p:spPr>
      </p:pic>
      <p:pic>
        <p:nvPicPr>
          <p:cNvPr id="17" name="Google Shape;17;p11"/>
          <p:cNvPicPr preferRelativeResize="0"/>
          <p:nvPr/>
        </p:nvPicPr>
        <p:blipFill rotWithShape="1">
          <a:blip r:embed="rId2">
            <a:alphaModFix/>
          </a:blip>
          <a:srcRect b="0" l="0" r="0" t="0"/>
          <a:stretch/>
        </p:blipFill>
        <p:spPr>
          <a:xfrm>
            <a:off x="7696200" y="228600"/>
            <a:ext cx="1219199" cy="1212850"/>
          </a:xfrm>
          <a:prstGeom prst="rect">
            <a:avLst/>
          </a:prstGeom>
          <a:noFill/>
          <a:ln>
            <a:noFill/>
          </a:ln>
        </p:spPr>
      </p:pic>
      <p:sp>
        <p:nvSpPr>
          <p:cNvPr id="18" name="Google Shape;18;p11"/>
          <p:cNvSpPr txBox="1"/>
          <p:nvPr/>
        </p:nvSpPr>
        <p:spPr>
          <a:xfrm rot="-2700000">
            <a:off x="6248399" y="5105398"/>
            <a:ext cx="2895600" cy="70167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DDDDDD"/>
              </a:buClr>
              <a:buSzPts val="1000"/>
              <a:buFont typeface="Times New Roman"/>
              <a:buNone/>
            </a:pPr>
            <a:r>
              <a:rPr b="0" i="0" lang="en-US" sz="4000" u="none" cap="none" strike="noStrike">
                <a:solidFill>
                  <a:srgbClr val="DDDDDD"/>
                </a:solidFill>
                <a:latin typeface="Times New Roman"/>
                <a:ea typeface="Times New Roman"/>
                <a:cs typeface="Times New Roman"/>
                <a:sym typeface="Times New Roman"/>
              </a:rPr>
              <a:t>    </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
          <p:cNvSpPr txBox="1"/>
          <p:nvPr>
            <p:ph type="ctrTitle"/>
          </p:nvPr>
        </p:nvSpPr>
        <p:spPr>
          <a:xfrm>
            <a:off x="685800" y="2743200"/>
            <a:ext cx="7772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1100"/>
              <a:buNone/>
            </a:pPr>
            <a:br>
              <a:rPr b="1" lang="en-US" sz="4400">
                <a:solidFill>
                  <a:schemeClr val="dk2"/>
                </a:solidFill>
              </a:rPr>
            </a:br>
            <a:r>
              <a:rPr b="1" lang="en-US" sz="4400">
                <a:solidFill>
                  <a:schemeClr val="dk2"/>
                </a:solidFill>
              </a:rPr>
              <a:t>Privacy Act and FOIA</a:t>
            </a:r>
            <a:br>
              <a:rPr b="1" i="0" lang="en-US" sz="3600" u="none" cap="none" strike="noStrike">
                <a:solidFill>
                  <a:schemeClr val="dk2"/>
                </a:solidFill>
                <a:latin typeface="Arial"/>
                <a:ea typeface="Arial"/>
                <a:cs typeface="Arial"/>
                <a:sym typeface="Arial"/>
              </a:rPr>
            </a:br>
            <a:endParaRPr b="1" i="0" sz="3600" u="none" cap="none" strike="noStrike">
              <a:solidFill>
                <a:schemeClr val="dk2"/>
              </a:solidFill>
              <a:latin typeface="Arial"/>
              <a:ea typeface="Arial"/>
              <a:cs typeface="Arial"/>
              <a:sym typeface="Arial"/>
            </a:endParaRPr>
          </a:p>
        </p:txBody>
      </p:sp>
      <p:sp>
        <p:nvSpPr>
          <p:cNvPr id="93" name="Google Shape;93;p1"/>
          <p:cNvSpPr txBox="1"/>
          <p:nvPr>
            <p:ph idx="1" type="subTitle"/>
          </p:nvPr>
        </p:nvSpPr>
        <p:spPr>
          <a:xfrm>
            <a:off x="1409699" y="41148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600"/>
              <a:buFont typeface="Arial"/>
              <a:buNone/>
            </a:pPr>
            <a:r>
              <a:rPr b="0" i="0" lang="en-US" sz="2400" u="none" cap="none" strike="noStrike">
                <a:solidFill>
                  <a:schemeClr val="dk1"/>
                </a:solidFill>
                <a:latin typeface="Arial"/>
                <a:ea typeface="Arial"/>
                <a:cs typeface="Arial"/>
                <a:sym typeface="Arial"/>
              </a:rPr>
              <a:t>Prepared by</a:t>
            </a:r>
            <a:r>
              <a:rPr lang="en-US" sz="2400">
                <a:solidFill>
                  <a:schemeClr val="dk1"/>
                </a:solidFill>
              </a:rPr>
              <a:t> Asha Mathew*</a:t>
            </a:r>
            <a:endParaRPr/>
          </a:p>
          <a:p>
            <a:pPr indent="0" lvl="0" marL="0" rtl="0" algn="ctr">
              <a:lnSpc>
                <a:spcPct val="100000"/>
              </a:lnSpc>
              <a:spcBef>
                <a:spcPts val="0"/>
              </a:spcBef>
              <a:spcAft>
                <a:spcPts val="0"/>
              </a:spcAft>
              <a:buSzPts val="600"/>
              <a:buNone/>
            </a:pPr>
            <a:r>
              <a:rPr lang="en-US" sz="2400">
                <a:solidFill>
                  <a:schemeClr val="dk1"/>
                </a:solidFill>
              </a:rPr>
              <a:t>April 26, 2023</a:t>
            </a:r>
            <a:endParaRPr/>
          </a:p>
          <a:p>
            <a:pPr indent="0" lvl="0" marL="0" marR="0" rtl="0" algn="ctr">
              <a:lnSpc>
                <a:spcPct val="100000"/>
              </a:lnSpc>
              <a:spcBef>
                <a:spcPts val="0"/>
              </a:spcBef>
              <a:spcAft>
                <a:spcPts val="0"/>
              </a:spcAft>
              <a:buClr>
                <a:schemeClr val="dk1"/>
              </a:buClr>
              <a:buSzPts val="600"/>
              <a:buFont typeface="Arial"/>
              <a:buNone/>
            </a:pPr>
            <a:r>
              <a:rPr b="0" i="0" lang="en-US" sz="2400" u="none" cap="none" strike="noStrike">
                <a:solidFill>
                  <a:schemeClr val="dk1"/>
                </a:solidFill>
                <a:latin typeface="Arial"/>
                <a:ea typeface="Arial"/>
                <a:cs typeface="Arial"/>
                <a:sym typeface="Arial"/>
              </a:rPr>
              <a:t> </a:t>
            </a:r>
            <a:endParaRPr/>
          </a:p>
        </p:txBody>
      </p:sp>
      <p:sp>
        <p:nvSpPr>
          <p:cNvPr id="94" name="Google Shape;94;p1"/>
          <p:cNvSpPr txBox="1"/>
          <p:nvPr/>
        </p:nvSpPr>
        <p:spPr>
          <a:xfrm>
            <a:off x="457200" y="6096000"/>
            <a:ext cx="8305800" cy="457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600"/>
              <a:buFont typeface="Times New Roman"/>
              <a:buNone/>
            </a:pPr>
            <a:r>
              <a:rPr lang="en-US" sz="1700">
                <a:solidFill>
                  <a:schemeClr val="dk1"/>
                </a:solidFill>
                <a:latin typeface="Times New Roman"/>
                <a:ea typeface="Times New Roman"/>
                <a:cs typeface="Times New Roman"/>
                <a:sym typeface="Times New Roman"/>
              </a:rPr>
              <a:t>*Difficult questions about this area of law should ultimately be resolved with advice from DOC OGC Information Law Division.</a:t>
            </a:r>
            <a:r>
              <a:rPr b="0" i="0" lang="en-US" sz="1700" u="none" cap="none" strike="noStrike">
                <a:solidFill>
                  <a:schemeClr val="dk1"/>
                </a:solidFill>
                <a:latin typeface="Times New Roman"/>
                <a:ea typeface="Times New Roman"/>
                <a:cs typeface="Times New Roman"/>
                <a:sym typeface="Times New Roman"/>
              </a:rPr>
              <a:t>  </a:t>
            </a:r>
            <a:r>
              <a:rPr b="0" i="0" lang="en-US" sz="2400" u="none" cap="none" strike="noStrike">
                <a:solidFill>
                  <a:schemeClr val="dk1"/>
                </a:solidFill>
                <a:latin typeface="Times New Roman"/>
                <a:ea typeface="Times New Roman"/>
                <a:cs typeface="Times New Roman"/>
                <a:sym typeface="Times New Roman"/>
              </a:rPr>
              <a:t>		</a:t>
            </a:r>
            <a:endParaRPr b="0" i="0" sz="1400" u="none" cap="none" strike="noStrike">
              <a:solidFill>
                <a:srgbClr val="000000"/>
              </a:solidFill>
              <a:latin typeface="Arial"/>
              <a:ea typeface="Arial"/>
              <a:cs typeface="Arial"/>
              <a:sym typeface="Arial"/>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3"/>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00" name="Google Shape;100;p3"/>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r>
              <a:rPr b="1" lang="en-US" sz="3200">
                <a:solidFill>
                  <a:schemeClr val="dk2"/>
                </a:solidFill>
              </a:rPr>
              <a:t>FOIA Exemptions for Privacy</a:t>
            </a:r>
            <a:endParaRPr/>
          </a:p>
        </p:txBody>
      </p:sp>
      <p:sp>
        <p:nvSpPr>
          <p:cNvPr id="101" name="Google Shape;101;p3"/>
          <p:cNvSpPr txBox="1"/>
          <p:nvPr>
            <p:ph idx="1" type="body"/>
          </p:nvPr>
        </p:nvSpPr>
        <p:spPr>
          <a:xfrm>
            <a:off x="457200" y="1905000"/>
            <a:ext cx="8381999" cy="3505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2400"/>
              <a:buNone/>
            </a:pPr>
            <a:r>
              <a:t/>
            </a:r>
            <a:endParaRPr b="1" sz="2400"/>
          </a:p>
          <a:p>
            <a:pPr indent="0" lvl="0" marL="0" marR="0" rtl="0" algn="l">
              <a:lnSpc>
                <a:spcPct val="100000"/>
              </a:lnSpc>
              <a:spcBef>
                <a:spcPts val="0"/>
              </a:spcBef>
              <a:spcAft>
                <a:spcPts val="0"/>
              </a:spcAft>
              <a:buSzPts val="2400"/>
              <a:buNone/>
            </a:pPr>
            <a:r>
              <a:t/>
            </a:r>
            <a:endParaRPr b="1" sz="2400"/>
          </a:p>
          <a:p>
            <a:pPr indent="0" lvl="0" marL="0" rtl="0" algn="l">
              <a:lnSpc>
                <a:spcPct val="115000"/>
              </a:lnSpc>
              <a:spcBef>
                <a:spcPts val="0"/>
              </a:spcBef>
              <a:spcAft>
                <a:spcPts val="0"/>
              </a:spcAft>
              <a:buClr>
                <a:schemeClr val="dk1"/>
              </a:buClr>
              <a:buSzPts val="1100"/>
              <a:buFont typeface="Arial"/>
              <a:buNone/>
            </a:pPr>
            <a:r>
              <a:rPr lang="en-US" sz="1900">
                <a:solidFill>
                  <a:schemeClr val="dk1"/>
                </a:solidFill>
              </a:rPr>
              <a:t>Personal privacy interests are protected by two provisions of the Freedom of Information Act - Exemptions 6 and 7(C) ((7(C) relates to law enforcement and privacy expectations)</a:t>
            </a:r>
            <a:endParaRPr sz="19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9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1900">
                <a:solidFill>
                  <a:schemeClr val="dk1"/>
                </a:solidFill>
              </a:rPr>
              <a:t>Exemption 6 protects information about individuals in "personnel and medical files and similar files" when the disclosure of such information "would constitute a clearly unwarranted invasion of personal privacy." (5 USC 552(b)(7)(C))</a:t>
            </a:r>
            <a:endParaRPr sz="1900">
              <a:solidFill>
                <a:schemeClr val="dk1"/>
              </a:solidFill>
            </a:endParaRPr>
          </a:p>
          <a:p>
            <a:pPr indent="0" lvl="0" marL="0" marR="0" rtl="0" algn="l">
              <a:lnSpc>
                <a:spcPct val="100000"/>
              </a:lnSpc>
              <a:spcBef>
                <a:spcPts val="1000"/>
              </a:spcBef>
              <a:spcAft>
                <a:spcPts val="0"/>
              </a:spcAft>
              <a:buSzPts val="2800"/>
              <a:buNone/>
            </a:pPr>
            <a:r>
              <a:t/>
            </a:r>
            <a:endParaRPr b="1" sz="1500">
              <a:solidFill>
                <a:srgbClr val="222222"/>
              </a:solidFill>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4"/>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3200">
                <a:solidFill>
                  <a:schemeClr val="dk2"/>
                </a:solidFill>
              </a:rPr>
              <a:t>Application of Exemption 6</a:t>
            </a:r>
            <a:r>
              <a:rPr b="1" lang="en-US" sz="3200">
                <a:solidFill>
                  <a:schemeClr val="dk2"/>
                </a:solidFill>
              </a:rPr>
              <a:t> </a:t>
            </a:r>
            <a:endParaRPr/>
          </a:p>
        </p:txBody>
      </p:sp>
      <p:sp>
        <p:nvSpPr>
          <p:cNvPr id="107" name="Google Shape;107;p4"/>
          <p:cNvSpPr txBox="1"/>
          <p:nvPr>
            <p:ph idx="1" type="body"/>
          </p:nvPr>
        </p:nvSpPr>
        <p:spPr>
          <a:xfrm>
            <a:off x="685800" y="1676400"/>
            <a:ext cx="7772400" cy="5181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2500">
                <a:solidFill>
                  <a:schemeClr val="dk1"/>
                </a:solidFill>
              </a:rPr>
              <a:t>When reviewing a FOIA request that may touch on PII- the agency should conduct two lines of inquiry</a:t>
            </a:r>
            <a:endParaRPr sz="25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25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2500">
                <a:solidFill>
                  <a:schemeClr val="dk1"/>
                </a:solidFill>
              </a:rPr>
              <a:t>First, is the information at issue a personnel, medical, or "similar" file covered by Exemption 6 </a:t>
            </a:r>
            <a:endParaRPr sz="25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25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2500">
                <a:solidFill>
                  <a:schemeClr val="dk1"/>
                </a:solidFill>
              </a:rPr>
              <a:t>Second: if so, determine whether disclosure "would constitute a clearly unwarranted invasion of personal privacy" by balancing the privacy interest that would be compromised by disclosure against any public interest in the requested information</a:t>
            </a:r>
            <a:endParaRPr sz="2500">
              <a:solidFill>
                <a:schemeClr val="dk1"/>
              </a:solidFill>
            </a:endParaRPr>
          </a:p>
          <a:p>
            <a:pPr indent="0" lvl="0" marL="457200" rtl="0" algn="l">
              <a:lnSpc>
                <a:spcPct val="100000"/>
              </a:lnSpc>
              <a:spcBef>
                <a:spcPts val="1000"/>
              </a:spcBef>
              <a:spcAft>
                <a:spcPts val="0"/>
              </a:spcAft>
              <a:buSzPts val="1400"/>
              <a:buNone/>
            </a:pPr>
            <a:r>
              <a:t/>
            </a:r>
            <a:endParaRPr sz="2300">
              <a:solidFill>
                <a:srgbClr val="222222"/>
              </a:solidFill>
            </a:endParaRPr>
          </a:p>
        </p:txBody>
      </p:sp>
      <p:sp>
        <p:nvSpPr>
          <p:cNvPr id="108" name="Google Shape;108;p4"/>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5"/>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14" name="Google Shape;114;p5"/>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r>
              <a:rPr b="1" lang="en-US" sz="3200">
                <a:solidFill>
                  <a:schemeClr val="dk2"/>
                </a:solidFill>
              </a:rPr>
              <a:t>What’s a “similar” file</a:t>
            </a:r>
            <a:endParaRPr/>
          </a:p>
        </p:txBody>
      </p:sp>
      <p:sp>
        <p:nvSpPr>
          <p:cNvPr id="115" name="Google Shape;115;p5"/>
          <p:cNvSpPr txBox="1"/>
          <p:nvPr>
            <p:ph idx="1" type="body"/>
          </p:nvPr>
        </p:nvSpPr>
        <p:spPr>
          <a:xfrm>
            <a:off x="457200" y="1905000"/>
            <a:ext cx="8381999" cy="3505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2400"/>
              <a:buNone/>
            </a:pPr>
            <a:r>
              <a:t/>
            </a:r>
            <a:endParaRPr b="1" sz="2400"/>
          </a:p>
          <a:p>
            <a:pPr indent="0" lvl="0" marL="0" rtl="0" algn="l">
              <a:lnSpc>
                <a:spcPct val="115000"/>
              </a:lnSpc>
              <a:spcBef>
                <a:spcPts val="0"/>
              </a:spcBef>
              <a:spcAft>
                <a:spcPts val="0"/>
              </a:spcAft>
              <a:buClr>
                <a:schemeClr val="dk1"/>
              </a:buClr>
              <a:buSzPts val="1100"/>
              <a:buFont typeface="Arial"/>
              <a:buNone/>
            </a:pPr>
            <a:r>
              <a:rPr lang="en-US" sz="2200">
                <a:solidFill>
                  <a:schemeClr val="dk1"/>
                </a:solidFill>
              </a:rPr>
              <a:t>What is similar - The Supreme Court has ruled that Congress intended “similar” to be read broadly rather than narrowly. (State Dept v. Washington Post Co., 456 U.S. 595 (1982)) but the exemption does not apply if the information sought cannot be linked to a particular person or when the information pertains to a federal employee but is essentially business in nature, rather than personal.</a:t>
            </a:r>
            <a:endParaRPr sz="2200">
              <a:solidFill>
                <a:schemeClr val="dk1"/>
              </a:solidFill>
            </a:endParaRPr>
          </a:p>
          <a:p>
            <a:pPr indent="0" lvl="0" marL="0" marR="0" rtl="0" algn="l">
              <a:lnSpc>
                <a:spcPct val="100000"/>
              </a:lnSpc>
              <a:spcBef>
                <a:spcPts val="0"/>
              </a:spcBef>
              <a:spcAft>
                <a:spcPts val="0"/>
              </a:spcAft>
              <a:buSzPts val="2800"/>
              <a:buNone/>
            </a:pPr>
            <a:r>
              <a:t/>
            </a:r>
            <a:endParaRPr b="1" sz="2400"/>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6"/>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21" name="Google Shape;121;p6"/>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r>
              <a:rPr b="1" lang="en-US" sz="3200">
                <a:solidFill>
                  <a:schemeClr val="dk2"/>
                </a:solidFill>
              </a:rPr>
              <a:t>FOIA favors disclosure</a:t>
            </a:r>
            <a:endParaRPr/>
          </a:p>
        </p:txBody>
      </p:sp>
      <p:sp>
        <p:nvSpPr>
          <p:cNvPr id="122" name="Google Shape;122;p6"/>
          <p:cNvSpPr txBox="1"/>
          <p:nvPr>
            <p:ph idx="1" type="body"/>
          </p:nvPr>
        </p:nvSpPr>
        <p:spPr>
          <a:xfrm>
            <a:off x="457200" y="1905000"/>
            <a:ext cx="8381999" cy="3505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2400"/>
              <a:buNone/>
            </a:pPr>
            <a:r>
              <a:rPr b="1" i="0" lang="en-US" sz="2400" u="none" cap="none" strike="noStrike">
                <a:solidFill>
                  <a:srgbClr val="000000"/>
                </a:solidFill>
                <a:latin typeface="Arial"/>
                <a:ea typeface="Arial"/>
                <a:cs typeface="Arial"/>
                <a:sym typeface="Arial"/>
              </a:rPr>
              <a:t> </a:t>
            </a:r>
            <a:endParaRPr/>
          </a:p>
          <a:p>
            <a:pPr indent="0" lvl="0" marL="0" rtl="0" algn="l">
              <a:lnSpc>
                <a:spcPct val="115000"/>
              </a:lnSpc>
              <a:spcBef>
                <a:spcPts val="0"/>
              </a:spcBef>
              <a:spcAft>
                <a:spcPts val="0"/>
              </a:spcAft>
              <a:buClr>
                <a:schemeClr val="dk1"/>
              </a:buClr>
              <a:buSzPts val="1100"/>
              <a:buFont typeface="Arial"/>
              <a:buNone/>
            </a:pPr>
            <a:r>
              <a:rPr lang="en-US" sz="2500">
                <a:solidFill>
                  <a:schemeClr val="dk1"/>
                </a:solidFill>
              </a:rPr>
              <a:t>Agencies should lean toward disclosure  - the Court of Appeals for DC has held:</a:t>
            </a:r>
            <a:endParaRPr sz="25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2500">
                <a:solidFill>
                  <a:schemeClr val="dk1"/>
                </a:solidFill>
              </a:rPr>
              <a:t>Under Exemption 6, the presumption in favor of disclosure is as strong as can be found anywhere in the [Freedom of Information] Act.  See Multi AG Media LLC V USDA, 515 F.3d 1224 (D.C. Cir. 2008)</a:t>
            </a:r>
            <a:endParaRPr sz="2500">
              <a:solidFill>
                <a:srgbClr val="222222"/>
              </a:solidFill>
            </a:endParaRPr>
          </a:p>
          <a:p>
            <a:pPr indent="0" lvl="0" marL="0" marR="0" rtl="0" algn="l">
              <a:lnSpc>
                <a:spcPct val="100000"/>
              </a:lnSpc>
              <a:spcBef>
                <a:spcPts val="1000"/>
              </a:spcBef>
              <a:spcAft>
                <a:spcPts val="0"/>
              </a:spcAft>
              <a:buSzPts val="2800"/>
              <a:buNone/>
            </a:pPr>
            <a:r>
              <a:t/>
            </a:r>
            <a:endParaRPr b="1" sz="2400"/>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7"/>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28" name="Google Shape;128;p7"/>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r>
              <a:rPr b="1" lang="en-US" sz="3200">
                <a:solidFill>
                  <a:schemeClr val="dk2"/>
                </a:solidFill>
              </a:rPr>
              <a:t>Privacy Interest</a:t>
            </a:r>
            <a:endParaRPr/>
          </a:p>
        </p:txBody>
      </p:sp>
      <p:sp>
        <p:nvSpPr>
          <p:cNvPr id="129" name="Google Shape;129;p7"/>
          <p:cNvSpPr txBox="1"/>
          <p:nvPr>
            <p:ph idx="1" type="body"/>
          </p:nvPr>
        </p:nvSpPr>
        <p:spPr>
          <a:xfrm>
            <a:off x="457200" y="1905000"/>
            <a:ext cx="8381999" cy="35052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100"/>
              <a:buNone/>
            </a:pPr>
            <a:r>
              <a:rPr lang="en-US" sz="1900">
                <a:solidFill>
                  <a:schemeClr val="dk1"/>
                </a:solidFill>
              </a:rPr>
              <a:t>The privacy concern is one the agency can invoke only on behalf of an individual. Thus, the agency cannot claim the privacy exemption for information that the individual is seeking about himself or herself from the agency.</a:t>
            </a:r>
            <a:endParaRPr sz="1900">
              <a:solidFill>
                <a:schemeClr val="dk1"/>
              </a:solidFill>
            </a:endParaRPr>
          </a:p>
          <a:p>
            <a:pPr indent="0" lvl="0" marL="0" rtl="0" algn="l">
              <a:lnSpc>
                <a:spcPct val="115000"/>
              </a:lnSpc>
              <a:spcBef>
                <a:spcPts val="0"/>
              </a:spcBef>
              <a:spcAft>
                <a:spcPts val="0"/>
              </a:spcAft>
              <a:buSzPts val="1100"/>
              <a:buNone/>
            </a:pPr>
            <a:r>
              <a:t/>
            </a:r>
            <a:endParaRPr sz="1900">
              <a:solidFill>
                <a:schemeClr val="dk1"/>
              </a:solidFill>
            </a:endParaRPr>
          </a:p>
          <a:p>
            <a:pPr indent="0" lvl="0" marL="0" rtl="0" algn="l">
              <a:lnSpc>
                <a:spcPct val="115000"/>
              </a:lnSpc>
              <a:spcBef>
                <a:spcPts val="0"/>
              </a:spcBef>
              <a:spcAft>
                <a:spcPts val="0"/>
              </a:spcAft>
              <a:buSzPts val="1100"/>
              <a:buNone/>
            </a:pPr>
            <a:r>
              <a:rPr lang="en-US" sz="1900">
                <a:solidFill>
                  <a:schemeClr val="dk1"/>
                </a:solidFill>
              </a:rPr>
              <a:t>If there is a substantial privacy interest, then the question becomes whether the public interest in disclosure outweighs the individual privacy concerns.  This generally means that the requester needs to provide what is the public interest served by disclosing the information</a:t>
            </a:r>
            <a:endParaRPr sz="19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endParaRPr>
          </a:p>
        </p:txBody>
      </p: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g230e6abc6cd_1_0"/>
          <p:cNvSpPr txBox="1"/>
          <p:nvPr>
            <p:ph type="title"/>
          </p:nvPr>
        </p:nvSpPr>
        <p:spPr>
          <a:xfrm>
            <a:off x="1447800" y="228600"/>
            <a:ext cx="61722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800"/>
              <a:buFont typeface="Arial"/>
              <a:buNone/>
            </a:pPr>
            <a:r>
              <a:rPr b="1" lang="en-US" sz="3200">
                <a:solidFill>
                  <a:schemeClr val="dk1"/>
                </a:solidFill>
              </a:rPr>
              <a:t> Loss of Privacy Interest</a:t>
            </a:r>
            <a:endParaRPr sz="1600"/>
          </a:p>
        </p:txBody>
      </p:sp>
      <p:sp>
        <p:nvSpPr>
          <p:cNvPr id="136" name="Google Shape;136;g230e6abc6cd_1_0"/>
          <p:cNvSpPr txBox="1"/>
          <p:nvPr>
            <p:ph idx="1" type="body"/>
          </p:nvPr>
        </p:nvSpPr>
        <p:spPr>
          <a:xfrm>
            <a:off x="685800" y="1676400"/>
            <a:ext cx="7772400" cy="4419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US" sz="2700">
                <a:solidFill>
                  <a:schemeClr val="dk1"/>
                </a:solidFill>
              </a:rPr>
              <a:t>Information that would normally be considered to have a privacy interest can be lost if the individual has not treated the information in a manner that suggests he or she expects it to be private. </a:t>
            </a:r>
            <a:endParaRPr sz="2700">
              <a:solidFill>
                <a:schemeClr val="dk1"/>
              </a:solidFill>
            </a:endParaRPr>
          </a:p>
          <a:p>
            <a:pPr indent="0" lvl="0" marL="0" rtl="0" algn="l">
              <a:lnSpc>
                <a:spcPct val="115000"/>
              </a:lnSpc>
              <a:spcBef>
                <a:spcPts val="0"/>
              </a:spcBef>
              <a:spcAft>
                <a:spcPts val="0"/>
              </a:spcAft>
              <a:buSzPts val="1100"/>
              <a:buNone/>
            </a:pPr>
            <a:r>
              <a:t/>
            </a:r>
            <a:endParaRPr sz="27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US" sz="2700">
                <a:solidFill>
                  <a:schemeClr val="dk1"/>
                </a:solidFill>
              </a:rPr>
              <a:t> For example, a senior official’s calendar, made widely available to many members of their staff, likely has lost the expectation of privacy over the calendar.</a:t>
            </a:r>
            <a:endParaRPr sz="2700">
              <a:solidFill>
                <a:schemeClr val="dk1"/>
              </a:solidFill>
            </a:endParaRPr>
          </a:p>
          <a:p>
            <a:pPr indent="0" lvl="0" marL="0" rtl="0" algn="l">
              <a:lnSpc>
                <a:spcPct val="115000"/>
              </a:lnSpc>
              <a:spcBef>
                <a:spcPts val="1000"/>
              </a:spcBef>
              <a:spcAft>
                <a:spcPts val="1000"/>
              </a:spcAft>
              <a:buSzPts val="1400"/>
              <a:buNone/>
            </a:pPr>
            <a:r>
              <a:t/>
            </a:r>
            <a:endParaRPr sz="2200">
              <a:solidFill>
                <a:srgbClr val="222222"/>
              </a:solidFill>
            </a:endParaRPr>
          </a:p>
        </p:txBody>
      </p:sp>
      <p:sp>
        <p:nvSpPr>
          <p:cNvPr id="137" name="Google Shape;137;g230e6abc6cd_1_0"/>
          <p:cNvSpPr txBox="1"/>
          <p:nvPr>
            <p:ph idx="12" type="sldNum"/>
          </p:nvPr>
        </p:nvSpPr>
        <p:spPr>
          <a:xfrm>
            <a:off x="70866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Clr>
                <a:schemeClr val="dk1"/>
              </a:buClr>
              <a:buSzPts val="200"/>
              <a:buFont typeface="Arial"/>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0"/>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43" name="Google Shape;143;p10"/>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br>
              <a:rPr b="1" i="0" lang="en-US" sz="3200" u="none" cap="none" strike="noStrike">
                <a:solidFill>
                  <a:schemeClr val="dk2"/>
                </a:solidFill>
                <a:latin typeface="Arial"/>
                <a:ea typeface="Arial"/>
                <a:cs typeface="Arial"/>
                <a:sym typeface="Arial"/>
              </a:rPr>
            </a:br>
            <a:r>
              <a:rPr b="1" i="0" lang="en-US" sz="3200" u="none" cap="none" strike="noStrike">
                <a:solidFill>
                  <a:schemeClr val="dk2"/>
                </a:solidFill>
                <a:latin typeface="Arial"/>
                <a:ea typeface="Arial"/>
                <a:cs typeface="Arial"/>
                <a:sym typeface="Arial"/>
              </a:rPr>
              <a:t>Questions</a:t>
            </a:r>
            <a:br>
              <a:rPr b="1" i="0" lang="en-US" sz="3200" u="none" cap="none" strike="noStrike">
                <a:solidFill>
                  <a:schemeClr val="dk2"/>
                </a:solidFill>
                <a:latin typeface="Arial"/>
                <a:ea typeface="Arial"/>
                <a:cs typeface="Arial"/>
                <a:sym typeface="Arial"/>
              </a:rPr>
            </a:br>
            <a:br>
              <a:rPr b="1" i="0" lang="en-US" sz="3200" u="none" cap="none" strike="noStrike">
                <a:solidFill>
                  <a:schemeClr val="dk2"/>
                </a:solidFill>
                <a:latin typeface="Arial"/>
                <a:ea typeface="Arial"/>
                <a:cs typeface="Arial"/>
                <a:sym typeface="Arial"/>
              </a:rPr>
            </a:br>
            <a:endParaRPr b="1" i="0" sz="3200" u="none" cap="none" strike="noStrike">
              <a:solidFill>
                <a:schemeClr val="dk2"/>
              </a:solidFill>
              <a:latin typeface="Arial"/>
              <a:ea typeface="Arial"/>
              <a:cs typeface="Arial"/>
              <a:sym typeface="Arial"/>
            </a:endParaRPr>
          </a:p>
        </p:txBody>
      </p:sp>
      <p:sp>
        <p:nvSpPr>
          <p:cNvPr id="144" name="Google Shape;144;p10"/>
          <p:cNvSpPr txBox="1"/>
          <p:nvPr>
            <p:ph idx="1" type="body"/>
          </p:nvPr>
        </p:nvSpPr>
        <p:spPr>
          <a:xfrm>
            <a:off x="609600" y="2866775"/>
            <a:ext cx="8208300" cy="18288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b="0" i="0" lang="en-US" sz="7200" u="none" cap="none" strike="noStrike">
                <a:solidFill>
                  <a:schemeClr val="dk1"/>
                </a:solidFill>
                <a:latin typeface="Arial"/>
                <a:ea typeface="Arial"/>
                <a:cs typeface="Arial"/>
                <a:sym typeface="Arial"/>
              </a:rPr>
              <a:t>QUESTIONS?</a:t>
            </a:r>
            <a:endParaRPr/>
          </a:p>
          <a:p>
            <a:pPr indent="-342900" lvl="0" marL="342900" marR="0" rtl="0" algn="l">
              <a:lnSpc>
                <a:spcPct val="100000"/>
              </a:lnSpc>
              <a:spcBef>
                <a:spcPts val="560"/>
              </a:spcBef>
              <a:spcAft>
                <a:spcPts val="0"/>
              </a:spcAft>
              <a:buClr>
                <a:schemeClr val="dk1"/>
              </a:buClr>
              <a:buSzPts val="1200"/>
              <a:buFont typeface="Arial"/>
              <a:buNone/>
            </a:pPr>
            <a:r>
              <a:t/>
            </a:r>
            <a:endParaRPr b="0" i="0" sz="1200" u="none" cap="none" strike="noStrike">
              <a:solidFill>
                <a:schemeClr val="dk1"/>
              </a:solidFill>
              <a:latin typeface="Arial"/>
              <a:ea typeface="Arial"/>
              <a:cs typeface="Arial"/>
              <a:sym typeface="Arial"/>
            </a:endParaRPr>
          </a:p>
          <a:p>
            <a:pPr indent="-342900" lvl="0" marL="342900" marR="0" rtl="0" algn="l">
              <a:lnSpc>
                <a:spcPct val="100000"/>
              </a:lnSpc>
              <a:spcBef>
                <a:spcPts val="560"/>
              </a:spcBef>
              <a:spcAft>
                <a:spcPts val="0"/>
              </a:spcAft>
              <a:buClr>
                <a:schemeClr val="dk1"/>
              </a:buClr>
              <a:buSzPts val="8800"/>
              <a:buFont typeface="Arial"/>
              <a:buNone/>
            </a:pPr>
            <a:r>
              <a:t/>
            </a:r>
            <a:endParaRPr b="0" i="0" sz="8800" u="none" cap="none" strike="noStrike">
              <a:solidFill>
                <a:schemeClr val="dk1"/>
              </a:solidFill>
              <a:latin typeface="Arial"/>
              <a:ea typeface="Arial"/>
              <a:cs typeface="Arial"/>
              <a:sym typeface="Arial"/>
            </a:endParaRPr>
          </a:p>
          <a:p>
            <a:pPr indent="-342900" lvl="0" marL="342900" marR="0" rtl="0" algn="l">
              <a:lnSpc>
                <a:spcPct val="100000"/>
              </a:lnSpc>
              <a:spcBef>
                <a:spcPts val="560"/>
              </a:spcBef>
              <a:spcAft>
                <a:spcPts val="0"/>
              </a:spcAft>
              <a:buClr>
                <a:schemeClr val="dk1"/>
              </a:buClr>
              <a:buSzPts val="8800"/>
              <a:buFont typeface="Arial"/>
              <a:buNone/>
            </a:pPr>
            <a:r>
              <a:t/>
            </a:r>
            <a:endParaRPr b="0" i="0" sz="8800" u="none" cap="none" strike="noStrike">
              <a:solidFill>
                <a:schemeClr val="dk1"/>
              </a:solidFill>
              <a:latin typeface="Arial"/>
              <a:ea typeface="Arial"/>
              <a:cs typeface="Arial"/>
              <a:sym typeface="Arial"/>
            </a:endParaRPr>
          </a:p>
          <a:p>
            <a:pPr indent="-342900" lvl="0" marL="342900" marR="0" rtl="0" algn="l">
              <a:lnSpc>
                <a:spcPct val="100000"/>
              </a:lnSpc>
              <a:spcBef>
                <a:spcPts val="560"/>
              </a:spcBef>
              <a:spcAft>
                <a:spcPts val="0"/>
              </a:spcAft>
              <a:buClr>
                <a:schemeClr val="dk1"/>
              </a:buClr>
              <a:buSzPts val="8800"/>
              <a:buFont typeface="Arial"/>
              <a:buNone/>
            </a:pPr>
            <a:r>
              <a:t/>
            </a:r>
            <a:endParaRPr b="0" i="0" sz="8800" u="none" cap="none" strike="noStrike">
              <a:solidFill>
                <a:schemeClr val="dk1"/>
              </a:solidFill>
              <a:latin typeface="Arial"/>
              <a:ea typeface="Arial"/>
              <a:cs typeface="Arial"/>
              <a:sym typeface="Arial"/>
            </a:endParaRPr>
          </a:p>
        </p:txBody>
      </p:sp>
    </p:spTree>
  </p:cSld>
  <p:clrMapOvr>
    <a:masterClrMapping/>
  </p:clrMapOvr>
  <p:transition spd="slow">
    <p:fade/>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Mark Graff</dc:creator>
</cp:coreProperties>
</file>