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x="7315200" cy="9601200"/>
  <p:embeddedFontLst>
    <p:embeddedFont>
      <p:font typeface="Roboto"/>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19" roundtripDataSignature="AMtx7mj/uixJddUnudr13K7nOVYEo/CPu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5" Type="http://schemas.openxmlformats.org/officeDocument/2006/relationships/notesMaster" Target="notesMasters/notesMaster1.xml"/><Relationship Id="rId19" Type="http://customschemas.google.com/relationships/presentationmetadata" Target="metadata"/><Relationship Id="rId6" Type="http://schemas.openxmlformats.org/officeDocument/2006/relationships/slide" Target="slides/slide1.xml"/><Relationship Id="rId18"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169919" cy="480059"/>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4145280" y="0"/>
            <a:ext cx="3169919" cy="480059"/>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75361" y="4560569"/>
            <a:ext cx="5364478" cy="4320539"/>
          </a:xfrm>
          <a:prstGeom prst="rect">
            <a:avLst/>
          </a:prstGeom>
          <a:noFill/>
          <a:ln>
            <a:noFill/>
          </a:ln>
        </p:spPr>
        <p:txBody>
          <a:bodyPr anchorCtr="0" anchor="ctr" bIns="91425" lIns="91425" spcFirstLastPara="1" rIns="91425" wrap="square" tIns="91425">
            <a:noAutofit/>
          </a:bodyPr>
          <a:lstStyle>
            <a:lvl1pPr indent="-228600" lvl="0" marL="4572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9121139"/>
            <a:ext cx="3169919" cy="480059"/>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4145280" y="9121139"/>
            <a:ext cx="3169919" cy="480059"/>
          </a:xfrm>
          <a:prstGeom prst="rect">
            <a:avLst/>
          </a:prstGeom>
          <a:noFill/>
          <a:ln>
            <a:noFill/>
          </a:ln>
        </p:spPr>
        <p:txBody>
          <a:bodyPr anchorCtr="0" anchor="b" bIns="48300" lIns="96625" spcFirstLastPara="1" rIns="96625" wrap="square" tIns="48300">
            <a:noAutofit/>
          </a:bodyPr>
          <a:lstStyle/>
          <a:p>
            <a:pPr indent="0" lvl="0" marL="0" marR="0" rtl="0" algn="r">
              <a:lnSpc>
                <a:spcPct val="100000"/>
              </a:lnSpc>
              <a:spcBef>
                <a:spcPts val="0"/>
              </a:spcBef>
              <a:spcAft>
                <a:spcPts val="0"/>
              </a:spcAft>
              <a:buClr>
                <a:srgbClr val="000000"/>
              </a:buClr>
              <a:buSzPts val="325"/>
              <a:buFont typeface="Times New Roman"/>
              <a:buNone/>
            </a:pPr>
            <a:fld id="{00000000-1234-1234-1234-123412341234}" type="slidenum">
              <a:rPr b="0" i="0" lang="en-US" sz="1300" u="none" cap="none" strike="noStrike">
                <a:solidFill>
                  <a:srgbClr val="000000"/>
                </a:solidFill>
                <a:latin typeface="Times New Roman"/>
                <a:ea typeface="Times New Roman"/>
                <a:cs typeface="Times New Roman"/>
                <a:sym typeface="Times New Roman"/>
              </a:rPr>
              <a:t>‹#›</a:t>
            </a:fld>
            <a:endParaRPr b="0" i="0" sz="1300" u="none" cap="none" strike="noStrike">
              <a:solidFill>
                <a:srgbClr val="000000"/>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300"/>
              <a:buFont typeface="Arial"/>
              <a:buNone/>
            </a:pPr>
            <a:r>
              <a:t/>
            </a:r>
            <a:endParaRPr b="0" i="0" sz="1200" u="none" cap="none" strike="noStrike">
              <a:solidFill>
                <a:schemeClr val="dk1"/>
              </a:solidFill>
              <a:latin typeface="Arial"/>
              <a:ea typeface="Arial"/>
              <a:cs typeface="Arial"/>
              <a:sym typeface="Arial"/>
            </a:endParaRPr>
          </a:p>
        </p:txBody>
      </p:sp>
      <p:sp>
        <p:nvSpPr>
          <p:cNvPr id="90" name="Google Shape;90;p1: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3: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rPr>
              <a:t>If you disagree with the fee waiver eligibility of a requester based off of the 6 factor test outlined in 15 CFR 4.11(l), please contact NOAA FOIA.  </a:t>
            </a:r>
            <a:endParaRPr b="0" i="0" sz="1200" u="none" cap="none" strike="noStrike">
              <a:solidFill>
                <a:schemeClr val="dk1"/>
              </a:solidFill>
              <a:latin typeface="Arial"/>
              <a:ea typeface="Arial"/>
              <a:cs typeface="Arial"/>
              <a:sym typeface="Arial"/>
            </a:endParaRPr>
          </a:p>
        </p:txBody>
      </p:sp>
      <p:sp>
        <p:nvSpPr>
          <p:cNvPr id="97" name="Google Shape;97;p3: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23a2bb1af6c_0_27:notes"/>
          <p:cNvSpPr txBox="1"/>
          <p:nvPr>
            <p:ph idx="1" type="body"/>
          </p:nvPr>
        </p:nvSpPr>
        <p:spPr>
          <a:xfrm>
            <a:off x="975361" y="4560569"/>
            <a:ext cx="5364600" cy="4320600"/>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rPr>
              <a:t>If you disagree with the fee waiver eligibility of a requester based off of the 6 factor test outlined in 15 CFR 4.11(l), please contact NOAA FOIA.  </a:t>
            </a:r>
            <a:endParaRPr b="0" i="0" sz="1200" u="none" cap="none" strike="noStrike">
              <a:solidFill>
                <a:schemeClr val="dk1"/>
              </a:solidFill>
              <a:latin typeface="Arial"/>
              <a:ea typeface="Arial"/>
              <a:cs typeface="Arial"/>
              <a:sym typeface="Arial"/>
            </a:endParaRPr>
          </a:p>
        </p:txBody>
      </p:sp>
      <p:sp>
        <p:nvSpPr>
          <p:cNvPr id="104" name="Google Shape;104;g23a2bb1af6c_0_27: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4:notes"/>
          <p:cNvSpPr txBox="1"/>
          <p:nvPr>
            <p:ph idx="1" type="body"/>
          </p:nvPr>
        </p:nvSpPr>
        <p:spPr>
          <a:xfrm>
            <a:off x="975361" y="4560569"/>
            <a:ext cx="5364478" cy="4320539"/>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200"/>
              <a:buNone/>
            </a:pPr>
            <a:r>
              <a:t/>
            </a:r>
            <a:endParaRPr/>
          </a:p>
        </p:txBody>
      </p:sp>
      <p:sp>
        <p:nvSpPr>
          <p:cNvPr id="111" name="Google Shape;111;p4: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5: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18" name="Google Shape;118;p5: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6: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25" name="Google Shape;125;p6: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7: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1200"/>
              <a:buFont typeface="Arial"/>
              <a:buNone/>
            </a:pPr>
            <a:r>
              <a:rPr b="0" i="0" lang="en-US" sz="1200" u="none" cap="none" strike="noStrike">
                <a:solidFill>
                  <a:schemeClr val="dk1"/>
                </a:solidFill>
                <a:latin typeface="Arial"/>
                <a:ea typeface="Arial"/>
                <a:cs typeface="Arial"/>
                <a:sym typeface="Arial"/>
              </a:rPr>
              <a:t>See 15 CFR 4.7</a:t>
            </a:r>
            <a:endParaRPr/>
          </a:p>
        </p:txBody>
      </p:sp>
      <p:sp>
        <p:nvSpPr>
          <p:cNvPr id="132" name="Google Shape;132;p7: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230e6abc6cd_1_0:notes"/>
          <p:cNvSpPr/>
          <p:nvPr>
            <p:ph idx="2" type="sldImg"/>
          </p:nvPr>
        </p:nvSpPr>
        <p:spPr>
          <a:xfrm>
            <a:off x="1257300" y="720725"/>
            <a:ext cx="4800600" cy="36006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230e6abc6cd_1_0:notes"/>
          <p:cNvSpPr txBox="1"/>
          <p:nvPr>
            <p:ph idx="1" type="body"/>
          </p:nvPr>
        </p:nvSpPr>
        <p:spPr>
          <a:xfrm>
            <a:off x="975361" y="4560569"/>
            <a:ext cx="5364600" cy="43206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g230e6abc6cd_1_0:notes"/>
          <p:cNvSpPr txBox="1"/>
          <p:nvPr>
            <p:ph idx="12" type="sldNum"/>
          </p:nvPr>
        </p:nvSpPr>
        <p:spPr>
          <a:xfrm>
            <a:off x="4145280" y="9121139"/>
            <a:ext cx="3169800" cy="480000"/>
          </a:xfrm>
          <a:prstGeom prst="rect">
            <a:avLst/>
          </a:prstGeom>
        </p:spPr>
        <p:txBody>
          <a:bodyPr anchorCtr="0" anchor="b" bIns="48300" lIns="96625" spcFirstLastPara="1" rIns="96625" wrap="square" tIns="48300">
            <a:noAutofit/>
          </a:bodyPr>
          <a:lstStyle/>
          <a:p>
            <a:pPr indent="0" lvl="0" marL="0" rtl="0" algn="r">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0:notes"/>
          <p:cNvSpPr txBox="1"/>
          <p:nvPr>
            <p:ph idx="1" type="body"/>
          </p:nvPr>
        </p:nvSpPr>
        <p:spPr>
          <a:xfrm>
            <a:off x="975361" y="4560569"/>
            <a:ext cx="5364478" cy="4320539"/>
          </a:xfrm>
          <a:prstGeom prst="rect">
            <a:avLst/>
          </a:prstGeom>
          <a:noFill/>
          <a:ln>
            <a:noFill/>
          </a:ln>
        </p:spPr>
        <p:txBody>
          <a:bodyPr anchorCtr="0" anchor="ctr" bIns="96625" lIns="96625" spcFirstLastPara="1" rIns="96625" wrap="square" tIns="96625">
            <a:noAutofit/>
          </a:bodyPr>
          <a:lstStyle/>
          <a:p>
            <a:pPr indent="0" lvl="0" marL="0" marR="0" rtl="0" algn="l">
              <a:lnSpc>
                <a:spcPct val="100000"/>
              </a:lnSpc>
              <a:spcBef>
                <a:spcPts val="0"/>
              </a:spcBef>
              <a:spcAft>
                <a:spcPts val="0"/>
              </a:spcAft>
              <a:buClr>
                <a:schemeClr val="dk1"/>
              </a:buClr>
              <a:buSzPts val="300"/>
              <a:buFont typeface="Arial"/>
              <a:buNone/>
            </a:pPr>
            <a:r>
              <a:t/>
            </a:r>
            <a:endParaRPr b="0" i="0" sz="1200" u="none" cap="none" strike="noStrike">
              <a:solidFill>
                <a:schemeClr val="dk1"/>
              </a:solidFill>
              <a:latin typeface="Arial"/>
              <a:ea typeface="Arial"/>
              <a:cs typeface="Arial"/>
              <a:sym typeface="Arial"/>
            </a:endParaRPr>
          </a:p>
        </p:txBody>
      </p:sp>
      <p:sp>
        <p:nvSpPr>
          <p:cNvPr id="147" name="Google Shape;147;p10: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12"/>
          <p:cNvSpPr txBox="1"/>
          <p:nvPr>
            <p:ph type="ctrTitle"/>
          </p:nvPr>
        </p:nvSpPr>
        <p:spPr>
          <a:xfrm>
            <a:off x="685800" y="2130425"/>
            <a:ext cx="7772400" cy="1470023"/>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21" name="Google Shape;21;p12"/>
          <p:cNvSpPr txBox="1"/>
          <p:nvPr>
            <p:ph idx="1" type="subTitle"/>
          </p:nvPr>
        </p:nvSpPr>
        <p:spPr>
          <a:xfrm>
            <a:off x="1371600" y="3886200"/>
            <a:ext cx="6400799" cy="17526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56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lvl="1" marR="0" algn="ctr">
              <a:lnSpc>
                <a:spcPct val="100000"/>
              </a:lnSpc>
              <a:spcBef>
                <a:spcPts val="48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lvl="2"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lvl="3"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lvl="4"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lvl="5"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lvl="6"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lvl="7"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lvl="8" marR="0" algn="ctr">
              <a:lnSpc>
                <a:spcPct val="100000"/>
              </a:lnSpc>
              <a:spcBef>
                <a:spcPts val="40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2" name="Google Shape;22;p12"/>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3" name="Google Shape;23;p1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4" name="Google Shape;24;p12"/>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5" name="Shape 75"/>
        <p:cNvGrpSpPr/>
        <p:nvPr/>
      </p:nvGrpSpPr>
      <p:grpSpPr>
        <a:xfrm>
          <a:off x="0" y="0"/>
          <a:ext cx="0" cy="0"/>
          <a:chOff x="0" y="0"/>
          <a:chExt cx="0" cy="0"/>
        </a:xfrm>
      </p:grpSpPr>
      <p:sp>
        <p:nvSpPr>
          <p:cNvPr id="76" name="Google Shape;76;p2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77" name="Google Shape;77;p21"/>
          <p:cNvSpPr txBox="1"/>
          <p:nvPr>
            <p:ph idx="1" type="body"/>
          </p:nvPr>
        </p:nvSpPr>
        <p:spPr>
          <a:xfrm>
            <a:off x="685800" y="1676400"/>
            <a:ext cx="3809998" cy="4419599"/>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8" name="Google Shape;78;p21"/>
          <p:cNvSpPr txBox="1"/>
          <p:nvPr>
            <p:ph idx="2" type="body"/>
          </p:nvPr>
        </p:nvSpPr>
        <p:spPr>
          <a:xfrm>
            <a:off x="4648200" y="1676400"/>
            <a:ext cx="3809998" cy="4419599"/>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9" name="Google Shape;79;p21"/>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0" name="Google Shape;80;p2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1" name="Google Shape;81;p21"/>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2" name="Shape 82"/>
        <p:cNvGrpSpPr/>
        <p:nvPr/>
      </p:nvGrpSpPr>
      <p:grpSpPr>
        <a:xfrm>
          <a:off x="0" y="0"/>
          <a:ext cx="0" cy="0"/>
          <a:chOff x="0" y="0"/>
          <a:chExt cx="0" cy="0"/>
        </a:xfrm>
      </p:grpSpPr>
      <p:sp>
        <p:nvSpPr>
          <p:cNvPr id="83" name="Google Shape;83;p22"/>
          <p:cNvSpPr txBox="1"/>
          <p:nvPr>
            <p:ph type="title"/>
          </p:nvPr>
        </p:nvSpPr>
        <p:spPr>
          <a:xfrm>
            <a:off x="722312" y="4406900"/>
            <a:ext cx="7772400" cy="1362075"/>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84" name="Google Shape;84;p22"/>
          <p:cNvSpPr txBox="1"/>
          <p:nvPr>
            <p:ph idx="1" type="body"/>
          </p:nvPr>
        </p:nvSpPr>
        <p:spPr>
          <a:xfrm>
            <a:off x="722312"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5" name="Google Shape;85;p22"/>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p2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7" name="Google Shape;87;p22"/>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13"/>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27" name="Google Shape;27;p13"/>
          <p:cNvSpPr txBox="1"/>
          <p:nvPr>
            <p:ph idx="1" type="body"/>
          </p:nvPr>
        </p:nvSpPr>
        <p:spPr>
          <a:xfrm>
            <a:off x="685800" y="1676400"/>
            <a:ext cx="7772400" cy="4419599"/>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28" name="Google Shape;28;p13"/>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9" name="Google Shape;29;p1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0" name="Google Shape;30;p13"/>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1" name="Shape 31"/>
        <p:cNvGrpSpPr/>
        <p:nvPr/>
      </p:nvGrpSpPr>
      <p:grpSpPr>
        <a:xfrm>
          <a:off x="0" y="0"/>
          <a:ext cx="0" cy="0"/>
          <a:chOff x="0" y="0"/>
          <a:chExt cx="0" cy="0"/>
        </a:xfrm>
      </p:grpSpPr>
      <p:sp>
        <p:nvSpPr>
          <p:cNvPr id="32" name="Google Shape;32;p14"/>
          <p:cNvSpPr txBox="1"/>
          <p:nvPr>
            <p:ph type="title"/>
          </p:nvPr>
        </p:nvSpPr>
        <p:spPr>
          <a:xfrm rot="5400000">
            <a:off x="4552949" y="2190750"/>
            <a:ext cx="5867400" cy="19431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33" name="Google Shape;33;p14"/>
          <p:cNvSpPr txBox="1"/>
          <p:nvPr>
            <p:ph idx="1" type="body"/>
          </p:nvPr>
        </p:nvSpPr>
        <p:spPr>
          <a:xfrm rot="5400000">
            <a:off x="590548" y="323850"/>
            <a:ext cx="5867400" cy="5676900"/>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34" name="Google Shape;34;p14"/>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5" name="Google Shape;35;p14"/>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6" name="Google Shape;36;p14"/>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7" name="Shape 37"/>
        <p:cNvGrpSpPr/>
        <p:nvPr/>
      </p:nvGrpSpPr>
      <p:grpSpPr>
        <a:xfrm>
          <a:off x="0" y="0"/>
          <a:ext cx="0" cy="0"/>
          <a:chOff x="0" y="0"/>
          <a:chExt cx="0" cy="0"/>
        </a:xfrm>
      </p:grpSpPr>
      <p:sp>
        <p:nvSpPr>
          <p:cNvPr id="38" name="Google Shape;38;p15"/>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39" name="Google Shape;39;p15"/>
          <p:cNvSpPr txBox="1"/>
          <p:nvPr>
            <p:ph idx="1" type="body"/>
          </p:nvPr>
        </p:nvSpPr>
        <p:spPr>
          <a:xfrm rot="5400000">
            <a:off x="2362198" y="0"/>
            <a:ext cx="4419599" cy="7772400"/>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40" name="Google Shape;40;p15"/>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1" name="Google Shape;41;p15"/>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2" name="Google Shape;42;p15"/>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3" name="Shape 43"/>
        <p:cNvGrpSpPr/>
        <p:nvPr/>
      </p:nvGrpSpPr>
      <p:grpSpPr>
        <a:xfrm>
          <a:off x="0" y="0"/>
          <a:ext cx="0" cy="0"/>
          <a:chOff x="0" y="0"/>
          <a:chExt cx="0" cy="0"/>
        </a:xfrm>
      </p:grpSpPr>
      <p:sp>
        <p:nvSpPr>
          <p:cNvPr id="44" name="Google Shape;44;p16"/>
          <p:cNvSpPr txBox="1"/>
          <p:nvPr>
            <p:ph type="title"/>
          </p:nvPr>
        </p:nvSpPr>
        <p:spPr>
          <a:xfrm>
            <a:off x="1792288" y="4800600"/>
            <a:ext cx="5486399" cy="566736"/>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45" name="Google Shape;45;p16"/>
          <p:cNvSpPr/>
          <p:nvPr>
            <p:ph idx="2" type="pic"/>
          </p:nvPr>
        </p:nvSpPr>
        <p:spPr>
          <a:xfrm>
            <a:off x="1792288" y="612775"/>
            <a:ext cx="5486399" cy="4114800"/>
          </a:xfrm>
          <a:prstGeom prst="rect">
            <a:avLst/>
          </a:prstGeom>
          <a:noFill/>
          <a:ln>
            <a:noFill/>
          </a:ln>
        </p:spPr>
      </p:sp>
      <p:sp>
        <p:nvSpPr>
          <p:cNvPr id="46" name="Google Shape;46;p16"/>
          <p:cNvSpPr txBox="1"/>
          <p:nvPr>
            <p:ph idx="1" type="body"/>
          </p:nvPr>
        </p:nvSpPr>
        <p:spPr>
          <a:xfrm>
            <a:off x="1792288" y="5367337"/>
            <a:ext cx="5486399" cy="804861"/>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7" name="Google Shape;47;p16"/>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8" name="Google Shape;48;p16"/>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9" name="Google Shape;49;p16"/>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0" name="Shape 50"/>
        <p:cNvGrpSpPr/>
        <p:nvPr/>
      </p:nvGrpSpPr>
      <p:grpSpPr>
        <a:xfrm>
          <a:off x="0" y="0"/>
          <a:ext cx="0" cy="0"/>
          <a:chOff x="0" y="0"/>
          <a:chExt cx="0" cy="0"/>
        </a:xfrm>
      </p:grpSpPr>
      <p:sp>
        <p:nvSpPr>
          <p:cNvPr id="51" name="Google Shape;51;p17"/>
          <p:cNvSpPr txBox="1"/>
          <p:nvPr>
            <p:ph type="title"/>
          </p:nvPr>
        </p:nvSpPr>
        <p:spPr>
          <a:xfrm>
            <a:off x="457200" y="273050"/>
            <a:ext cx="3008313" cy="1162048"/>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52" name="Google Shape;52;p17"/>
          <p:cNvSpPr txBox="1"/>
          <p:nvPr>
            <p:ph idx="1" type="body"/>
          </p:nvPr>
        </p:nvSpPr>
        <p:spPr>
          <a:xfrm>
            <a:off x="3575050" y="273050"/>
            <a:ext cx="5111750" cy="5853111"/>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53" name="Google Shape;53;p17"/>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4" name="Google Shape;54;p17"/>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5" name="Google Shape;55;p17"/>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6" name="Google Shape;56;p17"/>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18"/>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9" name="Google Shape;59;p18"/>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0" name="Google Shape;60;p18"/>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1" name="Shape 61"/>
        <p:cNvGrpSpPr/>
        <p:nvPr/>
      </p:nvGrpSpPr>
      <p:grpSpPr>
        <a:xfrm>
          <a:off x="0" y="0"/>
          <a:ext cx="0" cy="0"/>
          <a:chOff x="0" y="0"/>
          <a:chExt cx="0" cy="0"/>
        </a:xfrm>
      </p:grpSpPr>
      <p:sp>
        <p:nvSpPr>
          <p:cNvPr id="62" name="Google Shape;62;p19"/>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63" name="Google Shape;63;p19"/>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4" name="Google Shape;64;p19"/>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5" name="Google Shape;65;p19"/>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6" name="Shape 66"/>
        <p:cNvGrpSpPr/>
        <p:nvPr/>
      </p:nvGrpSpPr>
      <p:grpSpPr>
        <a:xfrm>
          <a:off x="0" y="0"/>
          <a:ext cx="0" cy="0"/>
          <a:chOff x="0" y="0"/>
          <a:chExt cx="0" cy="0"/>
        </a:xfrm>
      </p:grpSpPr>
      <p:sp>
        <p:nvSpPr>
          <p:cNvPr id="67" name="Google Shape;67;p20"/>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SzPts val="1800"/>
              <a:buNone/>
              <a:defRPr sz="1800"/>
            </a:lvl2pPr>
            <a:lvl3pPr lvl="2" marR="0" algn="l">
              <a:lnSpc>
                <a:spcPct val="100000"/>
              </a:lnSpc>
              <a:spcBef>
                <a:spcPts val="0"/>
              </a:spcBef>
              <a:spcAft>
                <a:spcPts val="0"/>
              </a:spcAft>
              <a:buSzPts val="1800"/>
              <a:buNone/>
              <a:defRPr sz="1800"/>
            </a:lvl3pPr>
            <a:lvl4pPr lvl="3" marR="0" algn="l">
              <a:lnSpc>
                <a:spcPct val="100000"/>
              </a:lnSpc>
              <a:spcBef>
                <a:spcPts val="0"/>
              </a:spcBef>
              <a:spcAft>
                <a:spcPts val="0"/>
              </a:spcAft>
              <a:buSzPts val="1800"/>
              <a:buNone/>
              <a:defRPr sz="1800"/>
            </a:lvl4pPr>
            <a:lvl5pPr lvl="4" marR="0" algn="l">
              <a:lnSpc>
                <a:spcPct val="100000"/>
              </a:lnSpc>
              <a:spcBef>
                <a:spcPts val="0"/>
              </a:spcBef>
              <a:spcAft>
                <a:spcPts val="0"/>
              </a:spcAft>
              <a:buSzPts val="1800"/>
              <a:buNone/>
              <a:defRPr sz="1800"/>
            </a:lvl5pPr>
            <a:lvl6pPr lvl="5" marR="0" algn="l">
              <a:lnSpc>
                <a:spcPct val="100000"/>
              </a:lnSpc>
              <a:spcBef>
                <a:spcPts val="0"/>
              </a:spcBef>
              <a:spcAft>
                <a:spcPts val="0"/>
              </a:spcAft>
              <a:buSzPts val="1800"/>
              <a:buNone/>
              <a:defRPr sz="1800"/>
            </a:lvl6pPr>
            <a:lvl7pPr lvl="6" marR="0" algn="l">
              <a:lnSpc>
                <a:spcPct val="100000"/>
              </a:lnSpc>
              <a:spcBef>
                <a:spcPts val="0"/>
              </a:spcBef>
              <a:spcAft>
                <a:spcPts val="0"/>
              </a:spcAft>
              <a:buSzPts val="1800"/>
              <a:buNone/>
              <a:defRPr sz="1800"/>
            </a:lvl7pPr>
            <a:lvl8pPr lvl="7" marR="0" algn="l">
              <a:lnSpc>
                <a:spcPct val="100000"/>
              </a:lnSpc>
              <a:spcBef>
                <a:spcPts val="0"/>
              </a:spcBef>
              <a:spcAft>
                <a:spcPts val="0"/>
              </a:spcAft>
              <a:buSzPts val="1800"/>
              <a:buNone/>
              <a:defRPr sz="1800"/>
            </a:lvl8pPr>
            <a:lvl9pPr lvl="8" marR="0" algn="l">
              <a:lnSpc>
                <a:spcPct val="100000"/>
              </a:lnSpc>
              <a:spcBef>
                <a:spcPts val="0"/>
              </a:spcBef>
              <a:spcAft>
                <a:spcPts val="0"/>
              </a:spcAft>
              <a:buSzPts val="1800"/>
              <a:buNone/>
              <a:defRPr sz="1800"/>
            </a:lvl9pPr>
          </a:lstStyle>
          <a:p/>
        </p:txBody>
      </p:sp>
      <p:sp>
        <p:nvSpPr>
          <p:cNvPr id="68" name="Google Shape;68;p20"/>
          <p:cNvSpPr txBox="1"/>
          <p:nvPr>
            <p:ph idx="1" type="body"/>
          </p:nvPr>
        </p:nvSpPr>
        <p:spPr>
          <a:xfrm>
            <a:off x="457200" y="1535112"/>
            <a:ext cx="4040187"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9" name="Google Shape;69;p20"/>
          <p:cNvSpPr txBox="1"/>
          <p:nvPr>
            <p:ph idx="2" type="body"/>
          </p:nvPr>
        </p:nvSpPr>
        <p:spPr>
          <a:xfrm>
            <a:off x="457200" y="2174875"/>
            <a:ext cx="4040187" cy="3951286"/>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0" name="Google Shape;70;p20"/>
          <p:cNvSpPr txBox="1"/>
          <p:nvPr>
            <p:ph idx="3" type="body"/>
          </p:nvPr>
        </p:nvSpPr>
        <p:spPr>
          <a:xfrm>
            <a:off x="4645025" y="1535112"/>
            <a:ext cx="4041773"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algn="l">
              <a:lnSpc>
                <a:spcPct val="100000"/>
              </a:lnSpc>
              <a:spcBef>
                <a:spcPts val="0"/>
              </a:spcBef>
              <a:spcAft>
                <a:spcPts val="0"/>
              </a:spcAft>
              <a:buClr>
                <a:schemeClr val="dk1"/>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1" name="Google Shape;71;p20"/>
          <p:cNvSpPr txBox="1"/>
          <p:nvPr>
            <p:ph idx="4" type="body"/>
          </p:nvPr>
        </p:nvSpPr>
        <p:spPr>
          <a:xfrm>
            <a:off x="4645025" y="2174875"/>
            <a:ext cx="4041773" cy="3951286"/>
          </a:xfrm>
          <a:prstGeom prst="rect">
            <a:avLst/>
          </a:prstGeom>
          <a:noFill/>
          <a:ln>
            <a:noFill/>
          </a:ln>
        </p:spPr>
        <p:txBody>
          <a:bodyPr anchorCtr="0" anchor="t" bIns="91425" lIns="91425" spcFirstLastPara="1" rIns="91425" wrap="square" tIns="91425">
            <a:noAutofit/>
          </a:bodyPr>
          <a:lstStyle>
            <a:lvl1pPr indent="-317500" lvl="0" marL="457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algn="l">
              <a:lnSpc>
                <a:spcPct val="100000"/>
              </a:lnSpc>
              <a:spcBef>
                <a:spcPts val="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72" name="Google Shape;72;p20"/>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3" name="Google Shape;73;p20"/>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74" name="Google Shape;74;p20"/>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8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1"/>
          <p:cNvSpPr txBox="1"/>
          <p:nvPr>
            <p:ph idx="1" type="body"/>
          </p:nvPr>
        </p:nvSpPr>
        <p:spPr>
          <a:xfrm>
            <a:off x="685800" y="1676400"/>
            <a:ext cx="7772400" cy="4419599"/>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12" name="Google Shape;12;p11"/>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3" name="Google Shape;13;p1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4" name="Google Shape;14;p11"/>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cxnSp>
        <p:nvCxnSpPr>
          <p:cNvPr id="15" name="Google Shape;15;p11"/>
          <p:cNvCxnSpPr/>
          <p:nvPr/>
        </p:nvCxnSpPr>
        <p:spPr>
          <a:xfrm>
            <a:off x="228600" y="1524000"/>
            <a:ext cx="8686800" cy="0"/>
          </a:xfrm>
          <a:prstGeom prst="straightConnector1">
            <a:avLst/>
          </a:prstGeom>
          <a:noFill/>
          <a:ln cap="flat" cmpd="sng" w="57150">
            <a:solidFill>
              <a:srgbClr val="FF3300"/>
            </a:solidFill>
            <a:prstDash val="solid"/>
            <a:miter lim="8000"/>
            <a:headEnd len="sm" w="sm" type="none"/>
            <a:tailEnd len="sm" w="sm" type="none"/>
          </a:ln>
        </p:spPr>
      </p:cxnSp>
      <p:pic>
        <p:nvPicPr>
          <p:cNvPr id="16" name="Google Shape;16;p11"/>
          <p:cNvPicPr preferRelativeResize="0"/>
          <p:nvPr/>
        </p:nvPicPr>
        <p:blipFill rotWithShape="1">
          <a:blip r:embed="rId1">
            <a:alphaModFix/>
          </a:blip>
          <a:srcRect b="0" l="0" r="0" t="0"/>
          <a:stretch/>
        </p:blipFill>
        <p:spPr>
          <a:xfrm>
            <a:off x="228600" y="228600"/>
            <a:ext cx="1176337" cy="1177924"/>
          </a:xfrm>
          <a:prstGeom prst="rect">
            <a:avLst/>
          </a:prstGeom>
          <a:noFill/>
          <a:ln>
            <a:noFill/>
          </a:ln>
        </p:spPr>
      </p:pic>
      <p:pic>
        <p:nvPicPr>
          <p:cNvPr id="17" name="Google Shape;17;p11"/>
          <p:cNvPicPr preferRelativeResize="0"/>
          <p:nvPr/>
        </p:nvPicPr>
        <p:blipFill rotWithShape="1">
          <a:blip r:embed="rId2">
            <a:alphaModFix/>
          </a:blip>
          <a:srcRect b="0" l="0" r="0" t="0"/>
          <a:stretch/>
        </p:blipFill>
        <p:spPr>
          <a:xfrm>
            <a:off x="7696200" y="228600"/>
            <a:ext cx="1219199" cy="1212850"/>
          </a:xfrm>
          <a:prstGeom prst="rect">
            <a:avLst/>
          </a:prstGeom>
          <a:noFill/>
          <a:ln>
            <a:noFill/>
          </a:ln>
        </p:spPr>
      </p:pic>
      <p:sp>
        <p:nvSpPr>
          <p:cNvPr id="18" name="Google Shape;18;p11"/>
          <p:cNvSpPr txBox="1"/>
          <p:nvPr/>
        </p:nvSpPr>
        <p:spPr>
          <a:xfrm rot="-2700000">
            <a:off x="6248399" y="5105398"/>
            <a:ext cx="2895600" cy="7016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DDDDDD"/>
              </a:buClr>
              <a:buSzPts val="1000"/>
              <a:buFont typeface="Times New Roman"/>
              <a:buNone/>
            </a:pPr>
            <a:r>
              <a:rPr b="0" i="0" lang="en-US" sz="4000" u="none" cap="none" strike="noStrike">
                <a:solidFill>
                  <a:srgbClr val="DDDDDD"/>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
          <p:cNvSpPr txBox="1"/>
          <p:nvPr>
            <p:ph type="ctrTitle"/>
          </p:nvPr>
        </p:nvSpPr>
        <p:spPr>
          <a:xfrm>
            <a:off x="685800" y="27432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1100"/>
              <a:buNone/>
            </a:pPr>
            <a:r>
              <a:rPr b="1" lang="en-US" sz="4400">
                <a:solidFill>
                  <a:schemeClr val="dk2"/>
                </a:solidFill>
              </a:rPr>
              <a:t>Legal Considerations - Privacy Act Compliance</a:t>
            </a:r>
            <a:r>
              <a:rPr b="1" lang="en-US" sz="4400">
                <a:solidFill>
                  <a:schemeClr val="dk2"/>
                </a:solidFill>
              </a:rPr>
              <a:t> </a:t>
            </a:r>
            <a:br>
              <a:rPr b="1" lang="en-US" sz="4400">
                <a:solidFill>
                  <a:schemeClr val="dk2"/>
                </a:solidFill>
              </a:rPr>
            </a:br>
            <a:r>
              <a:rPr b="1" lang="en-US" sz="4400">
                <a:solidFill>
                  <a:schemeClr val="dk2"/>
                </a:solidFill>
              </a:rPr>
              <a:t>Alaska Roundtable</a:t>
            </a:r>
            <a:br>
              <a:rPr b="1" lang="en-US" sz="4400">
                <a:solidFill>
                  <a:schemeClr val="dk2"/>
                </a:solidFill>
              </a:rPr>
            </a:br>
            <a:br>
              <a:rPr b="1" i="0" lang="en-US" sz="3600" u="none" cap="none" strike="noStrike">
                <a:solidFill>
                  <a:schemeClr val="dk2"/>
                </a:solidFill>
                <a:latin typeface="Arial"/>
                <a:ea typeface="Arial"/>
                <a:cs typeface="Arial"/>
                <a:sym typeface="Arial"/>
              </a:rPr>
            </a:br>
            <a:endParaRPr b="1" i="0" sz="3600" u="none" cap="none" strike="noStrike">
              <a:solidFill>
                <a:schemeClr val="dk2"/>
              </a:solidFill>
              <a:latin typeface="Arial"/>
              <a:ea typeface="Arial"/>
              <a:cs typeface="Arial"/>
              <a:sym typeface="Arial"/>
            </a:endParaRPr>
          </a:p>
        </p:txBody>
      </p:sp>
      <p:sp>
        <p:nvSpPr>
          <p:cNvPr id="93" name="Google Shape;93;p1"/>
          <p:cNvSpPr txBox="1"/>
          <p:nvPr>
            <p:ph idx="1" type="subTitle"/>
          </p:nvPr>
        </p:nvSpPr>
        <p:spPr>
          <a:xfrm>
            <a:off x="1409699" y="4038600"/>
            <a:ext cx="6400799" cy="1752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600"/>
              <a:buFont typeface="Arial"/>
              <a:buNone/>
            </a:pPr>
            <a:r>
              <a:rPr b="0" i="0" lang="en-US" sz="2400" u="none" cap="none" strike="noStrike">
                <a:solidFill>
                  <a:schemeClr val="dk1"/>
                </a:solidFill>
                <a:latin typeface="Arial"/>
                <a:ea typeface="Arial"/>
                <a:cs typeface="Arial"/>
                <a:sym typeface="Arial"/>
              </a:rPr>
              <a:t>Prepared by</a:t>
            </a:r>
            <a:r>
              <a:rPr lang="en-US" sz="2400">
                <a:solidFill>
                  <a:schemeClr val="dk1"/>
                </a:solidFill>
              </a:rPr>
              <a:t> Asha Mathew*</a:t>
            </a:r>
            <a:endParaRPr/>
          </a:p>
          <a:p>
            <a:pPr indent="0" lvl="0" marL="0" rtl="0" algn="ctr">
              <a:lnSpc>
                <a:spcPct val="100000"/>
              </a:lnSpc>
              <a:spcBef>
                <a:spcPts val="0"/>
              </a:spcBef>
              <a:spcAft>
                <a:spcPts val="0"/>
              </a:spcAft>
              <a:buSzPts val="600"/>
              <a:buNone/>
            </a:pPr>
            <a:r>
              <a:rPr lang="en-US" sz="2400">
                <a:solidFill>
                  <a:schemeClr val="dk1"/>
                </a:solidFill>
              </a:rPr>
              <a:t>April 25, 2023</a:t>
            </a:r>
            <a:endParaRPr/>
          </a:p>
          <a:p>
            <a:pPr indent="0" lvl="0" marL="0" marR="0" rtl="0" algn="ctr">
              <a:lnSpc>
                <a:spcPct val="100000"/>
              </a:lnSpc>
              <a:spcBef>
                <a:spcPts val="0"/>
              </a:spcBef>
              <a:spcAft>
                <a:spcPts val="0"/>
              </a:spcAft>
              <a:buClr>
                <a:schemeClr val="dk1"/>
              </a:buClr>
              <a:buSzPts val="600"/>
              <a:buFont typeface="Arial"/>
              <a:buNone/>
            </a:pPr>
            <a:r>
              <a:rPr b="0" i="0" lang="en-US" sz="2400" u="none" cap="none" strike="noStrike">
                <a:solidFill>
                  <a:schemeClr val="dk1"/>
                </a:solidFill>
                <a:latin typeface="Arial"/>
                <a:ea typeface="Arial"/>
                <a:cs typeface="Arial"/>
                <a:sym typeface="Arial"/>
              </a:rPr>
              <a:t> </a:t>
            </a:r>
            <a:endParaRPr/>
          </a:p>
        </p:txBody>
      </p:sp>
      <p:sp>
        <p:nvSpPr>
          <p:cNvPr id="94" name="Google Shape;94;p1"/>
          <p:cNvSpPr txBox="1"/>
          <p:nvPr/>
        </p:nvSpPr>
        <p:spPr>
          <a:xfrm>
            <a:off x="457200" y="6096000"/>
            <a:ext cx="8305799"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600"/>
              <a:buFont typeface="Times New Roman"/>
              <a:buNone/>
            </a:pPr>
            <a:r>
              <a:rPr lang="en-US" sz="1700">
                <a:solidFill>
                  <a:schemeClr val="dk1"/>
                </a:solidFill>
                <a:latin typeface="Times New Roman"/>
                <a:ea typeface="Times New Roman"/>
                <a:cs typeface="Times New Roman"/>
                <a:sym typeface="Times New Roman"/>
              </a:rPr>
              <a:t>*Difficult questions about this area of law should ultimately be resolved with advice from DOC OGC Information Law Division. </a:t>
            </a:r>
            <a:r>
              <a:rPr b="0" i="0" lang="en-US" sz="2400" u="none" cap="none" strike="noStrike">
                <a:solidFill>
                  <a:schemeClr val="dk1"/>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3"/>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00" name="Google Shape;100;p3"/>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Privacy Act of 1974</a:t>
            </a:r>
            <a:endParaRPr/>
          </a:p>
        </p:txBody>
      </p:sp>
      <p:sp>
        <p:nvSpPr>
          <p:cNvPr id="101" name="Google Shape;101;p3"/>
          <p:cNvSpPr txBox="1"/>
          <p:nvPr>
            <p:ph idx="1" type="body"/>
          </p:nvPr>
        </p:nvSpPr>
        <p:spPr>
          <a:xfrm>
            <a:off x="457200" y="1905000"/>
            <a:ext cx="8382000" cy="4224900"/>
          </a:xfrm>
          <a:prstGeom prst="rect">
            <a:avLst/>
          </a:prstGeom>
          <a:noFill/>
          <a:ln>
            <a:noFill/>
          </a:ln>
        </p:spPr>
        <p:txBody>
          <a:bodyPr anchorCtr="0" anchor="t" bIns="45700" lIns="91425" spcFirstLastPara="1" rIns="91425" wrap="square" tIns="45700">
            <a:noAutofit/>
          </a:bodyPr>
          <a:lstStyle/>
          <a:p>
            <a:pPr indent="0" lvl="0" marL="0" rtl="0" algn="l">
              <a:lnSpc>
                <a:spcPct val="150000"/>
              </a:lnSpc>
              <a:spcBef>
                <a:spcPts val="0"/>
              </a:spcBef>
              <a:spcAft>
                <a:spcPts val="0"/>
              </a:spcAft>
              <a:buClr>
                <a:schemeClr val="dk1"/>
              </a:buClr>
              <a:buSzPts val="1100"/>
              <a:buFont typeface="Arial"/>
              <a:buNone/>
            </a:pPr>
            <a:r>
              <a:rPr lang="en-US" sz="1600">
                <a:solidFill>
                  <a:srgbClr val="444444"/>
                </a:solidFill>
                <a:highlight>
                  <a:srgbClr val="FFFFFF"/>
                </a:highlight>
              </a:rPr>
              <a:t>Establishes a code of fair information practices that governs the collection, maintenance, use, and dissemination of information about individuals that is maintained in systems of records by federal agencies..</a:t>
            </a:r>
            <a:endParaRPr sz="1600">
              <a:solidFill>
                <a:srgbClr val="444444"/>
              </a:solidFill>
              <a:highlight>
                <a:srgbClr val="FFFFFF"/>
              </a:highlight>
            </a:endParaRPr>
          </a:p>
          <a:p>
            <a:pPr indent="0" lvl="0" marL="0" rtl="0" algn="l">
              <a:lnSpc>
                <a:spcPct val="150000"/>
              </a:lnSpc>
              <a:spcBef>
                <a:spcPts val="1200"/>
              </a:spcBef>
              <a:spcAft>
                <a:spcPts val="1200"/>
              </a:spcAft>
              <a:buClr>
                <a:schemeClr val="dk1"/>
              </a:buClr>
              <a:buSzPts val="1100"/>
              <a:buFont typeface="Arial"/>
              <a:buNone/>
            </a:pPr>
            <a:r>
              <a:rPr lang="en-US" sz="1600">
                <a:solidFill>
                  <a:srgbClr val="444444"/>
                </a:solidFill>
                <a:highlight>
                  <a:srgbClr val="FFFFFF"/>
                </a:highlight>
              </a:rPr>
              <a:t>Requires that agencies give the public notice of their systems of records by publication in the Federal Register. It  prohibits the disclosure of a record about an individual from a system of records absent the written consent of the individual, unless the disclosure is pursuant to one of twelve statutory exceptions. The Act also provides individuals with a means by which to seek access to and amendment of their records, and sets forth various agency record-keeping requirements.</a:t>
            </a:r>
            <a:endParaRPr sz="1600">
              <a:solidFill>
                <a:srgbClr val="444444"/>
              </a:solidFill>
              <a:highlight>
                <a:srgbClr val="FFFFFF"/>
              </a:highlight>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g23a2bb1af6c_0_27"/>
          <p:cNvSpPr txBox="1"/>
          <p:nvPr/>
        </p:nvSpPr>
        <p:spPr>
          <a:xfrm>
            <a:off x="70866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07" name="Google Shape;107;g23a2bb1af6c_0_27"/>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Privacy Act</a:t>
            </a:r>
            <a:endParaRPr/>
          </a:p>
        </p:txBody>
      </p:sp>
      <p:sp>
        <p:nvSpPr>
          <p:cNvPr id="108" name="Google Shape;108;g23a2bb1af6c_0_27"/>
          <p:cNvSpPr txBox="1"/>
          <p:nvPr>
            <p:ph idx="1" type="body"/>
          </p:nvPr>
        </p:nvSpPr>
        <p:spPr>
          <a:xfrm>
            <a:off x="457200" y="1905000"/>
            <a:ext cx="8382000" cy="350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2400"/>
              <a:buNone/>
            </a:pPr>
            <a:r>
              <a:t/>
            </a:r>
            <a:endParaRPr b="1" sz="2400"/>
          </a:p>
          <a:p>
            <a:pPr indent="0" lvl="0" marL="0" marR="0" rtl="0" algn="l">
              <a:lnSpc>
                <a:spcPct val="100000"/>
              </a:lnSpc>
              <a:spcBef>
                <a:spcPts val="0"/>
              </a:spcBef>
              <a:spcAft>
                <a:spcPts val="0"/>
              </a:spcAft>
              <a:buSzPts val="2400"/>
              <a:buNone/>
            </a:pPr>
            <a:r>
              <a:t/>
            </a:r>
            <a:endParaRPr b="1" sz="2400"/>
          </a:p>
          <a:p>
            <a:pPr indent="0" lvl="0" marL="457200" rtl="0" algn="l">
              <a:lnSpc>
                <a:spcPct val="115000"/>
              </a:lnSpc>
              <a:spcBef>
                <a:spcPts val="1000"/>
              </a:spcBef>
              <a:spcAft>
                <a:spcPts val="0"/>
              </a:spcAft>
              <a:buNone/>
            </a:pPr>
            <a:r>
              <a:rPr b="1" lang="en-US" sz="1900">
                <a:solidFill>
                  <a:srgbClr val="222222"/>
                </a:solidFill>
              </a:rPr>
              <a:t>The bedrock principle of Privacy Act compliance is no disclosure without consent.  (5 USC 552a(b)(1)).  This forms the underlying basis for virtually all other privacy laws, and the actions we take as an agency when handling personally identifiable information (PII).</a:t>
            </a:r>
            <a:endParaRPr b="1" sz="1900">
              <a:solidFill>
                <a:srgbClr val="222222"/>
              </a:solidFill>
            </a:endParaRPr>
          </a:p>
          <a:p>
            <a:pPr indent="0" lvl="0" marL="0" marR="0" rtl="0" algn="l">
              <a:lnSpc>
                <a:spcPct val="100000"/>
              </a:lnSpc>
              <a:spcBef>
                <a:spcPts val="1000"/>
              </a:spcBef>
              <a:spcAft>
                <a:spcPts val="0"/>
              </a:spcAft>
              <a:buSzPts val="2800"/>
              <a:buNone/>
            </a:pPr>
            <a:r>
              <a:t/>
            </a:r>
            <a:endParaRPr sz="2800">
              <a:solidFill>
                <a:schemeClr val="dk1"/>
              </a:solidFill>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4"/>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3200">
                <a:solidFill>
                  <a:schemeClr val="dk2"/>
                </a:solidFill>
              </a:rPr>
              <a:t>NOTICE</a:t>
            </a:r>
            <a:r>
              <a:rPr b="1" lang="en-US" sz="3200">
                <a:solidFill>
                  <a:schemeClr val="dk2"/>
                </a:solidFill>
              </a:rPr>
              <a:t> </a:t>
            </a:r>
            <a:endParaRPr/>
          </a:p>
        </p:txBody>
      </p:sp>
      <p:sp>
        <p:nvSpPr>
          <p:cNvPr id="114" name="Google Shape;114;p4"/>
          <p:cNvSpPr txBox="1"/>
          <p:nvPr>
            <p:ph idx="1" type="body"/>
          </p:nvPr>
        </p:nvSpPr>
        <p:spPr>
          <a:xfrm>
            <a:off x="685800" y="1676400"/>
            <a:ext cx="7772400" cy="5181600"/>
          </a:xfrm>
          <a:prstGeom prst="rect">
            <a:avLst/>
          </a:prstGeom>
          <a:noFill/>
          <a:ln>
            <a:noFill/>
          </a:ln>
        </p:spPr>
        <p:txBody>
          <a:bodyPr anchorCtr="0" anchor="t" bIns="91425" lIns="91425" spcFirstLastPara="1" rIns="91425" wrap="square" tIns="91425">
            <a:normAutofit/>
          </a:bodyPr>
          <a:lstStyle/>
          <a:p>
            <a:pPr indent="0" lvl="0" marL="457200" rtl="0" algn="l">
              <a:lnSpc>
                <a:spcPct val="115000"/>
              </a:lnSpc>
              <a:spcBef>
                <a:spcPts val="1000"/>
              </a:spcBef>
              <a:spcAft>
                <a:spcPts val="0"/>
              </a:spcAft>
              <a:buNone/>
            </a:pPr>
            <a:r>
              <a:rPr b="1" lang="en-US" sz="2300">
                <a:solidFill>
                  <a:srgbClr val="222222"/>
                </a:solidFill>
              </a:rPr>
              <a:t>Notice can be either actual or constructive.  </a:t>
            </a:r>
            <a:endParaRPr b="1" sz="2300">
              <a:solidFill>
                <a:srgbClr val="222222"/>
              </a:solidFill>
            </a:endParaRPr>
          </a:p>
          <a:p>
            <a:pPr indent="-374650" lvl="1" marL="914400" rtl="0" algn="l">
              <a:lnSpc>
                <a:spcPct val="115000"/>
              </a:lnSpc>
              <a:spcBef>
                <a:spcPts val="1000"/>
              </a:spcBef>
              <a:spcAft>
                <a:spcPts val="0"/>
              </a:spcAft>
              <a:buSzPts val="2300"/>
              <a:buChar char="○"/>
            </a:pPr>
            <a:r>
              <a:rPr lang="en-US" sz="2300">
                <a:solidFill>
                  <a:srgbClr val="222222"/>
                </a:solidFill>
              </a:rPr>
              <a:t>Constructive notice is effectuated by publishing a  notice in the FR for a SORN. </a:t>
            </a:r>
            <a:r>
              <a:rPr lang="en-US" sz="2300">
                <a:solidFill>
                  <a:srgbClr val="222222"/>
                </a:solidFill>
              </a:rPr>
              <a:t>5 USC 552a(e)(4)</a:t>
            </a:r>
            <a:r>
              <a:rPr lang="en-US" sz="2300">
                <a:solidFill>
                  <a:srgbClr val="222222"/>
                </a:solidFill>
              </a:rPr>
              <a:t>.  </a:t>
            </a:r>
            <a:endParaRPr sz="2300">
              <a:solidFill>
                <a:srgbClr val="222222"/>
              </a:solidFill>
            </a:endParaRPr>
          </a:p>
          <a:p>
            <a:pPr indent="-406400" lvl="2" marL="1371600" rtl="0" algn="l">
              <a:lnSpc>
                <a:spcPct val="115000"/>
              </a:lnSpc>
              <a:spcBef>
                <a:spcPts val="0"/>
              </a:spcBef>
              <a:spcAft>
                <a:spcPts val="0"/>
              </a:spcAft>
              <a:buClr>
                <a:srgbClr val="222222"/>
              </a:buClr>
              <a:buSzPts val="2800"/>
              <a:buChar char="■"/>
            </a:pPr>
            <a:r>
              <a:rPr lang="en-US" sz="1700">
                <a:solidFill>
                  <a:srgbClr val="444444"/>
                </a:solidFill>
                <a:highlight>
                  <a:srgbClr val="FFFFFF"/>
                </a:highlight>
                <a:latin typeface="Roboto"/>
                <a:ea typeface="Roboto"/>
                <a:cs typeface="Roboto"/>
                <a:sym typeface="Roboto"/>
              </a:rPr>
              <a:t>A system of records is a group of records under the control of an agency from which information is retrieved by the name of the individual or by some identifier assigned to the individual.</a:t>
            </a:r>
            <a:endParaRPr sz="2800">
              <a:solidFill>
                <a:srgbClr val="222222"/>
              </a:solidFill>
            </a:endParaRPr>
          </a:p>
          <a:p>
            <a:pPr indent="0" lvl="0" marL="914400" rtl="0" algn="l">
              <a:lnSpc>
                <a:spcPct val="115000"/>
              </a:lnSpc>
              <a:spcBef>
                <a:spcPts val="1000"/>
              </a:spcBef>
              <a:spcAft>
                <a:spcPts val="0"/>
              </a:spcAft>
              <a:buNone/>
            </a:pPr>
            <a:r>
              <a:t/>
            </a:r>
            <a:endParaRPr sz="2300">
              <a:solidFill>
                <a:srgbClr val="222222"/>
              </a:solidFill>
            </a:endParaRPr>
          </a:p>
          <a:p>
            <a:pPr indent="-374650" lvl="1" marL="914400" rtl="0" algn="l">
              <a:lnSpc>
                <a:spcPct val="115000"/>
              </a:lnSpc>
              <a:spcBef>
                <a:spcPts val="1000"/>
              </a:spcBef>
              <a:spcAft>
                <a:spcPts val="0"/>
              </a:spcAft>
              <a:buClr>
                <a:srgbClr val="222222"/>
              </a:buClr>
              <a:buSzPts val="2300"/>
              <a:buChar char="○"/>
            </a:pPr>
            <a:r>
              <a:rPr lang="en-US" sz="2300">
                <a:solidFill>
                  <a:srgbClr val="222222"/>
                </a:solidFill>
              </a:rPr>
              <a:t>Actual notice is also available through providing a Privacy Act Statement under 5 USC 552a(e)(3).</a:t>
            </a:r>
            <a:endParaRPr sz="2300">
              <a:solidFill>
                <a:srgbClr val="222222"/>
              </a:solidFill>
            </a:endParaRPr>
          </a:p>
          <a:p>
            <a:pPr indent="0" lvl="0" marL="457200" rtl="0" algn="l">
              <a:lnSpc>
                <a:spcPct val="100000"/>
              </a:lnSpc>
              <a:spcBef>
                <a:spcPts val="1000"/>
              </a:spcBef>
              <a:spcAft>
                <a:spcPts val="0"/>
              </a:spcAft>
              <a:buNone/>
            </a:pPr>
            <a:r>
              <a:t/>
            </a:r>
            <a:endParaRPr sz="1800">
              <a:solidFill>
                <a:schemeClr val="dk1"/>
              </a:solidFill>
            </a:endParaRPr>
          </a:p>
        </p:txBody>
      </p:sp>
      <p:sp>
        <p:nvSpPr>
          <p:cNvPr id="115" name="Google Shape;115;p4"/>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5"/>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21" name="Google Shape;121;p5"/>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Litigation Risk</a:t>
            </a:r>
            <a:endParaRPr/>
          </a:p>
        </p:txBody>
      </p:sp>
      <p:sp>
        <p:nvSpPr>
          <p:cNvPr id="122" name="Google Shape;122;p5"/>
          <p:cNvSpPr txBox="1"/>
          <p:nvPr>
            <p:ph idx="1" type="body"/>
          </p:nvPr>
        </p:nvSpPr>
        <p:spPr>
          <a:xfrm>
            <a:off x="457200" y="1905000"/>
            <a:ext cx="8381999" cy="350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2400"/>
              <a:buNone/>
            </a:pPr>
            <a:r>
              <a:t/>
            </a:r>
            <a:endParaRPr b="1" sz="2400"/>
          </a:p>
          <a:p>
            <a:pPr indent="0" lvl="0" marL="0" marR="0" rtl="0" algn="l">
              <a:lnSpc>
                <a:spcPct val="100000"/>
              </a:lnSpc>
              <a:spcBef>
                <a:spcPts val="0"/>
              </a:spcBef>
              <a:spcAft>
                <a:spcPts val="0"/>
              </a:spcAft>
              <a:buSzPts val="2400"/>
              <a:buNone/>
            </a:pPr>
            <a:r>
              <a:t/>
            </a:r>
            <a:endParaRPr b="1" sz="2400"/>
          </a:p>
          <a:p>
            <a:pPr indent="0" lvl="0" marL="0" marR="0" rtl="0" algn="l">
              <a:lnSpc>
                <a:spcPct val="100000"/>
              </a:lnSpc>
              <a:spcBef>
                <a:spcPts val="0"/>
              </a:spcBef>
              <a:spcAft>
                <a:spcPts val="0"/>
              </a:spcAft>
              <a:buSzPts val="2800"/>
              <a:buNone/>
            </a:pPr>
            <a:r>
              <a:rPr lang="en-US" sz="2800">
                <a:solidFill>
                  <a:schemeClr val="dk1"/>
                </a:solidFill>
              </a:rPr>
              <a:t>There are 3 areas where agencies encounter litigation risk </a:t>
            </a:r>
            <a:endParaRPr sz="2800">
              <a:solidFill>
                <a:schemeClr val="dk1"/>
              </a:solidFill>
            </a:endParaRPr>
          </a:p>
          <a:p>
            <a:pPr indent="0" lvl="0" marL="0" marR="0" rtl="0" algn="l">
              <a:lnSpc>
                <a:spcPct val="100000"/>
              </a:lnSpc>
              <a:spcBef>
                <a:spcPts val="0"/>
              </a:spcBef>
              <a:spcAft>
                <a:spcPts val="0"/>
              </a:spcAft>
              <a:buSzPts val="2800"/>
              <a:buNone/>
            </a:pPr>
            <a:r>
              <a:t/>
            </a:r>
            <a:endParaRPr sz="2800">
              <a:solidFill>
                <a:schemeClr val="dk1"/>
              </a:solidFill>
            </a:endParaRPr>
          </a:p>
          <a:p>
            <a:pPr indent="0" lvl="0" marL="0" marR="0" rtl="0" algn="l">
              <a:lnSpc>
                <a:spcPct val="100000"/>
              </a:lnSpc>
              <a:spcBef>
                <a:spcPts val="0"/>
              </a:spcBef>
              <a:spcAft>
                <a:spcPts val="0"/>
              </a:spcAft>
              <a:buSzPts val="2800"/>
              <a:buNone/>
            </a:pPr>
            <a:r>
              <a:rPr lang="en-US" sz="2800">
                <a:solidFill>
                  <a:schemeClr val="dk1"/>
                </a:solidFill>
              </a:rPr>
              <a:t>Two relate to completeness and accuracy</a:t>
            </a:r>
            <a:endParaRPr sz="2800">
              <a:solidFill>
                <a:schemeClr val="dk1"/>
              </a:solidFill>
            </a:endParaRPr>
          </a:p>
          <a:p>
            <a:pPr indent="0" lvl="0" marL="0" marR="0" rtl="0" algn="l">
              <a:lnSpc>
                <a:spcPct val="100000"/>
              </a:lnSpc>
              <a:spcBef>
                <a:spcPts val="0"/>
              </a:spcBef>
              <a:spcAft>
                <a:spcPts val="0"/>
              </a:spcAft>
              <a:buSzPts val="2800"/>
              <a:buNone/>
            </a:pPr>
            <a:r>
              <a:rPr lang="en-US" sz="2800">
                <a:solidFill>
                  <a:schemeClr val="dk1"/>
                </a:solidFill>
              </a:rPr>
              <a:t>One relates to an underlying/other violation of the Privacy Act </a:t>
            </a:r>
            <a:endParaRPr sz="2800">
              <a:solidFill>
                <a:schemeClr val="dk1"/>
              </a:solidFill>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6"/>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28" name="Google Shape;128;p6"/>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Inaccuracy</a:t>
            </a:r>
            <a:r>
              <a:rPr b="1" i="0" lang="en-US" sz="3200" u="none" cap="none" strike="noStrike">
                <a:solidFill>
                  <a:schemeClr val="dk2"/>
                </a:solidFill>
                <a:latin typeface="Arial"/>
                <a:ea typeface="Arial"/>
                <a:cs typeface="Arial"/>
                <a:sym typeface="Arial"/>
              </a:rPr>
              <a:t>  </a:t>
            </a:r>
            <a:endParaRPr/>
          </a:p>
        </p:txBody>
      </p:sp>
      <p:sp>
        <p:nvSpPr>
          <p:cNvPr id="129" name="Google Shape;129;p6"/>
          <p:cNvSpPr txBox="1"/>
          <p:nvPr>
            <p:ph idx="1" type="body"/>
          </p:nvPr>
        </p:nvSpPr>
        <p:spPr>
          <a:xfrm>
            <a:off x="457200" y="1905000"/>
            <a:ext cx="8381999" cy="350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2400"/>
              <a:buNone/>
            </a:pPr>
            <a:r>
              <a:rPr b="1" i="0" lang="en-US" sz="2400" u="none" cap="none" strike="noStrike">
                <a:solidFill>
                  <a:srgbClr val="000000"/>
                </a:solidFill>
                <a:latin typeface="Arial"/>
                <a:ea typeface="Arial"/>
                <a:cs typeface="Arial"/>
                <a:sym typeface="Arial"/>
              </a:rPr>
              <a:t> </a:t>
            </a:r>
            <a:endParaRPr/>
          </a:p>
          <a:p>
            <a:pPr indent="0" lvl="0" marL="0" rtl="0" algn="l">
              <a:lnSpc>
                <a:spcPct val="115000"/>
              </a:lnSpc>
              <a:spcBef>
                <a:spcPts val="1000"/>
              </a:spcBef>
              <a:spcAft>
                <a:spcPts val="0"/>
              </a:spcAft>
              <a:buNone/>
            </a:pPr>
            <a:r>
              <a:rPr lang="en-US" sz="2200">
                <a:solidFill>
                  <a:srgbClr val="222222"/>
                </a:solidFill>
              </a:rPr>
              <a:t>Failure to properly disclose or amend incorrect records about a person pursuant to a request from the person they pertain to under 5 USC 552(d)(1).  </a:t>
            </a:r>
            <a:endParaRPr sz="2200">
              <a:solidFill>
                <a:srgbClr val="222222"/>
              </a:solidFill>
            </a:endParaRPr>
          </a:p>
          <a:p>
            <a:pPr indent="0" lvl="0" marL="0" rtl="0" algn="l">
              <a:lnSpc>
                <a:spcPct val="115000"/>
              </a:lnSpc>
              <a:spcBef>
                <a:spcPts val="1000"/>
              </a:spcBef>
              <a:spcAft>
                <a:spcPts val="0"/>
              </a:spcAft>
              <a:buNone/>
            </a:pPr>
            <a:r>
              <a:rPr lang="en-US" sz="2200">
                <a:solidFill>
                  <a:srgbClr val="222222"/>
                </a:solidFill>
              </a:rPr>
              <a:t>NOAA is currently defending one of these lawsuits from an ex-NOAA employee seeking records about themself.  This is known as a (g)(1)(B) claim, and can result in attorneys fees, costs, and order the production of the records.</a:t>
            </a:r>
            <a:endParaRPr sz="2200">
              <a:solidFill>
                <a:srgbClr val="222222"/>
              </a:solidFill>
            </a:endParaRPr>
          </a:p>
          <a:p>
            <a:pPr indent="0" lvl="0" marL="0" marR="0" rtl="0" algn="l">
              <a:lnSpc>
                <a:spcPct val="100000"/>
              </a:lnSpc>
              <a:spcBef>
                <a:spcPts val="1000"/>
              </a:spcBef>
              <a:spcAft>
                <a:spcPts val="0"/>
              </a:spcAft>
              <a:buSzPts val="2800"/>
              <a:buNone/>
            </a:pPr>
            <a:r>
              <a:t/>
            </a:r>
            <a:endParaRPr b="1" sz="2400"/>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7"/>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35" name="Google Shape;135;p7"/>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r>
              <a:rPr b="1" lang="en-US" sz="3200">
                <a:solidFill>
                  <a:schemeClr val="dk2"/>
                </a:solidFill>
              </a:rPr>
              <a:t>Inaccuracy with Consequences to Individual</a:t>
            </a:r>
            <a:endParaRPr/>
          </a:p>
        </p:txBody>
      </p:sp>
      <p:sp>
        <p:nvSpPr>
          <p:cNvPr id="136" name="Google Shape;136;p7"/>
          <p:cNvSpPr txBox="1"/>
          <p:nvPr>
            <p:ph idx="1" type="body"/>
          </p:nvPr>
        </p:nvSpPr>
        <p:spPr>
          <a:xfrm>
            <a:off x="457200" y="1905000"/>
            <a:ext cx="8381999" cy="3505200"/>
          </a:xfrm>
          <a:prstGeom prst="rect">
            <a:avLst/>
          </a:prstGeom>
          <a:noFill/>
          <a:ln>
            <a:noFill/>
          </a:ln>
        </p:spPr>
        <p:txBody>
          <a:bodyPr anchorCtr="0" anchor="t" bIns="45700" lIns="91425" spcFirstLastPara="1" rIns="91425" wrap="square" tIns="45700">
            <a:noAutofit/>
          </a:bodyPr>
          <a:lstStyle/>
          <a:p>
            <a:pPr indent="0" lvl="0" marL="457200" rtl="0" algn="l">
              <a:lnSpc>
                <a:spcPct val="115000"/>
              </a:lnSpc>
              <a:spcBef>
                <a:spcPts val="1000"/>
              </a:spcBef>
              <a:spcAft>
                <a:spcPts val="0"/>
              </a:spcAft>
              <a:buNone/>
            </a:pPr>
            <a:r>
              <a:rPr lang="en-US" sz="2300">
                <a:solidFill>
                  <a:srgbClr val="222222"/>
                </a:solidFill>
              </a:rPr>
              <a:t>Failure to have accurate/complete records, which impacts a determination on that individual.  </a:t>
            </a:r>
            <a:endParaRPr sz="2300">
              <a:solidFill>
                <a:srgbClr val="222222"/>
              </a:solidFill>
            </a:endParaRPr>
          </a:p>
          <a:p>
            <a:pPr indent="0" lvl="0" marL="457200" rtl="0" algn="l">
              <a:lnSpc>
                <a:spcPct val="115000"/>
              </a:lnSpc>
              <a:spcBef>
                <a:spcPts val="1000"/>
              </a:spcBef>
              <a:spcAft>
                <a:spcPts val="0"/>
              </a:spcAft>
              <a:buNone/>
            </a:pPr>
            <a:r>
              <a:rPr lang="en-US" sz="2300">
                <a:solidFill>
                  <a:srgbClr val="222222"/>
                </a:solidFill>
              </a:rPr>
              <a:t>This is most common with law enforcement records or when adjudicating benefits, such as associating a criminal history with the wrong individual, or incorrectly denying veterans benefits due to incomplete record-keeping.  This is known as a (g)(1)(C) claim, and qualifies the individual for damages + attorneys fees.</a:t>
            </a:r>
            <a:endParaRPr sz="2300">
              <a:solidFill>
                <a:srgbClr val="222222"/>
              </a:solidFill>
            </a:endParaRPr>
          </a:p>
          <a:p>
            <a:pPr indent="0" lvl="0" marL="0" marR="0" rtl="0" algn="l">
              <a:lnSpc>
                <a:spcPct val="100000"/>
              </a:lnSpc>
              <a:spcBef>
                <a:spcPts val="1000"/>
              </a:spcBef>
              <a:spcAft>
                <a:spcPts val="0"/>
              </a:spcAft>
              <a:buSzPts val="2800"/>
              <a:buNone/>
            </a:pPr>
            <a:r>
              <a:t/>
            </a:r>
            <a:endParaRPr sz="2800">
              <a:solidFill>
                <a:schemeClr val="dk1"/>
              </a:solidFill>
            </a:endParaRPr>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g230e6abc6cd_1_0"/>
          <p:cNvSpPr txBox="1"/>
          <p:nvPr>
            <p:ph type="title"/>
          </p:nvPr>
        </p:nvSpPr>
        <p:spPr>
          <a:xfrm>
            <a:off x="1447800" y="228600"/>
            <a:ext cx="6172200" cy="1143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800"/>
              <a:buFont typeface="Arial"/>
              <a:buNone/>
            </a:pPr>
            <a:r>
              <a:rPr b="1" lang="en-US" sz="3200">
                <a:solidFill>
                  <a:schemeClr val="dk1"/>
                </a:solidFill>
              </a:rPr>
              <a:t>Other Violations of Privacy Act</a:t>
            </a:r>
            <a:endParaRPr sz="1600"/>
          </a:p>
        </p:txBody>
      </p:sp>
      <p:sp>
        <p:nvSpPr>
          <p:cNvPr id="143" name="Google Shape;143;g230e6abc6cd_1_0"/>
          <p:cNvSpPr txBox="1"/>
          <p:nvPr>
            <p:ph idx="1" type="body"/>
          </p:nvPr>
        </p:nvSpPr>
        <p:spPr>
          <a:xfrm>
            <a:off x="685800" y="1676400"/>
            <a:ext cx="7772400" cy="4419600"/>
          </a:xfrm>
          <a:prstGeom prst="rect">
            <a:avLst/>
          </a:prstGeom>
        </p:spPr>
        <p:txBody>
          <a:bodyPr anchorCtr="0" anchor="t" bIns="91425" lIns="91425" spcFirstLastPara="1" rIns="91425" wrap="square" tIns="91425">
            <a:noAutofit/>
          </a:bodyPr>
          <a:lstStyle/>
          <a:p>
            <a:pPr indent="0" lvl="0" marL="0" rtl="0" algn="l">
              <a:lnSpc>
                <a:spcPct val="115000"/>
              </a:lnSpc>
              <a:spcBef>
                <a:spcPts val="1000"/>
              </a:spcBef>
              <a:spcAft>
                <a:spcPts val="0"/>
              </a:spcAft>
              <a:buNone/>
            </a:pPr>
            <a:r>
              <a:rPr lang="en-US" sz="2200">
                <a:solidFill>
                  <a:srgbClr val="222222"/>
                </a:solidFill>
              </a:rPr>
              <a:t>Committing other violations of the Privacy Act--which are almost always the result of an underlying violation of (b)(1), by disclosing the records without consent.  This cause of action is known as a (g)(1)(D) claim, and is the most common claim for damages.  This will also result in attorney fees. </a:t>
            </a:r>
            <a:endParaRPr sz="2200">
              <a:solidFill>
                <a:srgbClr val="222222"/>
              </a:solidFill>
            </a:endParaRPr>
          </a:p>
          <a:p>
            <a:pPr indent="0" lvl="0" marL="0" rtl="0" algn="l">
              <a:lnSpc>
                <a:spcPct val="115000"/>
              </a:lnSpc>
              <a:spcBef>
                <a:spcPts val="1000"/>
              </a:spcBef>
              <a:spcAft>
                <a:spcPts val="1000"/>
              </a:spcAft>
              <a:buNone/>
            </a:pPr>
            <a:r>
              <a:rPr lang="en-US" sz="2200">
                <a:solidFill>
                  <a:srgbClr val="222222"/>
                </a:solidFill>
              </a:rPr>
              <a:t> It results when records are disclosed to another party--even to another agency or Federal Employee--without proper notice and consent.  No exhaustion of administrative remedies are needed--the Plaintiff can go straight to filing suit.  </a:t>
            </a:r>
            <a:endParaRPr sz="2500"/>
          </a:p>
        </p:txBody>
      </p:sp>
      <p:sp>
        <p:nvSpPr>
          <p:cNvPr id="144" name="Google Shape;144;g230e6abc6cd_1_0"/>
          <p:cNvSpPr txBox="1"/>
          <p:nvPr>
            <p:ph idx="12" type="sldNum"/>
          </p:nvPr>
        </p:nvSpPr>
        <p:spPr>
          <a:xfrm>
            <a:off x="7086600" y="6248400"/>
            <a:ext cx="1905000" cy="4572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chemeClr val="dk1"/>
              </a:buClr>
              <a:buSzPts val="200"/>
              <a:buFont typeface="Arial"/>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0"/>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50" name="Google Shape;150;p10"/>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br>
              <a:rPr b="1" i="0" lang="en-US" sz="3200" u="none" cap="none" strike="noStrike">
                <a:solidFill>
                  <a:schemeClr val="dk2"/>
                </a:solidFill>
                <a:latin typeface="Arial"/>
                <a:ea typeface="Arial"/>
                <a:cs typeface="Arial"/>
                <a:sym typeface="Arial"/>
              </a:rPr>
            </a:br>
            <a:r>
              <a:rPr b="1" i="0" lang="en-US" sz="3200" u="none" cap="none" strike="noStrike">
                <a:solidFill>
                  <a:schemeClr val="dk2"/>
                </a:solidFill>
                <a:latin typeface="Arial"/>
                <a:ea typeface="Arial"/>
                <a:cs typeface="Arial"/>
                <a:sym typeface="Arial"/>
              </a:rPr>
              <a:t>Questions</a:t>
            </a:r>
            <a:br>
              <a:rPr b="1" i="0" lang="en-US" sz="3200" u="none" cap="none" strike="noStrike">
                <a:solidFill>
                  <a:schemeClr val="dk2"/>
                </a:solidFill>
                <a:latin typeface="Arial"/>
                <a:ea typeface="Arial"/>
                <a:cs typeface="Arial"/>
                <a:sym typeface="Arial"/>
              </a:rPr>
            </a:br>
            <a:br>
              <a:rPr b="1" i="0" lang="en-US" sz="3200" u="none" cap="none" strike="noStrike">
                <a:solidFill>
                  <a:schemeClr val="dk2"/>
                </a:solidFill>
                <a:latin typeface="Arial"/>
                <a:ea typeface="Arial"/>
                <a:cs typeface="Arial"/>
                <a:sym typeface="Arial"/>
              </a:rPr>
            </a:br>
            <a:endParaRPr b="1" i="0" sz="3200" u="none" cap="none" strike="noStrike">
              <a:solidFill>
                <a:schemeClr val="dk2"/>
              </a:solidFill>
              <a:latin typeface="Arial"/>
              <a:ea typeface="Arial"/>
              <a:cs typeface="Arial"/>
              <a:sym typeface="Arial"/>
            </a:endParaRPr>
          </a:p>
        </p:txBody>
      </p:sp>
      <p:sp>
        <p:nvSpPr>
          <p:cNvPr id="151" name="Google Shape;151;p10"/>
          <p:cNvSpPr txBox="1"/>
          <p:nvPr>
            <p:ph idx="1" type="body"/>
          </p:nvPr>
        </p:nvSpPr>
        <p:spPr>
          <a:xfrm>
            <a:off x="609600" y="2866775"/>
            <a:ext cx="8208300" cy="18288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Arial"/>
              <a:buNone/>
            </a:pPr>
            <a:r>
              <a:rPr b="0" i="0" lang="en-US" sz="7200" u="none" cap="none" strike="noStrike">
                <a:solidFill>
                  <a:schemeClr val="dk1"/>
                </a:solidFill>
                <a:latin typeface="Arial"/>
                <a:ea typeface="Arial"/>
                <a:cs typeface="Arial"/>
                <a:sym typeface="Arial"/>
              </a:rPr>
              <a:t>QUESTIONS?</a:t>
            </a:r>
            <a:endParaRPr/>
          </a:p>
          <a:p>
            <a:pPr indent="-342900" lvl="0" marL="342900" marR="0" rtl="0" algn="l">
              <a:lnSpc>
                <a:spcPct val="100000"/>
              </a:lnSpc>
              <a:spcBef>
                <a:spcPts val="560"/>
              </a:spcBef>
              <a:spcAft>
                <a:spcPts val="0"/>
              </a:spcAft>
              <a:buClr>
                <a:schemeClr val="dk1"/>
              </a:buClr>
              <a:buSzPts val="1200"/>
              <a:buFont typeface="Arial"/>
              <a:buNone/>
            </a:pPr>
            <a:r>
              <a:t/>
            </a:r>
            <a:endParaRPr b="0" i="0" sz="12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8800"/>
              <a:buFont typeface="Arial"/>
              <a:buNone/>
            </a:pPr>
            <a:r>
              <a:t/>
            </a:r>
            <a:endParaRPr b="0" i="0" sz="88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8800"/>
              <a:buFont typeface="Arial"/>
              <a:buNone/>
            </a:pPr>
            <a:r>
              <a:t/>
            </a:r>
            <a:endParaRPr b="0" i="0" sz="8800" u="none" cap="none" strike="noStrik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8800"/>
              <a:buFont typeface="Arial"/>
              <a:buNone/>
            </a:pPr>
            <a:r>
              <a:t/>
            </a:r>
            <a:endParaRPr b="0" i="0" sz="8800" u="none" cap="none" strike="noStrike">
              <a:solidFill>
                <a:schemeClr val="dk1"/>
              </a:solidFill>
              <a:latin typeface="Arial"/>
              <a:ea typeface="Arial"/>
              <a:cs typeface="Arial"/>
              <a:sym typeface="Arial"/>
            </a:endParaRPr>
          </a:p>
        </p:txBody>
      </p:sp>
    </p:spTree>
  </p:cSld>
  <p:clrMapOvr>
    <a:masterClrMapping/>
  </p:clrMapOvr>
  <p:transition spd="slow">
    <p:fade/>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Mark Graff</dc:creator>
</cp:coreProperties>
</file>