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2"/>
  </p:notesMasterIdLst>
  <p:sldIdLst>
    <p:sldId id="256" r:id="rId2"/>
    <p:sldId id="334" r:id="rId3"/>
    <p:sldId id="326" r:id="rId4"/>
    <p:sldId id="327" r:id="rId5"/>
    <p:sldId id="329" r:id="rId6"/>
    <p:sldId id="328" r:id="rId7"/>
    <p:sldId id="330" r:id="rId8"/>
    <p:sldId id="331" r:id="rId9"/>
    <p:sldId id="332" r:id="rId10"/>
    <p:sldId id="333" r:id="rId11"/>
    <p:sldId id="274" r:id="rId12"/>
    <p:sldId id="297" r:id="rId13"/>
    <p:sldId id="284" r:id="rId14"/>
    <p:sldId id="298" r:id="rId15"/>
    <p:sldId id="300" r:id="rId16"/>
    <p:sldId id="299"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5" r:id="rId31"/>
    <p:sldId id="316" r:id="rId32"/>
    <p:sldId id="317" r:id="rId33"/>
    <p:sldId id="318" r:id="rId34"/>
    <p:sldId id="319" r:id="rId35"/>
    <p:sldId id="320" r:id="rId36"/>
    <p:sldId id="321" r:id="rId37"/>
    <p:sldId id="324" r:id="rId38"/>
    <p:sldId id="322" r:id="rId39"/>
    <p:sldId id="323" r:id="rId40"/>
    <p:sldId id="325" r:id="rId41"/>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6" autoAdjust="0"/>
    <p:restoredTop sz="82533" autoAdjust="0"/>
  </p:normalViewPr>
  <p:slideViewPr>
    <p:cSldViewPr>
      <p:cViewPr varScale="1">
        <p:scale>
          <a:sx n="56" d="100"/>
          <a:sy n="56" d="100"/>
        </p:scale>
        <p:origin x="1784"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19" cy="48005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83306" marR="0" lvl="1" indent="-70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66612" marR="0" lvl="2" indent="-141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449918" marR="0" lvl="3" indent="-21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933224" marR="0" lvl="4" indent="-282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416531" marR="0" lvl="5" indent="-353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383143" marR="0" lvl="6" indent="-494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833061" marR="0" lvl="7" indent="-706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6766286" marR="0" lvl="8" indent="-988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4145280" y="0"/>
            <a:ext cx="3169919" cy="48005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83306" marR="0" lvl="1" indent="-70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66612" marR="0" lvl="2" indent="-141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449918" marR="0" lvl="3" indent="-21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933224" marR="0" lvl="4" indent="-282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416531" marR="0" lvl="5" indent="-353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383143" marR="0" lvl="6" indent="-494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833061" marR="0" lvl="7" indent="-706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6766286" marR="0" lvl="8" indent="-988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75361" y="4560569"/>
            <a:ext cx="5364478" cy="432053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9121139"/>
            <a:ext cx="3169919" cy="48005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83306" marR="0" lvl="1" indent="-70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66612" marR="0" lvl="2" indent="-141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449918" marR="0" lvl="3" indent="-21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933224" marR="0" lvl="4" indent="-282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416531" marR="0" lvl="5" indent="-353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383143" marR="0" lvl="6" indent="-494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833061" marR="0" lvl="7" indent="-706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6766286" marR="0" lvl="8" indent="-988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145280" y="9121139"/>
            <a:ext cx="3169919" cy="480059"/>
          </a:xfrm>
          <a:prstGeom prst="rect">
            <a:avLst/>
          </a:prstGeom>
          <a:noFill/>
          <a:ln>
            <a:noFill/>
          </a:ln>
        </p:spPr>
        <p:txBody>
          <a:bodyPr lIns="96625" tIns="48300" rIns="96625" bIns="483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a:t>
            </a:fld>
            <a:endParaRPr lang="en-US" sz="13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065545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90" name="Shape 9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037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The Navigation Bar along the top takes you to different parts of the application.</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2.	Clicking your User Name opens options to set preferences and view your user profile.</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3.	Clicking the Help button allows you to open manuals, version information, helpdesk information, and any relevant links your FX admin has configured.</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4.	The Refresh icon retrieves the most recent data within your FX application.</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5.	The Search field allows you to search FX quickly and easily from any page.</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6.	The links in My Work Summary provide easy access to all of your work items.</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7.	The links in Messages provide easy access to items in your FX Inbox.</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8.	The links in Group Queue Assignments provide a view of group queue assignments.</a:t>
            </a: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9.	Clicking on the different Graphs takes you to that subset of requests.</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182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Enter in the requester’s information to find an existing requester.  </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Search existing requester’s to see if this requester already has a profile.</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Select the requester from existing requester’s to pre-populate their info.  Otherwise, select “create requester” if it is a new requester.</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4108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This is to create a requester if it is the requester’s first time.</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3053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195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1.  Breadcrumb Navigation: This shows you exactly where you are in the application and allows you to retrace your steps without using your browser’s back button.</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2. Request Number: Once you save a request, FX assigns it a unique number in the system. There are also icons for quick access to the Request Details Report and the Correspondence Log for this request.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3. Processing Days: Time left to process the request (minus weekends and holidays). This is based on the Target Date in the Request Details.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4. Status: Indicates what stage the request is currently in.</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5. Next: This button moves you the next expected action in the workflow based on the request status. This is helpful when learning FX, as it guides you through the process flow.</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6. Request Menu: A list of all available actions and utilities within the application. Not all these options are required; they depend on your workflow.</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9649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A.  Request Information: View and edit details about the request.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B. Assign Users: Assign this request to a specific user or group.</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C. Correspondence: Send and receive communication regarding the request.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D. Request for Documents: Send a request for additional documentation to another group or organization.</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E. Electronic Document Review: Load large volumes of data, such as emails, for searching and indexing.</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F. Add/Search/View Documents: Perform reviews and redactions on single files or groups of files.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G. Fees/Billing: Create invoices and receive payments.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H. Final Actions: Create and accept final disposition on the request.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I. Deliver Documents: Process the final deliverable for the requester.</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J. Stop the Clock: Pause the timer that calculates the date the request is due.</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K. Notes: Additional details on the request.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L. Messages To/From Requester: View correspondence sent/received via the portal</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M. Task Reminders: Set and distribute reminders for tasks due on the request.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N. Extensions: Add processing time to the request, if needed.</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O. Transfer Request: Move the request to another Action Office in your organization.</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P. Appeals: Create and manage appeals related to the request.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Q. Response Package Approval: Review and approve the package to be sent to the requester.</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R. Logs/Reports: View additional log and reporting info for this request.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S. More Actions: Additional miscellaneous actions you can take on the request.</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152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1. The Correspondence screen has three tabs. The screen changes based on the selected tab:</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a. Send Correspondence: Send outgoing communication.</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b. Receive Correspondence: Upload received communications.</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c. Correspondence Log: View a list of all outgoing and incoming messages related to this request. This option also includes a link to download all correspondence for the request. You can access this log from any page in the folder using the button beside the request number.</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2. Under Add From, you can add attachments to your messages. Options include adding from Letter Templates, a local Scanner, your local Disk, the Correspondence Log, etc.</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3. The Dispatch Mode determines how the message is sent out from FX, while Delivery Mode determines which format is used to deliver the message to your recipient.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4. Email Options allows you to configure your email message content, recipients, and sender details.</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982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16081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Ribbon to determine “Send” “Receive” or “Correspondence Log”</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Template Selection and referencing how the correspondence was received.  This is much more beneficial for creating a Motion for Summary Judgment in tracking the back and forth between the agency and the requester, showing date, and nature of correspondence (e.g., snail mail, email, etc.).</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Drag and Drop of files from correspondence.</a:t>
            </a:r>
          </a:p>
          <a:p>
            <a:pPr marL="228600" marR="0" lvl="0" indent="-228600" algn="l" rtl="0">
              <a:spcBef>
                <a:spcPts val="0"/>
              </a:spcBef>
              <a:buSzPct val="25000"/>
              <a:buAutoNum type="arabicPeriod"/>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CORRESPONDENCE LOG:</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(1) Correspondence Log listing all messages sent and received. The details are provided in the various columns on this page, including the (2) Status of the messages (whether it was Sent or Received). In addition, there are several (3) Actions to take on log items, including (A) Downloading all correspondence in the log, viewing (B) Details, (C) Redacting correspondence and more.  Notice the date and time organization of the correspondence log, which makes tracking infinitely easier than in </a:t>
            </a:r>
            <a:r>
              <a:rPr lang="en-US" sz="1200" b="0" i="0" u="none" strike="noStrike" cap="none" dirty="0" err="1">
                <a:solidFill>
                  <a:schemeClr val="dk1"/>
                </a:solidFill>
                <a:latin typeface="Arial"/>
                <a:ea typeface="Arial"/>
                <a:cs typeface="Arial"/>
                <a:sym typeface="Arial"/>
              </a:rPr>
              <a:t>FOIAOnline</a:t>
            </a:r>
            <a:r>
              <a:rPr lang="en-US" sz="1200" b="0" i="0" u="none" strike="noStrike" cap="none" dirty="0">
                <a:solidFill>
                  <a:schemeClr val="dk1"/>
                </a:solidFill>
                <a:latin typeface="Arial"/>
                <a:ea typeface="Arial"/>
                <a:cs typeface="Arial"/>
                <a:sym typeface="Arial"/>
              </a:rPr>
              <a:t>.  We requested this feature for years in </a:t>
            </a:r>
            <a:r>
              <a:rPr lang="en-US" sz="1200" b="0" i="0" u="none" strike="noStrike" cap="none" dirty="0" err="1">
                <a:solidFill>
                  <a:schemeClr val="dk1"/>
                </a:solidFill>
                <a:latin typeface="Arial"/>
                <a:ea typeface="Arial"/>
                <a:cs typeface="Arial"/>
                <a:sym typeface="Arial"/>
              </a:rPr>
              <a:t>FOIAOnline</a:t>
            </a:r>
            <a:r>
              <a:rPr lang="en-US" sz="1200" b="0" i="0" u="none" strike="noStrike" cap="none" dirty="0">
                <a:solidFill>
                  <a:schemeClr val="dk1"/>
                </a:solidFill>
                <a:latin typeface="Arial"/>
                <a:ea typeface="Arial"/>
                <a:cs typeface="Arial"/>
                <a:sym typeface="Arial"/>
              </a:rPr>
              <a:t>, and are excited it will automatically be included in </a:t>
            </a:r>
            <a:r>
              <a:rPr lang="en-US" sz="1200" b="0" i="0" u="none" strike="noStrike" cap="none" dirty="0" err="1">
                <a:solidFill>
                  <a:schemeClr val="dk1"/>
                </a:solidFill>
                <a:latin typeface="Arial"/>
                <a:ea typeface="Arial"/>
                <a:cs typeface="Arial"/>
                <a:sym typeface="Arial"/>
              </a:rPr>
              <a:t>FOIAXpress</a:t>
            </a:r>
            <a:r>
              <a:rPr lang="en-US" sz="1200" b="0"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57738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1. New: Create a new RFD. This doesn’t require making a selection from the RFD list.</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2. Take Action: Perform an action on the selected RFD. This generally involves changing the status to reflect a change that has taken place, and it is recorded in the Status column.</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3. View: Open a screen featuring the details about the request.</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4. Delete: Delete an RFD.</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5. Messages: View Messages associated with this RFD (a count of messages is included here)</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6. Send Email/Reminder: Send a message or reminder email to the assignee.</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7. Send Reminder by Print: Print a reminder to hard copy for distribution or record keeping.</a:t>
            </a:r>
          </a:p>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8. Action(s) Log: View a history of actions taken on this request, including relevant details on who did what.</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743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228600" marR="0" lvl="0" indent="-228600" algn="l" rtl="0">
              <a:spcBef>
                <a:spcPts val="0"/>
              </a:spcBef>
              <a:buSzPct val="25000"/>
              <a:buAutoNum type="arabicPeriod"/>
            </a:pPr>
            <a:r>
              <a:rPr lang="en-US" sz="1200" b="0" i="0" u="none" strike="noStrike" cap="none" dirty="0">
                <a:solidFill>
                  <a:schemeClr val="dk1"/>
                </a:solidFill>
                <a:latin typeface="Arial"/>
                <a:ea typeface="Arial"/>
                <a:cs typeface="Arial"/>
                <a:sym typeface="Arial"/>
              </a:rPr>
              <a:t>Request for Documents mode: Select how the request is sent. By default, Send via Email/Save is selected. If your FX instance has Collaboration enabled, there is also the option to select Send via Collaboration.  If selecting Send via Collaboration, only fields (2) and (3) are available</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2. Request for Documents Information: This is where you include the details of the request, such as who it’s being sent to and why, for reference within FX. You must also select a Request Date and Due Date. When setting the Due Date, it is a best practice to use the Add Reminder checkbox to set reminders for the request.</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3. Send To: Program Offices: Select a Program Office where you’d like to assign the request. You need to have program offices added to your FX environment if you’d like to assign requests this way. You can also send the request to another program office manually, see #4 below.</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4. Dispatch Mode: Determine how to send the request. FX allows you to send via email through the application, but you can also print or save the request as well.</a:t>
            </a: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5. Send to: Other Email Recipients: This field allows you to select a recipient at another program office by entering the address manually or by selecting from the Global Address List.</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46086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a:t>
            </a:r>
            <a:r>
              <a:rPr lang="en-US" sz="1200" b="0" i="1" u="none" strike="noStrike" kern="1200" cap="none" baseline="0" dirty="0">
                <a:solidFill>
                  <a:schemeClr val="dk1"/>
                </a:solidFill>
                <a:latin typeface="Arial"/>
                <a:ea typeface="Arial"/>
                <a:cs typeface="Arial"/>
                <a:sym typeface="Arial"/>
              </a:rPr>
              <a:t>Add From</a:t>
            </a:r>
            <a:r>
              <a:rPr lang="en-US" sz="1200" b="0" i="0" u="none" strike="noStrike" kern="1200" cap="none" baseline="0" dirty="0">
                <a:solidFill>
                  <a:schemeClr val="dk1"/>
                </a:solidFill>
                <a:latin typeface="Arial"/>
                <a:ea typeface="Arial"/>
                <a:cs typeface="Arial"/>
                <a:sym typeface="Arial"/>
              </a:rPr>
              <a:t>: Add an attachment to the RFD using the available attachment methods. </a:t>
            </a:r>
          </a:p>
          <a:p>
            <a:r>
              <a:rPr lang="en-US" sz="1200" b="0" i="0" u="none" strike="noStrike" kern="1200" cap="none" baseline="0" dirty="0">
                <a:solidFill>
                  <a:schemeClr val="dk1"/>
                </a:solidFill>
                <a:latin typeface="Arial"/>
                <a:ea typeface="Arial"/>
                <a:cs typeface="Arial"/>
                <a:sym typeface="Arial"/>
              </a:rPr>
              <a:t>2. </a:t>
            </a:r>
            <a:r>
              <a:rPr lang="en-US" sz="1200" b="0" i="1" u="none" strike="noStrike" kern="1200" cap="none" baseline="0" dirty="0">
                <a:solidFill>
                  <a:schemeClr val="dk1"/>
                </a:solidFill>
                <a:latin typeface="Arial"/>
                <a:ea typeface="Arial"/>
                <a:cs typeface="Arial"/>
                <a:sym typeface="Arial"/>
              </a:rPr>
              <a:t>Email Options</a:t>
            </a:r>
            <a:r>
              <a:rPr lang="en-US" sz="1200" b="0" i="0" u="none" strike="noStrike" kern="1200" cap="none" baseline="0" dirty="0">
                <a:solidFill>
                  <a:schemeClr val="dk1"/>
                </a:solidFill>
                <a:latin typeface="Arial"/>
                <a:ea typeface="Arial"/>
                <a:cs typeface="Arial"/>
                <a:sym typeface="Arial"/>
              </a:rPr>
              <a:t>: Configure your outgoing message (this field may change depending on your selections in Step 1, but you should expect to configure the actual content of your message at this step.) </a:t>
            </a:r>
          </a:p>
          <a:p>
            <a:pPr marL="228600" marR="0" lvl="0" indent="-228600" algn="l" rtl="0">
              <a:spcBef>
                <a:spcPts val="0"/>
              </a:spcBef>
              <a:buSzPct val="25000"/>
              <a:buAutoNum type="arabicPeriod"/>
            </a:pP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4673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Status: Update the Status of the RFD. This could be something like Denied in Full, in which the RFD is denied.</a:t>
            </a:r>
          </a:p>
          <a:p>
            <a:r>
              <a:rPr lang="en-US" sz="1200" b="0" i="0" u="none" strike="noStrike" kern="1200" cap="none" baseline="0" dirty="0">
                <a:solidFill>
                  <a:schemeClr val="dk1"/>
                </a:solidFill>
                <a:latin typeface="Arial"/>
                <a:ea typeface="Arial"/>
                <a:cs typeface="Arial"/>
                <a:sym typeface="Arial"/>
              </a:rPr>
              <a:t>2. Due Date: Select the date the request is due, and use the Completed checkbox if this action completes the RFD.</a:t>
            </a:r>
          </a:p>
          <a:p>
            <a:r>
              <a:rPr lang="en-US" sz="1200" b="0" i="0" u="none" strike="noStrike" kern="1200" cap="none" baseline="0" dirty="0">
                <a:solidFill>
                  <a:schemeClr val="dk1"/>
                </a:solidFill>
                <a:latin typeface="Arial"/>
                <a:ea typeface="Arial"/>
                <a:cs typeface="Arial"/>
                <a:sym typeface="Arial"/>
              </a:rPr>
              <a:t>3. Attachment: Provide any supporting materials or documents related specifically to the actual RFD itself, not as part of the documents being requested. For example, if you provided an invoice template for the request, the returned invoice can be uploaded as an Attachment for record keeping.</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403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Review Log Documents: Documents requiring hands-on review are added to the Review Log. Any documents assigned for review under this request appear in this log, and redactions are performed on docs in the Review Log. You can select documents from this list and click Open Documents to open the documents in DM for redaction.</a:t>
            </a:r>
          </a:p>
          <a:p>
            <a:r>
              <a:rPr lang="en-US" sz="1200" b="0" i="0" u="none" strike="noStrike" kern="1200" cap="none" baseline="0" dirty="0">
                <a:solidFill>
                  <a:schemeClr val="dk1"/>
                </a:solidFill>
                <a:latin typeface="Arial"/>
                <a:ea typeface="Arial"/>
                <a:cs typeface="Arial"/>
                <a:sym typeface="Arial"/>
              </a:rPr>
              <a:t>2. Request Folder Documents: Any documents that have been reviewed and deemed relevant to the request can be added, as a sanitized copy, directly to the Request Folder. Documents added this way are included with the final delivery package. You can select documents from this list and click Open Documents to view them.</a:t>
            </a:r>
          </a:p>
          <a:p>
            <a:r>
              <a:rPr lang="en-US" sz="1200" b="0" i="0" u="none" strike="noStrike" kern="1200" cap="none" baseline="0" dirty="0">
                <a:solidFill>
                  <a:schemeClr val="dk1"/>
                </a:solidFill>
                <a:latin typeface="Arial"/>
                <a:ea typeface="Arial"/>
                <a:cs typeface="Arial"/>
                <a:sym typeface="Arial"/>
              </a:rPr>
              <a:t>3. Add Documents: Click this to add new documents to the Review Log of a request, automatically associating these docs to the request.</a:t>
            </a:r>
          </a:p>
          <a:p>
            <a:r>
              <a:rPr lang="en-US" sz="1200" b="0" i="0" u="none" strike="noStrike" kern="1200" cap="none" baseline="0" dirty="0">
                <a:solidFill>
                  <a:schemeClr val="dk1"/>
                </a:solidFill>
                <a:latin typeface="Arial"/>
                <a:ea typeface="Arial"/>
                <a:cs typeface="Arial"/>
                <a:sym typeface="Arial"/>
              </a:rPr>
              <a:t>4. Add Documents from DM: If you already have documents in DM that are relevant to this request, you can use this option to associate these documents with this request.</a:t>
            </a:r>
          </a:p>
          <a:p>
            <a:r>
              <a:rPr lang="en-US" sz="1200" b="0" i="0" u="none" strike="noStrike" kern="1200" cap="none" baseline="0" dirty="0">
                <a:solidFill>
                  <a:schemeClr val="dk1"/>
                </a:solidFill>
                <a:latin typeface="Arial"/>
                <a:ea typeface="Arial"/>
                <a:cs typeface="Arial"/>
                <a:sym typeface="Arial"/>
              </a:rPr>
              <a:t>5. Add Documents from Correspondence Log: If you have need to review and redact correspondence for inclusion with the fulfilled request, you can use the Add Documents from Correspondence Log button to load letters into DM for further actions.</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7900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Search Folders: Search through the documents in an existing DM folder.</a:t>
            </a:r>
          </a:p>
          <a:p>
            <a:r>
              <a:rPr lang="en-US" sz="1200" b="0" i="0" u="none" strike="noStrike" kern="1200" cap="none" baseline="0" dirty="0">
                <a:solidFill>
                  <a:schemeClr val="dk1"/>
                </a:solidFill>
                <a:latin typeface="Arial"/>
                <a:ea typeface="Arial"/>
                <a:cs typeface="Arial"/>
                <a:sym typeface="Arial"/>
              </a:rPr>
              <a:t>2. Create New Folder: Create a new folder in DM.</a:t>
            </a:r>
          </a:p>
          <a:p>
            <a:r>
              <a:rPr lang="en-US" sz="1200" b="0" i="0" u="none" strike="noStrike" kern="1200" cap="none" baseline="0" dirty="0">
                <a:solidFill>
                  <a:schemeClr val="dk1"/>
                </a:solidFill>
                <a:latin typeface="Arial"/>
                <a:ea typeface="Arial"/>
                <a:cs typeface="Arial"/>
                <a:sym typeface="Arial"/>
              </a:rPr>
              <a:t>3. Search/Publish – Reading Room: Locate documents to publish to a public reading room. This is only available if your FX application is configured for a Public Access Link (PAL).</a:t>
            </a:r>
          </a:p>
          <a:p>
            <a:r>
              <a:rPr lang="en-US" sz="1200" b="0" i="0" u="none" strike="noStrike" kern="1200" cap="none" baseline="0" dirty="0">
                <a:solidFill>
                  <a:schemeClr val="dk1"/>
                </a:solidFill>
                <a:latin typeface="Arial"/>
                <a:ea typeface="Arial"/>
                <a:cs typeface="Arial"/>
                <a:sym typeface="Arial"/>
              </a:rPr>
              <a:t>4. Consultation Review Log: See a list of documents out for consultation review.</a:t>
            </a:r>
          </a:p>
          <a:p>
            <a:r>
              <a:rPr lang="en-US" sz="1200" b="0" i="0" u="none" strike="noStrike" kern="1200" cap="none" baseline="0" dirty="0">
                <a:solidFill>
                  <a:schemeClr val="dk1"/>
                </a:solidFill>
                <a:latin typeface="Arial"/>
                <a:ea typeface="Arial"/>
                <a:cs typeface="Arial"/>
                <a:sym typeface="Arial"/>
              </a:rPr>
              <a:t>5. Import ADX: Import a FX file (file type .</a:t>
            </a:r>
            <a:r>
              <a:rPr lang="en-US" sz="1200" b="0" i="0" u="none" strike="noStrike" kern="1200" cap="none" baseline="0" dirty="0" err="1">
                <a:solidFill>
                  <a:schemeClr val="dk1"/>
                </a:solidFill>
                <a:latin typeface="Arial"/>
                <a:ea typeface="Arial"/>
                <a:cs typeface="Arial"/>
                <a:sym typeface="Arial"/>
              </a:rPr>
              <a:t>adx</a:t>
            </a:r>
            <a:r>
              <a:rPr lang="en-US" sz="1200" b="0" i="0" u="none" strike="noStrike" kern="1200" cap="none" baseline="0" dirty="0">
                <a:solidFill>
                  <a:schemeClr val="dk1"/>
                </a:solidFill>
                <a:latin typeface="Arial"/>
                <a:ea typeface="Arial"/>
                <a:cs typeface="Arial"/>
                <a:sym typeface="Arial"/>
              </a:rPr>
              <a:t>) into DM.</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7828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You can select a File Cabinet Drawer where you’ll add files</a:t>
            </a:r>
          </a:p>
          <a:p>
            <a:r>
              <a:rPr lang="en-US" sz="1200" b="0" i="0" u="none" strike="noStrike" kern="1200" cap="none" baseline="0" dirty="0">
                <a:solidFill>
                  <a:schemeClr val="dk1"/>
                </a:solidFill>
                <a:latin typeface="Arial"/>
                <a:ea typeface="Arial"/>
                <a:cs typeface="Arial"/>
                <a:sym typeface="Arial"/>
              </a:rPr>
              <a:t>2. Configure how to import the files using the Document Management Options.</a:t>
            </a:r>
          </a:p>
          <a:p>
            <a:r>
              <a:rPr lang="en-US" sz="1200" b="0" i="0" u="none" strike="noStrike" kern="1200" cap="none" baseline="0" dirty="0">
                <a:solidFill>
                  <a:schemeClr val="dk1"/>
                </a:solidFill>
                <a:latin typeface="Arial"/>
                <a:ea typeface="Arial"/>
                <a:cs typeface="Arial"/>
                <a:sym typeface="Arial"/>
              </a:rPr>
              <a:t>3. Use the Drag and Drop Zone to upload files, either by scanning or simply attaching. Files selected for upload appear in the Files List.</a:t>
            </a:r>
          </a:p>
          <a:p>
            <a:r>
              <a:rPr lang="en-US" sz="1200" b="0" i="0" u="none" strike="noStrike" kern="1200" cap="none" baseline="0" dirty="0">
                <a:solidFill>
                  <a:schemeClr val="dk1"/>
                </a:solidFill>
                <a:latin typeface="Arial"/>
                <a:ea typeface="Arial"/>
                <a:cs typeface="Arial"/>
                <a:sym typeface="Arial"/>
              </a:rPr>
              <a:t>4. If you have the AI Redaction ability enabled, you can use the Auto-Redact option to apply AI Redaction Templates and automatically redact documents as they are added to Document Management.  We don’t yet know if DOC will have the AI Redaction ability enabled, but if so, this function can auto-redact commonly found records using algorithms for template-based redaction automatically.</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19428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The way it was described during market research indicated this function doesn’t have the same threading and de-duplication ability unless DOC buys the </a:t>
            </a:r>
            <a:r>
              <a:rPr lang="en-US" sz="1200" b="0" i="0" u="none" strike="noStrike" kern="1200" cap="none" baseline="0" dirty="0" err="1">
                <a:solidFill>
                  <a:schemeClr val="dk1"/>
                </a:solidFill>
                <a:latin typeface="Arial"/>
                <a:ea typeface="Arial"/>
                <a:cs typeface="Arial"/>
                <a:sym typeface="Arial"/>
              </a:rPr>
              <a:t>FOIAXPress</a:t>
            </a:r>
            <a:r>
              <a:rPr lang="en-US" sz="1200" b="0" i="0" u="none" strike="noStrike" kern="1200" cap="none" baseline="0" dirty="0">
                <a:solidFill>
                  <a:schemeClr val="dk1"/>
                </a:solidFill>
                <a:latin typeface="Arial"/>
                <a:ea typeface="Arial"/>
                <a:cs typeface="Arial"/>
                <a:sym typeface="Arial"/>
              </a:rPr>
              <a:t> e-Discovery solution.</a:t>
            </a:r>
          </a:p>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Navigation: Use the menu to navigate through (A) File Cabinet Drawers, (B) Folders, and to individual (C) Pages. You can also right-click to see a context menu which offers a list of available actions that you can perform on folders and pages.</a:t>
            </a:r>
          </a:p>
          <a:p>
            <a:r>
              <a:rPr lang="en-US" sz="1200" b="0" i="0" u="none" strike="noStrike" kern="1200" cap="none" baseline="0" dirty="0">
                <a:solidFill>
                  <a:schemeClr val="dk1"/>
                </a:solidFill>
                <a:latin typeface="Arial"/>
                <a:ea typeface="Arial"/>
                <a:cs typeface="Arial"/>
                <a:sym typeface="Arial"/>
              </a:rPr>
              <a:t>2. Viewing Pane: Documents selected in the Navigation pane appear in the Viewing pane.</a:t>
            </a:r>
          </a:p>
          <a:p>
            <a:r>
              <a:rPr lang="en-US" sz="1200" b="0" i="0" u="none" strike="noStrike" kern="1200" cap="none" baseline="0" dirty="0">
                <a:solidFill>
                  <a:schemeClr val="dk1"/>
                </a:solidFill>
                <a:latin typeface="Arial"/>
                <a:ea typeface="Arial"/>
                <a:cs typeface="Arial"/>
                <a:sym typeface="Arial"/>
              </a:rPr>
              <a:t>3. View Settings: You can adjust your view settings using these options.</a:t>
            </a:r>
          </a:p>
          <a:p>
            <a:r>
              <a:rPr lang="en-US" sz="1200" b="0" i="0" u="none" strike="noStrike" kern="1200" cap="none" baseline="0" dirty="0">
                <a:solidFill>
                  <a:schemeClr val="dk1"/>
                </a:solidFill>
                <a:latin typeface="Arial"/>
                <a:ea typeface="Arial"/>
                <a:cs typeface="Arial"/>
                <a:sym typeface="Arial"/>
              </a:rPr>
              <a:t>4. Document Actions: Take actions on the selected document. This includes saving, printing, review layer actions, etc.</a:t>
            </a:r>
          </a:p>
          <a:p>
            <a:r>
              <a:rPr lang="en-US" sz="1200" b="0" i="0" u="none" strike="noStrike" kern="1200" cap="none" baseline="0" dirty="0">
                <a:solidFill>
                  <a:schemeClr val="dk1"/>
                </a:solidFill>
                <a:latin typeface="Arial"/>
                <a:ea typeface="Arial"/>
                <a:cs typeface="Arial"/>
                <a:sym typeface="Arial"/>
              </a:rPr>
              <a:t>5. Redaction and Image Tools: The right-hand toolbar provides various redaction and image correction tools to configure the document for delivery.</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95095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Redact: Use this tool to draw over content that requires redacting. Select the tool, then click and drag over the information you’d like to hide.</a:t>
            </a:r>
          </a:p>
          <a:p>
            <a:r>
              <a:rPr lang="en-US" sz="1200" b="0" i="0" u="none" strike="noStrike" kern="1200" cap="none" baseline="0" dirty="0">
                <a:solidFill>
                  <a:schemeClr val="dk1"/>
                </a:solidFill>
                <a:latin typeface="Arial"/>
                <a:ea typeface="Arial"/>
                <a:cs typeface="Arial"/>
                <a:sym typeface="Arial"/>
              </a:rPr>
              <a:t>2. Polygon Redact: Use this tool to draw over content that requires redacting. Select the tool, then click around the area that contains the information you’d like to hide.</a:t>
            </a:r>
          </a:p>
          <a:p>
            <a:r>
              <a:rPr lang="en-US" sz="1200" b="0" i="0" u="none" strike="noStrike" kern="1200" cap="none" baseline="0" dirty="0">
                <a:solidFill>
                  <a:schemeClr val="dk1"/>
                </a:solidFill>
                <a:latin typeface="Arial"/>
                <a:ea typeface="Arial"/>
                <a:cs typeface="Arial"/>
                <a:sym typeface="Arial"/>
              </a:rPr>
              <a:t>3. Stamps: Choose a stamp from the available options, including “Approved”, “Rejected”, “Paid”, etc. After selecting a style, simply click and drag the stamp over the document as needed.</a:t>
            </a:r>
          </a:p>
          <a:p>
            <a:r>
              <a:rPr lang="en-US" sz="1200" b="0" i="0" u="none" strike="noStrike" kern="1200" cap="none" baseline="0" dirty="0">
                <a:solidFill>
                  <a:schemeClr val="dk1"/>
                </a:solidFill>
                <a:latin typeface="Arial"/>
                <a:ea typeface="Arial"/>
                <a:cs typeface="Arial"/>
                <a:sym typeface="Arial"/>
              </a:rPr>
              <a:t>4. Dynamic Stamps: Use this tool to cover content in the document. Select the tool, then select a stamp and drag the stamp over the document as needed.</a:t>
            </a:r>
          </a:p>
          <a:p>
            <a:r>
              <a:rPr lang="en-US" sz="1200" b="0" i="0" u="none" strike="noStrike" kern="1200" cap="none" baseline="0" dirty="0">
                <a:solidFill>
                  <a:schemeClr val="dk1"/>
                </a:solidFill>
                <a:latin typeface="Arial"/>
                <a:ea typeface="Arial"/>
                <a:cs typeface="Arial"/>
                <a:sym typeface="Arial"/>
              </a:rPr>
              <a:t>5. Highlight: Use this tool to highlight certain areas of the page. After selecting the tool, click and drag the highlight to the portion of the page you’d like highlighted. While the default color is yellow, the highlight color is selectable.</a:t>
            </a:r>
          </a:p>
          <a:p>
            <a:r>
              <a:rPr lang="en-US" sz="1200" b="0" i="0" u="none" strike="noStrike" kern="1200" cap="none" baseline="0" dirty="0">
                <a:solidFill>
                  <a:schemeClr val="dk1"/>
                </a:solidFill>
                <a:latin typeface="Arial"/>
                <a:ea typeface="Arial"/>
                <a:cs typeface="Arial"/>
                <a:sym typeface="Arial"/>
              </a:rPr>
              <a:t>6. Comments: Add a text box with comments. Select the tool, then click and drag to create the box. You’ll be prompted to fill in the comments.</a:t>
            </a:r>
          </a:p>
          <a:p>
            <a:r>
              <a:rPr lang="en-US" sz="1200" b="0" i="0" u="none" strike="noStrike" kern="1200" cap="none" baseline="0" dirty="0">
                <a:solidFill>
                  <a:schemeClr val="dk1"/>
                </a:solidFill>
                <a:latin typeface="Arial"/>
                <a:ea typeface="Arial"/>
                <a:cs typeface="Arial"/>
                <a:sym typeface="Arial"/>
              </a:rPr>
              <a:t>7. Sticky Note: Similar to the Comment feature, the sticky note is brightly highlighted like an actual sticky note.</a:t>
            </a:r>
          </a:p>
          <a:p>
            <a:r>
              <a:rPr lang="en-US" sz="1200" b="0" i="0" u="none" strike="noStrike" kern="1200" cap="none" baseline="0" dirty="0">
                <a:solidFill>
                  <a:schemeClr val="dk1"/>
                </a:solidFill>
                <a:latin typeface="Arial"/>
                <a:ea typeface="Arial"/>
                <a:cs typeface="Arial"/>
                <a:sym typeface="Arial"/>
              </a:rPr>
              <a:t>8. Straight Line: Use this tool to draw a line on the page by selecting the tool and using the click-and-drag method to draw.</a:t>
            </a:r>
          </a:p>
          <a:p>
            <a:r>
              <a:rPr lang="en-US" sz="1200" b="0" i="0" u="none" strike="noStrike" kern="1200" cap="none" baseline="0" dirty="0">
                <a:solidFill>
                  <a:schemeClr val="dk1"/>
                </a:solidFill>
                <a:latin typeface="Arial"/>
                <a:ea typeface="Arial"/>
                <a:cs typeface="Arial"/>
                <a:sym typeface="Arial"/>
              </a:rPr>
              <a:t>9. Ellipse: Use this tool to draw an ellipse on the page by selecting the tool and using the click-and-drag method to draw.</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625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03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A:  Send/Save for Consultation Review (right click file, select send/save)</a:t>
            </a:r>
          </a:p>
          <a:p>
            <a:r>
              <a:rPr lang="en-US" sz="1200" b="0" i="0" u="none" strike="noStrike" kern="1200" cap="none" baseline="0" dirty="0">
                <a:solidFill>
                  <a:schemeClr val="dk1"/>
                </a:solidFill>
                <a:latin typeface="Arial"/>
                <a:ea typeface="Arial"/>
                <a:cs typeface="Arial"/>
                <a:sym typeface="Arial"/>
              </a:rPr>
              <a:t>B:  Also can use the “Consultation Review” button.  These work similar to tagging a document for consultation within Clearwell.</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97152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Consultation Contact: Select the Consultation Type, either Send via Email/Save or Send via Consultation. The steps below assume selection of Send via Email/Save. If using Send via Consultation many of the fields shown above and described below don’t appear.</a:t>
            </a:r>
          </a:p>
          <a:p>
            <a:r>
              <a:rPr lang="en-US" sz="1200" b="0" i="0" u="none" strike="noStrike" kern="1200" cap="none" baseline="0" dirty="0">
                <a:solidFill>
                  <a:schemeClr val="dk1"/>
                </a:solidFill>
                <a:latin typeface="Arial"/>
                <a:ea typeface="Arial"/>
                <a:cs typeface="Arial"/>
                <a:sym typeface="Arial"/>
              </a:rPr>
              <a:t>2. Review Information: Basic information about the consultation review. The Comments field is used for recording internal comments.</a:t>
            </a:r>
          </a:p>
          <a:p>
            <a:r>
              <a:rPr lang="en-US" sz="1200" b="0" i="0" u="none" strike="noStrike" kern="1200" cap="none" baseline="0" dirty="0">
                <a:solidFill>
                  <a:schemeClr val="dk1"/>
                </a:solidFill>
                <a:latin typeface="Arial"/>
                <a:ea typeface="Arial"/>
                <a:cs typeface="Arial"/>
                <a:sym typeface="Arial"/>
              </a:rPr>
              <a:t>3. Include Correspondence: Customize the correspondence to send to the consultation reviewer as a part of this review request.</a:t>
            </a:r>
          </a:p>
          <a:p>
            <a:r>
              <a:rPr lang="en-US" sz="1200" b="0" i="0" u="none" strike="noStrike" kern="1200" cap="none" baseline="0" dirty="0">
                <a:solidFill>
                  <a:schemeClr val="dk1"/>
                </a:solidFill>
                <a:latin typeface="Arial"/>
                <a:ea typeface="Arial"/>
                <a:cs typeface="Arial"/>
                <a:sym typeface="Arial"/>
              </a:rPr>
              <a:t>4. Reviewers Information: Select the Program Office to receive the review. You can also send this to a reviewer outside this list, see #4.</a:t>
            </a:r>
          </a:p>
          <a:p>
            <a:r>
              <a:rPr lang="en-US" sz="1200" b="0" i="0" u="none" strike="noStrike" kern="1200" cap="none" baseline="0" dirty="0">
                <a:solidFill>
                  <a:schemeClr val="dk1"/>
                </a:solidFill>
                <a:latin typeface="Arial"/>
                <a:ea typeface="Arial"/>
                <a:cs typeface="Arial"/>
                <a:sym typeface="Arial"/>
              </a:rPr>
              <a:t>5. Other Email: Use this field to manually input an email address to send the review.</a:t>
            </a:r>
          </a:p>
          <a:p>
            <a:r>
              <a:rPr lang="en-US" sz="1200" b="0" i="0" u="none" strike="noStrike" kern="1200" cap="none" baseline="0" dirty="0">
                <a:solidFill>
                  <a:schemeClr val="dk1"/>
                </a:solidFill>
                <a:latin typeface="Arial"/>
                <a:ea typeface="Arial"/>
                <a:cs typeface="Arial"/>
                <a:sym typeface="Arial"/>
              </a:rPr>
              <a:t>6. Delivery Information: Configure the information used to deliver the review request to the consultation reviewer (email address, template, etc.) You can configure the delivery email as well as the format for the attached documents.</a:t>
            </a:r>
          </a:p>
          <a:p>
            <a:r>
              <a:rPr lang="en-US" sz="1200" b="0" i="0" u="none" strike="noStrike" kern="1200" cap="none" baseline="0" dirty="0">
                <a:solidFill>
                  <a:schemeClr val="dk1"/>
                </a:solidFill>
                <a:latin typeface="Arial"/>
                <a:ea typeface="Arial"/>
                <a:cs typeface="Arial"/>
                <a:sym typeface="Arial"/>
              </a:rPr>
              <a:t>7. Set Password: If your FX application is configured to allow password protection on outgoing documents, you can set that here.</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7371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By right clicking the </a:t>
            </a:r>
            <a:r>
              <a:rPr lang="en-US" sz="1200" b="1" i="0" u="sng" strike="noStrike" kern="1200" cap="none" baseline="0" dirty="0">
                <a:solidFill>
                  <a:schemeClr val="dk1"/>
                </a:solidFill>
                <a:latin typeface="Arial"/>
                <a:ea typeface="Arial"/>
                <a:cs typeface="Arial"/>
                <a:sym typeface="Arial"/>
              </a:rPr>
              <a:t>Folder </a:t>
            </a:r>
            <a:r>
              <a:rPr lang="en-US" sz="1200" b="0" i="0" u="none" strike="noStrike" kern="1200" cap="none" baseline="0" dirty="0">
                <a:solidFill>
                  <a:schemeClr val="dk1"/>
                </a:solidFill>
                <a:latin typeface="Arial"/>
                <a:ea typeface="Arial"/>
                <a:cs typeface="Arial"/>
                <a:sym typeface="Arial"/>
              </a:rPr>
              <a:t>you’d like to add, navigate the context menu to select Add Folder to… &gt; Request Folder.</a:t>
            </a:r>
          </a:p>
          <a:p>
            <a:r>
              <a:rPr lang="en-US" sz="1200" b="0" i="0" u="none" strike="noStrike" kern="1200" cap="none" baseline="0" dirty="0">
                <a:solidFill>
                  <a:schemeClr val="dk1"/>
                </a:solidFill>
                <a:latin typeface="Arial"/>
                <a:ea typeface="Arial"/>
                <a:cs typeface="Arial"/>
                <a:sym typeface="Arial"/>
              </a:rPr>
              <a:t>2. You can also select a folder then click the Add Folder(s) to button, which gives you the option to add the selected docs to the Request Folder.</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5153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Disposition: Input the final request details, including Reportable Disposition and Accepted Date.</a:t>
            </a:r>
          </a:p>
          <a:p>
            <a:r>
              <a:rPr lang="en-US" sz="1200" b="0" i="0" u="none" strike="noStrike" kern="1200" cap="none" baseline="0" dirty="0">
                <a:solidFill>
                  <a:schemeClr val="dk1"/>
                </a:solidFill>
                <a:latin typeface="Arial"/>
                <a:ea typeface="Arial"/>
                <a:cs typeface="Arial"/>
                <a:sym typeface="Arial"/>
              </a:rPr>
              <a:t>2. Request Descriptions: The request and sub-requests are listed here, along with the Disposition.</a:t>
            </a:r>
          </a:p>
          <a:p>
            <a:r>
              <a:rPr lang="en-US" sz="1200" b="0" i="0" u="none" strike="noStrike" kern="1200" cap="none" baseline="0" dirty="0">
                <a:solidFill>
                  <a:schemeClr val="dk1"/>
                </a:solidFill>
                <a:latin typeface="Arial"/>
                <a:ea typeface="Arial"/>
                <a:cs typeface="Arial"/>
                <a:sym typeface="Arial"/>
              </a:rPr>
              <a:t>3. Notes: Enter any additional notes you would like to include as part of the Final Actions.</a:t>
            </a:r>
          </a:p>
          <a:p>
            <a:r>
              <a:rPr lang="en-US" sz="1200" b="0" i="0" u="none" strike="noStrike" kern="1200" cap="none" baseline="0" dirty="0">
                <a:solidFill>
                  <a:schemeClr val="dk1"/>
                </a:solidFill>
                <a:latin typeface="Arial"/>
                <a:ea typeface="Arial"/>
                <a:cs typeface="Arial"/>
                <a:sym typeface="Arial"/>
              </a:rPr>
              <a:t>4. Exemption/Exclusion Codes Applied: All Exemption/Exclusion Codes applied to documents included in the Request Folder are listed here. This field only appears if redactions are applied in the delivery documents.</a:t>
            </a:r>
          </a:p>
          <a:p>
            <a:r>
              <a:rPr lang="en-US" sz="1200" b="0" i="0" u="none" strike="noStrike" kern="1200" cap="none" baseline="0" dirty="0">
                <a:solidFill>
                  <a:schemeClr val="dk1"/>
                </a:solidFill>
                <a:latin typeface="Arial"/>
                <a:ea typeface="Arial"/>
                <a:cs typeface="Arial"/>
                <a:sym typeface="Arial"/>
              </a:rPr>
              <a:t>5. Discretionary Releases: Enter additional information if a discretionary release of information was made to fill this request. Again, this does not always appear on the Final Actions screen.  You’ll note this option was entirely unavailable in </a:t>
            </a:r>
            <a:r>
              <a:rPr lang="en-US" sz="1200" b="0" i="0" u="none" strike="noStrike" kern="1200" cap="none" baseline="0" dirty="0" err="1">
                <a:solidFill>
                  <a:schemeClr val="dk1"/>
                </a:solidFill>
                <a:latin typeface="Arial"/>
                <a:ea typeface="Arial"/>
                <a:cs typeface="Arial"/>
                <a:sym typeface="Arial"/>
              </a:rPr>
              <a:t>FOIAOnline</a:t>
            </a:r>
            <a:r>
              <a:rPr lang="en-US" sz="1200" b="0" i="0" u="none" strike="noStrike" kern="1200" cap="none" baseline="0" dirty="0">
                <a:solidFill>
                  <a:schemeClr val="dk1"/>
                </a:solidFill>
                <a:latin typeface="Arial"/>
                <a:ea typeface="Arial"/>
                <a:cs typeface="Arial"/>
                <a:sym typeface="Arial"/>
              </a:rPr>
              <a:t>, despite years of asking for the option to track discretionary releases, and despite DOJ requirement that we track this metric.</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3894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Summary: Provides a total financial summary for the request.</a:t>
            </a:r>
          </a:p>
          <a:p>
            <a:r>
              <a:rPr lang="en-US" sz="1200" b="0" i="0" u="none" strike="noStrike" kern="1200" cap="none" baseline="0" dirty="0">
                <a:solidFill>
                  <a:schemeClr val="dk1"/>
                </a:solidFill>
                <a:latin typeface="Arial"/>
                <a:ea typeface="Arial"/>
                <a:cs typeface="Arial"/>
                <a:sym typeface="Arial"/>
              </a:rPr>
              <a:t>2. Cost Sheets: Use Cost Sheets to determine prices for labor hours (to account for the time taken to fill the request) as well as any material costs associated with this request.</a:t>
            </a:r>
          </a:p>
          <a:p>
            <a:r>
              <a:rPr lang="en-US" sz="1200" b="0" i="0" u="none" strike="noStrike" kern="1200" cap="none" baseline="0" dirty="0">
                <a:solidFill>
                  <a:schemeClr val="dk1"/>
                </a:solidFill>
                <a:latin typeface="Arial"/>
                <a:ea typeface="Arial"/>
                <a:cs typeface="Arial"/>
                <a:sym typeface="Arial"/>
              </a:rPr>
              <a:t>3. Invoices: Create a final invoice using the values from a Cost Sheet. This invoice total is charged to the customer.</a:t>
            </a:r>
          </a:p>
          <a:p>
            <a:r>
              <a:rPr lang="en-US" sz="1200" b="0" i="0" u="none" strike="noStrike" kern="1200" cap="none" baseline="0" dirty="0">
                <a:solidFill>
                  <a:schemeClr val="dk1"/>
                </a:solidFill>
                <a:latin typeface="Arial"/>
                <a:ea typeface="Arial"/>
                <a:cs typeface="Arial"/>
                <a:sym typeface="Arial"/>
              </a:rPr>
              <a:t>4. Payments: A record of any payments received for the request.</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32606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7888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The primary areas on the Deliver Documents screen are:</a:t>
            </a:r>
          </a:p>
          <a:p>
            <a:r>
              <a:rPr lang="en-US" sz="1200" b="0" i="0" u="none" strike="noStrike" kern="1200" cap="none" baseline="0" dirty="0">
                <a:solidFill>
                  <a:schemeClr val="dk1"/>
                </a:solidFill>
                <a:latin typeface="Arial"/>
                <a:ea typeface="Arial"/>
                <a:cs typeface="Arial"/>
                <a:sym typeface="Arial"/>
              </a:rPr>
              <a:t>1. Document Delivery Type: Select whether this is a Final or Interim release.</a:t>
            </a:r>
          </a:p>
          <a:p>
            <a:r>
              <a:rPr lang="en-US" sz="1200" b="0" i="0" u="none" strike="noStrike" kern="1200" cap="none" baseline="0" dirty="0">
                <a:solidFill>
                  <a:schemeClr val="dk1"/>
                </a:solidFill>
                <a:latin typeface="Arial"/>
                <a:ea typeface="Arial"/>
                <a:cs typeface="Arial"/>
                <a:sym typeface="Arial"/>
              </a:rPr>
              <a:t>2. Include: Options to include additional documents, such as a delivery letter or invoice.</a:t>
            </a:r>
          </a:p>
          <a:p>
            <a:r>
              <a:rPr lang="en-US" sz="1200" b="0" i="0" u="none" strike="noStrike" kern="1200" cap="none" baseline="0" dirty="0">
                <a:solidFill>
                  <a:schemeClr val="dk1"/>
                </a:solidFill>
                <a:latin typeface="Arial"/>
                <a:ea typeface="Arial"/>
                <a:cs typeface="Arial"/>
                <a:sym typeface="Arial"/>
              </a:rPr>
              <a:t>3. Requester Information: Configure the recipient information, including the Delivery Options below.</a:t>
            </a:r>
          </a:p>
          <a:p>
            <a:r>
              <a:rPr lang="en-US" sz="1200" b="0" i="0" u="none" strike="noStrike" kern="1200" cap="none" baseline="0" dirty="0">
                <a:solidFill>
                  <a:schemeClr val="dk1"/>
                </a:solidFill>
                <a:latin typeface="Arial"/>
                <a:ea typeface="Arial"/>
                <a:cs typeface="Arial"/>
                <a:sym typeface="Arial"/>
              </a:rPr>
              <a:t>4. Delivery Options: Allows you to configure how the documents are delivered. In the sample above, Email is selected as the Delivery Mode, opening up a number of options to configure the outgoing email message.</a:t>
            </a:r>
          </a:p>
          <a:p>
            <a:r>
              <a:rPr lang="en-US" sz="1200" b="0" i="0" u="none" strike="noStrike" kern="1200" cap="none" baseline="0" dirty="0">
                <a:solidFill>
                  <a:schemeClr val="dk1"/>
                </a:solidFill>
                <a:latin typeface="Arial"/>
                <a:ea typeface="Arial"/>
                <a:cs typeface="Arial"/>
                <a:sym typeface="Arial"/>
              </a:rPr>
              <a:t>5. Review Options: This includes areas to configure whether to Include Review Objects (like comments or redactions) and Other Options in the delivered documents, such as hiding redaction codes or delivering the documents in Black &amp; White.</a:t>
            </a:r>
          </a:p>
          <a:p>
            <a:r>
              <a:rPr lang="en-US" sz="1200" b="0" i="0" u="none" strike="noStrike" kern="1200" cap="none" baseline="0" dirty="0">
                <a:solidFill>
                  <a:schemeClr val="dk1"/>
                </a:solidFill>
                <a:latin typeface="Arial"/>
                <a:ea typeface="Arial"/>
                <a:cs typeface="Arial"/>
                <a:sym typeface="Arial"/>
              </a:rPr>
              <a:t>6. Headers and Footers: If you would like to include headers and/or footers in the delivered documents, configure that information here.</a:t>
            </a:r>
          </a:p>
          <a:p>
            <a:r>
              <a:rPr lang="en-US" sz="1200" b="0" i="0" u="none" strike="noStrike" kern="1200" cap="none" baseline="0" dirty="0">
                <a:solidFill>
                  <a:schemeClr val="dk1"/>
                </a:solidFill>
                <a:latin typeface="Arial"/>
                <a:ea typeface="Arial"/>
                <a:cs typeface="Arial"/>
                <a:sym typeface="Arial"/>
              </a:rPr>
              <a:t>7. Include Annotation Text: Check this box and configure the details to include annotation text.</a:t>
            </a:r>
          </a:p>
          <a:p>
            <a:r>
              <a:rPr lang="en-US" sz="1200" b="0" i="0" u="none" strike="noStrike" kern="1200" cap="none" baseline="0" dirty="0">
                <a:solidFill>
                  <a:schemeClr val="dk1"/>
                </a:solidFill>
                <a:latin typeface="Arial"/>
                <a:ea typeface="Arial"/>
                <a:cs typeface="Arial"/>
                <a:sym typeface="Arial"/>
              </a:rPr>
              <a:t>8. Page Summary for Withheld Pages: If your delivery includes withheld pages, you can include contextual details here to explain why withheld pages are not included.</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3002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Document Delivery Type: Select whether this is a Final or Interim release.</a:t>
            </a:r>
          </a:p>
          <a:p>
            <a:r>
              <a:rPr lang="en-US" sz="1200" b="0" i="0" u="none" strike="noStrike" kern="1200" cap="none" baseline="0" dirty="0">
                <a:solidFill>
                  <a:schemeClr val="dk1"/>
                </a:solidFill>
                <a:latin typeface="Arial"/>
                <a:ea typeface="Arial"/>
                <a:cs typeface="Arial"/>
                <a:sym typeface="Arial"/>
              </a:rPr>
              <a:t>2. Include: Options to include additional documents, such as a delivery letter or invoice.</a:t>
            </a:r>
          </a:p>
          <a:p>
            <a:r>
              <a:rPr lang="en-US" sz="1200" b="0" i="0" u="none" strike="noStrike" kern="1200" cap="none" baseline="0" dirty="0">
                <a:solidFill>
                  <a:schemeClr val="dk1"/>
                </a:solidFill>
                <a:latin typeface="Arial"/>
                <a:ea typeface="Arial"/>
                <a:cs typeface="Arial"/>
                <a:sym typeface="Arial"/>
              </a:rPr>
              <a:t>3. Requester Information: Configure the recipient information, including the Delivery Options below.</a:t>
            </a:r>
          </a:p>
          <a:p>
            <a:r>
              <a:rPr lang="en-US" sz="1200" b="0" i="0" u="none" strike="noStrike" kern="1200" cap="none" baseline="0" dirty="0">
                <a:solidFill>
                  <a:schemeClr val="dk1"/>
                </a:solidFill>
                <a:latin typeface="Arial"/>
                <a:ea typeface="Arial"/>
                <a:cs typeface="Arial"/>
                <a:sym typeface="Arial"/>
              </a:rPr>
              <a:t>4. Delivery Options: Allows you to configure how the documents are delivered. In the sample above, Email is selected as the Delivery Mode, opening up a number of options to configure the outgoing email message.</a:t>
            </a:r>
          </a:p>
          <a:p>
            <a:r>
              <a:rPr lang="en-US" sz="1200" b="0" i="0" u="none" strike="noStrike" kern="1200" cap="none" baseline="0" dirty="0">
                <a:solidFill>
                  <a:schemeClr val="dk1"/>
                </a:solidFill>
                <a:latin typeface="Arial"/>
                <a:ea typeface="Arial"/>
                <a:cs typeface="Arial"/>
                <a:sym typeface="Arial"/>
              </a:rPr>
              <a:t>5. Review Options: This includes areas to configure whether to Include Review Objects (like comments or redactions) and Other Options in the delivered documents, such as hiding redaction codes or delivering the documents in Black &amp; White.</a:t>
            </a:r>
          </a:p>
          <a:p>
            <a:r>
              <a:rPr lang="en-US" sz="1200" b="0" i="0" u="none" strike="noStrike" kern="1200" cap="none" baseline="0" dirty="0">
                <a:solidFill>
                  <a:schemeClr val="dk1"/>
                </a:solidFill>
                <a:latin typeface="Arial"/>
                <a:ea typeface="Arial"/>
                <a:cs typeface="Arial"/>
                <a:sym typeface="Arial"/>
              </a:rPr>
              <a:t>6. Headers and Footers: If you would like to include headers and/or footers in the delivered documents, configure that information here.</a:t>
            </a:r>
          </a:p>
          <a:p>
            <a:r>
              <a:rPr lang="en-US" sz="1200" b="0" i="0" u="none" strike="noStrike" kern="1200" cap="none" baseline="0" dirty="0">
                <a:solidFill>
                  <a:schemeClr val="dk1"/>
                </a:solidFill>
                <a:latin typeface="Arial"/>
                <a:ea typeface="Arial"/>
                <a:cs typeface="Arial"/>
                <a:sym typeface="Arial"/>
              </a:rPr>
              <a:t>7. Include Annotation Text: Check this box and configure the details to include annotation text.</a:t>
            </a:r>
          </a:p>
          <a:p>
            <a:r>
              <a:rPr lang="en-US" sz="1200" b="0" i="0" u="none" strike="noStrike" kern="1200" cap="none" baseline="0" dirty="0">
                <a:solidFill>
                  <a:schemeClr val="dk1"/>
                </a:solidFill>
                <a:latin typeface="Arial"/>
                <a:ea typeface="Arial"/>
                <a:cs typeface="Arial"/>
                <a:sym typeface="Arial"/>
              </a:rPr>
              <a:t>8. Page Summary for Withheld Pages: If your delivery includes withheld pages, you can include contextual details here to explain why withheld pages are not included.</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20961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1. Closed Details: Information about the request closure, including the Closed Date.</a:t>
            </a:r>
          </a:p>
          <a:p>
            <a:r>
              <a:rPr lang="en-US" sz="1200" b="0" i="0" u="none" strike="noStrike" kern="1200" cap="none" baseline="0" dirty="0">
                <a:solidFill>
                  <a:schemeClr val="dk1"/>
                </a:solidFill>
                <a:latin typeface="Arial"/>
                <a:ea typeface="Arial"/>
                <a:cs typeface="Arial"/>
                <a:sym typeface="Arial"/>
              </a:rPr>
              <a:t>2. Notes: Any additional information about the request or closure that you’d like to include.</a:t>
            </a:r>
          </a:p>
          <a:p>
            <a:r>
              <a:rPr lang="en-US" sz="1200" b="0" i="0" u="none" strike="noStrike" kern="1200" cap="none" baseline="0" dirty="0">
                <a:solidFill>
                  <a:schemeClr val="dk1"/>
                </a:solidFill>
                <a:latin typeface="Arial"/>
                <a:ea typeface="Arial"/>
                <a:cs typeface="Arial"/>
                <a:sym typeface="Arial"/>
              </a:rPr>
              <a:t>3. Save: Save the request with a status of Closed.</a:t>
            </a: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3614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3876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2785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endParaRPr lang="en-US" sz="1200" b="0" i="0" u="none" strike="noStrike" kern="1200" cap="none" baseline="0"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6431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485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464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49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777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75361" y="4560569"/>
            <a:ext cx="5364478" cy="4320539"/>
          </a:xfrm>
          <a:prstGeom prst="rect">
            <a:avLst/>
          </a:prstGeom>
          <a:noFill/>
          <a:ln>
            <a:noFill/>
          </a:ln>
        </p:spPr>
        <p:txBody>
          <a:bodyPr lIns="96625" tIns="96625" rIns="96625" bIns="96625" anchor="ctr"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1.	</a:t>
            </a:r>
            <a:endParaRPr sz="12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17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21" name="Shape 2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56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48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447800" y="228600"/>
            <a:ext cx="61721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77" name="Shape 77"/>
          <p:cNvSpPr txBox="1">
            <a:spLocks noGrp="1"/>
          </p:cNvSpPr>
          <p:nvPr>
            <p:ph type="body" idx="1"/>
          </p:nvPr>
        </p:nvSpPr>
        <p:spPr>
          <a:xfrm>
            <a:off x="685800" y="1676400"/>
            <a:ext cx="3809998" cy="4419599"/>
          </a:xfrm>
          <a:prstGeom prst="rect">
            <a:avLst/>
          </a:prstGeom>
          <a:noFill/>
          <a:ln>
            <a:noFill/>
          </a:ln>
        </p:spPr>
        <p:txBody>
          <a:bodyPr lIns="91425" tIns="91425" rIns="91425" bIns="91425" anchor="t" anchorCtr="0"/>
          <a:lstStyle>
            <a:lvl1pPr marL="342900" marR="0" lvl="0" indent="-762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444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body" idx="2"/>
          </p:nvPr>
        </p:nvSpPr>
        <p:spPr>
          <a:xfrm>
            <a:off x="4648200" y="1676400"/>
            <a:ext cx="3809998" cy="4419599"/>
          </a:xfrm>
          <a:prstGeom prst="rect">
            <a:avLst/>
          </a:prstGeom>
          <a:noFill/>
          <a:ln>
            <a:noFill/>
          </a:ln>
        </p:spPr>
        <p:txBody>
          <a:bodyPr lIns="91425" tIns="91425" rIns="91425" bIns="91425" anchor="t" anchorCtr="0"/>
          <a:lstStyle>
            <a:lvl1pPr marL="342900" marR="0" lvl="0" indent="-762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444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84" name="Shape 8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47800" y="228600"/>
            <a:ext cx="61721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27" name="Shape 27"/>
          <p:cNvSpPr txBox="1">
            <a:spLocks noGrp="1"/>
          </p:cNvSpPr>
          <p:nvPr>
            <p:ph type="body" idx="1"/>
          </p:nvPr>
        </p:nvSpPr>
        <p:spPr>
          <a:xfrm>
            <a:off x="685800" y="1676400"/>
            <a:ext cx="7772400" cy="4419599"/>
          </a:xfrm>
          <a:prstGeom prst="rect">
            <a:avLst/>
          </a:prstGeom>
          <a:noFill/>
          <a:ln>
            <a:noFill/>
          </a:ln>
        </p:spPr>
        <p:txBody>
          <a:bodyPr lIns="91425" tIns="91425" rIns="91425" bIns="91425" anchor="t" anchorCtr="0"/>
          <a:lstStyle>
            <a:lvl1pPr marL="342900" marR="0" lvl="0" indent="-7620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4445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rot="5400000">
            <a:off x="4552949" y="2190750"/>
            <a:ext cx="5867400" cy="1943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33" name="Shape 33"/>
          <p:cNvSpPr txBox="1">
            <a:spLocks noGrp="1"/>
          </p:cNvSpPr>
          <p:nvPr>
            <p:ph type="body" idx="1"/>
          </p:nvPr>
        </p:nvSpPr>
        <p:spPr>
          <a:xfrm rot="5400000">
            <a:off x="590548" y="323850"/>
            <a:ext cx="5867400" cy="5676900"/>
          </a:xfrm>
          <a:prstGeom prst="rect">
            <a:avLst/>
          </a:prstGeom>
          <a:noFill/>
          <a:ln>
            <a:noFill/>
          </a:ln>
        </p:spPr>
        <p:txBody>
          <a:bodyPr lIns="91425" tIns="91425" rIns="91425" bIns="91425" anchor="t" anchorCtr="0"/>
          <a:lstStyle>
            <a:lvl1pPr marL="342900" marR="0" lvl="0" indent="-7620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4445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447800" y="228600"/>
            <a:ext cx="61721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39" name="Shape 39"/>
          <p:cNvSpPr txBox="1">
            <a:spLocks noGrp="1"/>
          </p:cNvSpPr>
          <p:nvPr>
            <p:ph type="body" idx="1"/>
          </p:nvPr>
        </p:nvSpPr>
        <p:spPr>
          <a:xfrm rot="5400000">
            <a:off x="2362198" y="0"/>
            <a:ext cx="4419599" cy="7772400"/>
          </a:xfrm>
          <a:prstGeom prst="rect">
            <a:avLst/>
          </a:prstGeom>
          <a:noFill/>
          <a:ln>
            <a:noFill/>
          </a:ln>
        </p:spPr>
        <p:txBody>
          <a:bodyPr lIns="91425" tIns="91425" rIns="91425" bIns="91425" anchor="t" anchorCtr="0"/>
          <a:lstStyle>
            <a:lvl1pPr marL="342900" marR="0" lvl="0" indent="-7620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4445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45" name="Shape 45"/>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46" name="Shape 4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52" name="Shape 52"/>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762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444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447800" y="228600"/>
            <a:ext cx="61721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63" name="Shape 6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68" name="Shape 6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762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444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762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444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47800" y="228600"/>
            <a:ext cx="61721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11" name="Shape 11"/>
          <p:cNvSpPr txBox="1">
            <a:spLocks noGrp="1"/>
          </p:cNvSpPr>
          <p:nvPr>
            <p:ph type="body" idx="1"/>
          </p:nvPr>
        </p:nvSpPr>
        <p:spPr>
          <a:xfrm>
            <a:off x="685800" y="1676400"/>
            <a:ext cx="7772400" cy="4419599"/>
          </a:xfrm>
          <a:prstGeom prst="rect">
            <a:avLst/>
          </a:prstGeom>
          <a:noFill/>
          <a:ln>
            <a:noFill/>
          </a:ln>
        </p:spPr>
        <p:txBody>
          <a:bodyPr lIns="91425" tIns="91425" rIns="91425" bIns="91425" anchor="t" anchorCtr="0"/>
          <a:lstStyle>
            <a:lvl1pPr marL="342900" marR="0" lvl="0" indent="-7620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4445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cxnSp>
        <p:nvCxnSpPr>
          <p:cNvPr id="15" name="Shape 15"/>
          <p:cNvCxnSpPr/>
          <p:nvPr/>
        </p:nvCxnSpPr>
        <p:spPr>
          <a:xfrm>
            <a:off x="228600" y="1524000"/>
            <a:ext cx="8686800" cy="0"/>
          </a:xfrm>
          <a:prstGeom prst="straightConnector1">
            <a:avLst/>
          </a:prstGeom>
          <a:noFill/>
          <a:ln w="57150" cap="flat" cmpd="sng">
            <a:solidFill>
              <a:srgbClr val="FF3300"/>
            </a:solidFill>
            <a:prstDash val="solid"/>
            <a:miter/>
            <a:headEnd type="none" w="med" len="med"/>
            <a:tailEnd type="none" w="med" len="med"/>
          </a:ln>
        </p:spPr>
      </p:cxnSp>
      <p:pic>
        <p:nvPicPr>
          <p:cNvPr id="16" name="Shape 16"/>
          <p:cNvPicPr preferRelativeResize="0"/>
          <p:nvPr/>
        </p:nvPicPr>
        <p:blipFill rotWithShape="1">
          <a:blip r:embed="rId13">
            <a:alphaModFix/>
          </a:blip>
          <a:srcRect/>
          <a:stretch/>
        </p:blipFill>
        <p:spPr>
          <a:xfrm>
            <a:off x="228600" y="228600"/>
            <a:ext cx="1176337" cy="1177924"/>
          </a:xfrm>
          <a:prstGeom prst="rect">
            <a:avLst/>
          </a:prstGeom>
          <a:noFill/>
          <a:ln>
            <a:noFill/>
          </a:ln>
        </p:spPr>
      </p:pic>
      <p:pic>
        <p:nvPicPr>
          <p:cNvPr id="17" name="Shape 17"/>
          <p:cNvPicPr preferRelativeResize="0"/>
          <p:nvPr/>
        </p:nvPicPr>
        <p:blipFill rotWithShape="1">
          <a:blip r:embed="rId14">
            <a:alphaModFix/>
          </a:blip>
          <a:srcRect/>
          <a:stretch/>
        </p:blipFill>
        <p:spPr>
          <a:xfrm>
            <a:off x="7696200" y="228600"/>
            <a:ext cx="1219199" cy="1212850"/>
          </a:xfrm>
          <a:prstGeom prst="rect">
            <a:avLst/>
          </a:prstGeom>
          <a:noFill/>
          <a:ln>
            <a:noFill/>
          </a:ln>
        </p:spPr>
      </p:pic>
      <p:sp>
        <p:nvSpPr>
          <p:cNvPr id="18" name="Shape 18"/>
          <p:cNvSpPr txBox="1"/>
          <p:nvPr/>
        </p:nvSpPr>
        <p:spPr>
          <a:xfrm rot="-2700000">
            <a:off x="6248399" y="5105398"/>
            <a:ext cx="2895600" cy="7016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DDDDD"/>
              </a:buClr>
              <a:buSzPct val="25000"/>
              <a:buFont typeface="Times New Roman"/>
              <a:buNone/>
            </a:pPr>
            <a:r>
              <a:rPr lang="en-US" sz="4000" b="0" i="0" u="none" strike="noStrike" cap="none">
                <a:solidFill>
                  <a:srgbClr val="DDDDDD"/>
                </a:solidFill>
                <a:latin typeface="Times New Roman"/>
                <a:ea typeface="Times New Roman"/>
                <a:cs typeface="Times New Roman"/>
                <a:sym typeface="Times New Roman"/>
              </a:rPr>
              <a:t>    </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graff@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ark.Graff@noaa.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mailto:Robin.Burress@noa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685800" y="22860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dirty="0" err="1">
                <a:solidFill>
                  <a:schemeClr val="dk2"/>
                </a:solidFill>
                <a:latin typeface="Arial"/>
                <a:ea typeface="Arial"/>
                <a:cs typeface="Arial"/>
                <a:sym typeface="Arial"/>
              </a:rPr>
              <a:t>FOIAXpress</a:t>
            </a:r>
            <a:r>
              <a:rPr lang="en-US" sz="4400" b="1" i="0" u="none" strike="noStrike" cap="none" dirty="0">
                <a:solidFill>
                  <a:schemeClr val="dk2"/>
                </a:solidFill>
                <a:latin typeface="Arial"/>
                <a:ea typeface="Arial"/>
                <a:cs typeface="Arial"/>
                <a:sym typeface="Arial"/>
              </a:rPr>
              <a:t> Transition</a:t>
            </a:r>
            <a:br>
              <a:rPr lang="en-US" sz="4400" b="1" i="0" u="none" strike="noStrike" cap="none" dirty="0">
                <a:solidFill>
                  <a:schemeClr val="dk2"/>
                </a:solidFill>
                <a:latin typeface="Arial"/>
                <a:ea typeface="Arial"/>
                <a:cs typeface="Arial"/>
                <a:sym typeface="Arial"/>
              </a:rPr>
            </a:br>
            <a:r>
              <a:rPr lang="en-US" sz="4400" b="1" i="0" u="none" strike="noStrike" cap="none" dirty="0">
                <a:solidFill>
                  <a:schemeClr val="dk2"/>
                </a:solidFill>
                <a:latin typeface="Arial"/>
                <a:ea typeface="Arial"/>
                <a:cs typeface="Arial"/>
                <a:sym typeface="Arial"/>
              </a:rPr>
              <a:t>Alaska Roundtable</a:t>
            </a:r>
            <a:br>
              <a:rPr lang="en-US" sz="3600" b="1" i="0" u="none" strike="noStrike" cap="none" dirty="0">
                <a:solidFill>
                  <a:schemeClr val="dk2"/>
                </a:solidFill>
                <a:latin typeface="Arial"/>
                <a:ea typeface="Arial"/>
                <a:cs typeface="Arial"/>
                <a:sym typeface="Arial"/>
              </a:rPr>
            </a:br>
            <a:endParaRPr lang="en-US" sz="3600" b="1" i="0" u="none" strike="noStrike" cap="none" dirty="0">
              <a:solidFill>
                <a:schemeClr val="dk2"/>
              </a:solidFill>
              <a:latin typeface="Arial"/>
              <a:ea typeface="Arial"/>
              <a:cs typeface="Arial"/>
              <a:sym typeface="Arial"/>
            </a:endParaRPr>
          </a:p>
        </p:txBody>
      </p:sp>
      <p:sp>
        <p:nvSpPr>
          <p:cNvPr id="93" name="Shape 93"/>
          <p:cNvSpPr txBox="1">
            <a:spLocks noGrp="1"/>
          </p:cNvSpPr>
          <p:nvPr>
            <p:ph type="subTitle" idx="1"/>
          </p:nvPr>
        </p:nvSpPr>
        <p:spPr>
          <a:xfrm>
            <a:off x="914401" y="3886200"/>
            <a:ext cx="6896098"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Prepared by Mark H. Graff</a:t>
            </a:r>
          </a:p>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NOAA FOIA Officer/Bureau Chief Privacy Officer</a:t>
            </a:r>
          </a:p>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OCIO/</a:t>
            </a:r>
            <a:r>
              <a:rPr lang="en-US" sz="2400" dirty="0">
                <a:solidFill>
                  <a:schemeClr val="dk1"/>
                </a:solidFill>
              </a:rPr>
              <a:t>CDO</a:t>
            </a:r>
            <a:endParaRPr lang="en-US" sz="2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400" b="0" i="0" u="sng" strike="noStrike" cap="none" dirty="0">
                <a:solidFill>
                  <a:schemeClr val="hlink"/>
                </a:solidFill>
                <a:latin typeface="Arial"/>
                <a:ea typeface="Arial"/>
                <a:cs typeface="Arial"/>
                <a:sym typeface="Arial"/>
                <a:hlinkClick r:id="rId3"/>
              </a:rPr>
              <a:t>mark.graff@noaa.gov</a:t>
            </a:r>
            <a:r>
              <a:rPr lang="en-US" sz="2400" b="0" i="0" u="none" strike="noStrike" cap="none" dirty="0">
                <a:solidFill>
                  <a:schemeClr val="dk1"/>
                </a:solidFill>
                <a:latin typeface="Arial"/>
                <a:ea typeface="Arial"/>
                <a:cs typeface="Arial"/>
                <a:sym typeface="Arial"/>
              </a:rPr>
              <a:t>; (301)-628-5658</a:t>
            </a:r>
          </a:p>
        </p:txBody>
      </p:sp>
      <p:sp>
        <p:nvSpPr>
          <p:cNvPr id="94" name="Shape 94"/>
          <p:cNvSpPr txBox="1"/>
          <p:nvPr/>
        </p:nvSpPr>
        <p:spPr>
          <a:xfrm>
            <a:off x="457200" y="6096000"/>
            <a:ext cx="8305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10</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UAT Testing</a:t>
            </a:r>
          </a:p>
        </p:txBody>
      </p:sp>
      <p:sp>
        <p:nvSpPr>
          <p:cNvPr id="224" name="Shape 224"/>
          <p:cNvSpPr txBox="1">
            <a:spLocks noGrp="1"/>
          </p:cNvSpPr>
          <p:nvPr>
            <p:ph type="body" idx="1"/>
          </p:nvPr>
        </p:nvSpPr>
        <p:spPr>
          <a:xfrm>
            <a:off x="457200" y="1617174"/>
            <a:ext cx="8534399" cy="379302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The testing did show several improvements in the new system over </a:t>
            </a:r>
            <a:r>
              <a:rPr lang="en-US" sz="2400" b="1" dirty="0" err="1"/>
              <a:t>FOIAOnline</a:t>
            </a:r>
            <a:r>
              <a:rPr lang="en-US" sz="2400" b="1" dirty="0"/>
              <a:t>, including greatly improved reporting capabilities, a better case visibility, native redaction ability, and native records deduplication.</a:t>
            </a:r>
          </a:p>
          <a:p>
            <a:pPr marL="0" marR="0" lvl="0" indent="0" algn="l" rtl="0">
              <a:lnSpc>
                <a:spcPct val="100000"/>
              </a:lnSpc>
              <a:spcBef>
                <a:spcPts val="0"/>
              </a:spcBef>
              <a:spcAft>
                <a:spcPts val="0"/>
              </a:spcAft>
              <a:buNone/>
            </a:pPr>
            <a:endParaRPr lang="en-US"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dirty="0"/>
              <a:t>Below is a walkthrough of the general functionality of </a:t>
            </a:r>
            <a:r>
              <a:rPr lang="en-US" sz="2400" b="1" dirty="0" err="1"/>
              <a:t>FOIAXpress</a:t>
            </a:r>
            <a:r>
              <a:rPr lang="en-US" sz="2400" b="1" dirty="0"/>
              <a:t>, which likely will come online in phases—currently planning for general accessibility and processing first (hopefully now or in the next few days), followed by full data migration (by May 1), followed by PAL accessibility.</a:t>
            </a:r>
            <a:endParaRPr lang="en-US" sz="2400" b="0"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055256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11</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Opening Dashboard</a:t>
            </a:r>
            <a:endParaRPr lang="en-US" sz="3200" b="1" i="0" u="none" strike="noStrike" cap="none" dirty="0">
              <a:solidFill>
                <a:schemeClr val="dk2"/>
              </a:solidFill>
              <a:latin typeface="Arial"/>
              <a:ea typeface="Arial"/>
              <a:cs typeface="Arial"/>
              <a:sym typeface="Arial"/>
            </a:endParaRPr>
          </a:p>
        </p:txBody>
      </p:sp>
      <p:sp>
        <p:nvSpPr>
          <p:cNvPr id="224" name="Shape 224"/>
          <p:cNvSpPr txBox="1">
            <a:spLocks noGrp="1"/>
          </p:cNvSpPr>
          <p:nvPr>
            <p:ph type="body" idx="1"/>
          </p:nvPr>
        </p:nvSpPr>
        <p:spPr>
          <a:xfrm>
            <a:off x="457200" y="1905000"/>
            <a:ext cx="8381999" cy="3505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After Logging on, </a:t>
            </a:r>
            <a:r>
              <a:rPr lang="en-US" sz="2400" b="1" i="0" u="none" strike="noStrike" cap="none" dirty="0" err="1">
                <a:solidFill>
                  <a:srgbClr val="000000"/>
                </a:solidFill>
                <a:latin typeface="Arial"/>
                <a:ea typeface="Arial"/>
                <a:cs typeface="Arial"/>
                <a:sym typeface="Arial"/>
              </a:rPr>
              <a:t>FOIAXpress</a:t>
            </a:r>
            <a:r>
              <a:rPr lang="en-US" sz="2400" b="1" i="0" u="none" strike="noStrike" cap="none" dirty="0">
                <a:solidFill>
                  <a:srgbClr val="000000"/>
                </a:solidFill>
                <a:latin typeface="Arial"/>
                <a:ea typeface="Arial"/>
                <a:cs typeface="Arial"/>
                <a:sym typeface="Arial"/>
              </a:rPr>
              <a:t> has a slightly different feel, in part due to an immediate “Dashboard” display, which has a metric and graph-based summary of assigned cases.  </a:t>
            </a:r>
            <a:endParaRPr lang="en-US"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12</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Opening Dashboard</a:t>
            </a:r>
            <a:endParaRPr lang="en-US" sz="3200" b="1" i="0" u="none" strike="noStrike" cap="none" dirty="0">
              <a:solidFill>
                <a:schemeClr val="dk2"/>
              </a:solidFill>
              <a:latin typeface="Arial"/>
              <a:ea typeface="Arial"/>
              <a:cs typeface="Arial"/>
              <a:sym typeface="Arial"/>
            </a:endParaRPr>
          </a:p>
        </p:txBody>
      </p:sp>
      <p:sp>
        <p:nvSpPr>
          <p:cNvPr id="224" name="Shape 224"/>
          <p:cNvSpPr txBox="1">
            <a:spLocks noGrp="1"/>
          </p:cNvSpPr>
          <p:nvPr>
            <p:ph type="body" idx="1"/>
          </p:nvPr>
        </p:nvSpPr>
        <p:spPr>
          <a:xfrm>
            <a:off x="457200" y="1617174"/>
            <a:ext cx="8381999" cy="379302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This is a big improvement over </a:t>
            </a:r>
            <a:r>
              <a:rPr lang="en-US" sz="2400" b="1" i="0" u="none" strike="noStrike" cap="none" dirty="0" err="1">
                <a:solidFill>
                  <a:srgbClr val="000000"/>
                </a:solidFill>
                <a:latin typeface="Arial"/>
                <a:ea typeface="Arial"/>
                <a:cs typeface="Arial"/>
                <a:sym typeface="Arial"/>
              </a:rPr>
              <a:t>FOIAOnline</a:t>
            </a:r>
            <a:r>
              <a:rPr lang="en-US" sz="2400" b="1" i="0" u="none" strike="noStrike" cap="none" dirty="0">
                <a:solidFill>
                  <a:srgbClr val="000000"/>
                </a:solidFill>
                <a:latin typeface="Arial"/>
                <a:ea typeface="Arial"/>
                <a:cs typeface="Arial"/>
                <a:sym typeface="Arial"/>
              </a:rPr>
              <a:t>, which required extractions and manual compilation of Bureau and Office-level metrics.</a:t>
            </a:r>
            <a:endParaRPr lang="en-US" sz="2400" b="0"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6B75D9F8-A407-4B81-9940-9F6FFDC06F92}"/>
              </a:ext>
            </a:extLst>
          </p:cNvPr>
          <p:cNvPicPr>
            <a:picLocks noChangeAspect="1"/>
          </p:cNvPicPr>
          <p:nvPr/>
        </p:nvPicPr>
        <p:blipFill>
          <a:blip r:embed="rId3"/>
          <a:stretch>
            <a:fillRect/>
          </a:stretch>
        </p:blipFill>
        <p:spPr>
          <a:xfrm>
            <a:off x="1329182" y="2819400"/>
            <a:ext cx="6485635" cy="4038600"/>
          </a:xfrm>
          <a:prstGeom prst="rect">
            <a:avLst/>
          </a:prstGeom>
        </p:spPr>
      </p:pic>
    </p:spTree>
    <p:extLst>
      <p:ext uri="{BB962C8B-B14F-4D97-AF65-F5344CB8AC3E}">
        <p14:creationId xmlns:p14="http://schemas.microsoft.com/office/powerpoint/2010/main" val="284224533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13</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Creation</a:t>
            </a:r>
          </a:p>
        </p:txBody>
      </p:sp>
      <p:sp>
        <p:nvSpPr>
          <p:cNvPr id="224" name="Shape 224"/>
          <p:cNvSpPr txBox="1">
            <a:spLocks noGrp="1"/>
          </p:cNvSpPr>
          <p:nvPr>
            <p:ph type="body" idx="1"/>
          </p:nvPr>
        </p:nvSpPr>
        <p:spPr>
          <a:xfrm>
            <a:off x="457200" y="1905000"/>
            <a:ext cx="8381999" cy="3505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Request input is relatively similar to </a:t>
            </a:r>
            <a:r>
              <a:rPr lang="en-US" sz="2400" b="1" i="0" u="none" strike="noStrike" cap="none" dirty="0" err="1">
                <a:solidFill>
                  <a:srgbClr val="000000"/>
                </a:solidFill>
                <a:latin typeface="Arial"/>
                <a:ea typeface="Arial"/>
                <a:cs typeface="Arial"/>
                <a:sym typeface="Arial"/>
              </a:rPr>
              <a:t>FOIAOnline</a:t>
            </a:r>
            <a:r>
              <a:rPr lang="en-US" sz="2400" b="1" i="0" u="none" strike="noStrike" cap="none" dirty="0">
                <a:solidFill>
                  <a:srgbClr val="000000"/>
                </a:solidFill>
                <a:latin typeface="Arial"/>
                <a:ea typeface="Arial"/>
                <a:cs typeface="Arial"/>
                <a:sym typeface="Arial"/>
              </a:rPr>
              <a:t>, with a convenient saved requester field that allows for repeat requesters to be pre-populated at intake.</a:t>
            </a:r>
            <a:endParaRPr lang="en-US"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F539B8AF-DDCE-49C2-AC06-FA4D53CF1BEF}"/>
              </a:ext>
            </a:extLst>
          </p:cNvPr>
          <p:cNvPicPr>
            <a:picLocks noChangeAspect="1"/>
          </p:cNvPicPr>
          <p:nvPr/>
        </p:nvPicPr>
        <p:blipFill>
          <a:blip r:embed="rId3"/>
          <a:stretch>
            <a:fillRect/>
          </a:stretch>
        </p:blipFill>
        <p:spPr>
          <a:xfrm>
            <a:off x="1676400" y="3048000"/>
            <a:ext cx="5088192" cy="2286000"/>
          </a:xfrm>
          <a:prstGeom prst="rect">
            <a:avLst/>
          </a:prstGeom>
        </p:spPr>
      </p:pic>
      <p:pic>
        <p:nvPicPr>
          <p:cNvPr id="3" name="Picture 2">
            <a:extLst>
              <a:ext uri="{FF2B5EF4-FFF2-40B4-BE49-F238E27FC236}">
                <a16:creationId xmlns:a16="http://schemas.microsoft.com/office/drawing/2014/main" id="{7B3154ED-45BA-4432-87E6-A7466C12A8CA}"/>
              </a:ext>
            </a:extLst>
          </p:cNvPr>
          <p:cNvPicPr>
            <a:picLocks noChangeAspect="1"/>
          </p:cNvPicPr>
          <p:nvPr/>
        </p:nvPicPr>
        <p:blipFill>
          <a:blip r:embed="rId4"/>
          <a:stretch>
            <a:fillRect/>
          </a:stretch>
        </p:blipFill>
        <p:spPr>
          <a:xfrm>
            <a:off x="1790699" y="5867400"/>
            <a:ext cx="5715000" cy="914400"/>
          </a:xfrm>
          <a:prstGeom prst="rect">
            <a:avLst/>
          </a:prstGeom>
        </p:spPr>
      </p:pic>
      <p:sp>
        <p:nvSpPr>
          <p:cNvPr id="4" name="Arrow: Down 3">
            <a:extLst>
              <a:ext uri="{FF2B5EF4-FFF2-40B4-BE49-F238E27FC236}">
                <a16:creationId xmlns:a16="http://schemas.microsoft.com/office/drawing/2014/main" id="{A000248B-F259-4EF3-8ACB-91D6E6773163}"/>
              </a:ext>
            </a:extLst>
          </p:cNvPr>
          <p:cNvSpPr/>
          <p:nvPr/>
        </p:nvSpPr>
        <p:spPr>
          <a:xfrm>
            <a:off x="4038600" y="533400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53890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14</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Creation</a:t>
            </a:r>
          </a:p>
        </p:txBody>
      </p:sp>
      <p:sp>
        <p:nvSpPr>
          <p:cNvPr id="224" name="Shape 224"/>
          <p:cNvSpPr txBox="1">
            <a:spLocks noGrp="1"/>
          </p:cNvSpPr>
          <p:nvPr>
            <p:ph type="body" idx="1"/>
          </p:nvPr>
        </p:nvSpPr>
        <p:spPr>
          <a:xfrm>
            <a:off x="152400" y="1905000"/>
            <a:ext cx="8686799" cy="3505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Most requester fields are the same as from </a:t>
            </a:r>
            <a:r>
              <a:rPr lang="en-US" sz="2400" b="1" i="0" u="none" strike="noStrike" cap="none" dirty="0" err="1">
                <a:solidFill>
                  <a:srgbClr val="000000"/>
                </a:solidFill>
                <a:latin typeface="Arial"/>
                <a:ea typeface="Arial"/>
                <a:cs typeface="Arial"/>
                <a:sym typeface="Arial"/>
              </a:rPr>
              <a:t>FOIAOnline</a:t>
            </a:r>
            <a:r>
              <a:rPr lang="en-US" sz="2400" b="1" i="0" u="none" strike="noStrike" cap="none" dirty="0">
                <a:solidFill>
                  <a:srgbClr val="000000"/>
                </a:solidFill>
                <a:latin typeface="Arial"/>
                <a:ea typeface="Arial"/>
                <a:cs typeface="Arial"/>
                <a:sym typeface="Arial"/>
              </a:rPr>
              <a:t>, and the requester screen is actually quite similar in feeling. </a:t>
            </a:r>
            <a:r>
              <a:rPr lang="en-US" sz="2400" b="1" dirty="0"/>
              <a:t>“PAL” requester essentially distinguishes those with accounts</a:t>
            </a:r>
          </a:p>
          <a:p>
            <a:pPr marL="0" marR="0" lvl="0" indent="0" algn="l" rtl="0">
              <a:lnSpc>
                <a:spcPct val="100000"/>
              </a:lnSpc>
              <a:spcBef>
                <a:spcPts val="0"/>
              </a:spcBef>
              <a:spcAft>
                <a:spcPts val="0"/>
              </a:spcAft>
              <a:buNone/>
            </a:pPr>
            <a:r>
              <a:rPr lang="en-US" sz="2400" b="1" dirty="0"/>
              <a:t>to receive records</a:t>
            </a:r>
          </a:p>
          <a:p>
            <a:pPr marL="0" marR="0" lvl="0" indent="0" algn="l" rtl="0">
              <a:lnSpc>
                <a:spcPct val="100000"/>
              </a:lnSpc>
              <a:spcBef>
                <a:spcPts val="0"/>
              </a:spcBef>
              <a:spcAft>
                <a:spcPts val="0"/>
              </a:spcAft>
              <a:buNone/>
            </a:pPr>
            <a:r>
              <a:rPr lang="en-US" sz="2400" b="1" dirty="0"/>
              <a:t>d</a:t>
            </a:r>
            <a:r>
              <a:rPr lang="en-US" sz="2400" b="1" i="0" u="none" strike="noStrike" cap="none" dirty="0">
                <a:solidFill>
                  <a:srgbClr val="000000"/>
                </a:solidFill>
                <a:latin typeface="Arial"/>
                <a:ea typeface="Arial"/>
                <a:cs typeface="Arial"/>
                <a:sym typeface="Arial"/>
              </a:rPr>
              <a:t>irectly from the</a:t>
            </a:r>
          </a:p>
          <a:p>
            <a:pPr marL="0" marR="0" lvl="0" indent="0" algn="l" rtl="0">
              <a:lnSpc>
                <a:spcPct val="100000"/>
              </a:lnSpc>
              <a:spcBef>
                <a:spcPts val="0"/>
              </a:spcBef>
              <a:spcAft>
                <a:spcPts val="0"/>
              </a:spcAft>
              <a:buNone/>
            </a:pPr>
            <a:r>
              <a:rPr lang="en-US" sz="2400" b="1" dirty="0"/>
              <a:t>forward facing</a:t>
            </a:r>
          </a:p>
          <a:p>
            <a:pPr marL="0" marR="0" lvl="0" indent="0" algn="l" rtl="0">
              <a:lnSpc>
                <a:spcPct val="100000"/>
              </a:lnSpc>
              <a:spcBef>
                <a:spcPts val="0"/>
              </a:spcBef>
              <a:spcAft>
                <a:spcPts val="0"/>
              </a:spcAft>
              <a:buNone/>
            </a:pPr>
            <a:r>
              <a:rPr lang="en-US" sz="2400" b="1" i="0" u="none" strike="noStrike" cap="none" dirty="0" err="1">
                <a:solidFill>
                  <a:srgbClr val="000000"/>
                </a:solidFill>
                <a:latin typeface="Arial"/>
                <a:ea typeface="Arial"/>
                <a:cs typeface="Arial"/>
                <a:sym typeface="Arial"/>
              </a:rPr>
              <a:t>FOIAXpress</a:t>
            </a:r>
            <a:r>
              <a:rPr lang="en-US" sz="2400" b="1"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None/>
            </a:pPr>
            <a:r>
              <a:rPr lang="en-US" sz="2400" b="1" dirty="0"/>
              <a:t>portal.</a:t>
            </a:r>
            <a:endParaRPr lang="en-US"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p:txBody>
      </p:sp>
      <p:pic>
        <p:nvPicPr>
          <p:cNvPr id="5" name="Picture 4">
            <a:extLst>
              <a:ext uri="{FF2B5EF4-FFF2-40B4-BE49-F238E27FC236}">
                <a16:creationId xmlns:a16="http://schemas.microsoft.com/office/drawing/2014/main" id="{7DBEF330-4623-4245-8FA8-C689929AFEEE}"/>
              </a:ext>
            </a:extLst>
          </p:cNvPr>
          <p:cNvPicPr>
            <a:picLocks noChangeAspect="1"/>
          </p:cNvPicPr>
          <p:nvPr/>
        </p:nvPicPr>
        <p:blipFill>
          <a:blip r:embed="rId3"/>
          <a:stretch>
            <a:fillRect/>
          </a:stretch>
        </p:blipFill>
        <p:spPr>
          <a:xfrm>
            <a:off x="2996045" y="3194607"/>
            <a:ext cx="6012872" cy="3597584"/>
          </a:xfrm>
          <a:prstGeom prst="rect">
            <a:avLst/>
          </a:prstGeom>
        </p:spPr>
      </p:pic>
    </p:spTree>
    <p:extLst>
      <p:ext uri="{BB962C8B-B14F-4D97-AF65-F5344CB8AC3E}">
        <p14:creationId xmlns:p14="http://schemas.microsoft.com/office/powerpoint/2010/main" val="315186558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15</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Creation</a:t>
            </a:r>
          </a:p>
        </p:txBody>
      </p:sp>
      <p:sp>
        <p:nvSpPr>
          <p:cNvPr id="224" name="Shape 224"/>
          <p:cNvSpPr txBox="1">
            <a:spLocks noGrp="1"/>
          </p:cNvSpPr>
          <p:nvPr>
            <p:ph type="body" idx="1"/>
          </p:nvPr>
        </p:nvSpPr>
        <p:spPr>
          <a:xfrm>
            <a:off x="152400" y="1905000"/>
            <a:ext cx="8686799" cy="3505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However, with those small distinctions, the input fields and requester fields are very recognizable from </a:t>
            </a:r>
            <a:r>
              <a:rPr lang="en-US" sz="2400" b="1" dirty="0" err="1"/>
              <a:t>FOIAOnline</a:t>
            </a:r>
            <a:r>
              <a:rPr lang="en-US" sz="2400" b="1" dirty="0"/>
              <a:t>.</a:t>
            </a: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D2E49A9E-7ECC-4D07-86C7-C96B5A09285F}"/>
              </a:ext>
            </a:extLst>
          </p:cNvPr>
          <p:cNvPicPr>
            <a:picLocks noChangeAspect="1"/>
          </p:cNvPicPr>
          <p:nvPr/>
        </p:nvPicPr>
        <p:blipFill>
          <a:blip r:embed="rId3"/>
          <a:stretch>
            <a:fillRect/>
          </a:stretch>
        </p:blipFill>
        <p:spPr>
          <a:xfrm>
            <a:off x="1286846" y="3332018"/>
            <a:ext cx="6570307" cy="3207327"/>
          </a:xfrm>
          <a:prstGeom prst="rect">
            <a:avLst/>
          </a:prstGeom>
        </p:spPr>
      </p:pic>
    </p:spTree>
    <p:extLst>
      <p:ext uri="{BB962C8B-B14F-4D97-AF65-F5344CB8AC3E}">
        <p14:creationId xmlns:p14="http://schemas.microsoft.com/office/powerpoint/2010/main" val="126394149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16</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Creation</a:t>
            </a:r>
          </a:p>
        </p:txBody>
      </p:sp>
      <p:sp>
        <p:nvSpPr>
          <p:cNvPr id="224" name="Shape 224"/>
          <p:cNvSpPr txBox="1">
            <a:spLocks noGrp="1"/>
          </p:cNvSpPr>
          <p:nvPr>
            <p:ph type="body" idx="1"/>
          </p:nvPr>
        </p:nvSpPr>
        <p:spPr>
          <a:xfrm>
            <a:off x="152400" y="1600200"/>
            <a:ext cx="8839199"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err="1"/>
              <a:t>FOIAOnline</a:t>
            </a:r>
            <a:r>
              <a:rPr lang="en-US" sz="2400" b="1" dirty="0"/>
              <a:t> has a similar Requester Information page with case lookup that is nearly identical, and should look very familiar.</a:t>
            </a:r>
            <a:endParaRPr sz="28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A4D7EF7D-440B-4B2B-A0B1-427DC481F34B}"/>
              </a:ext>
            </a:extLst>
          </p:cNvPr>
          <p:cNvPicPr>
            <a:picLocks noChangeAspect="1"/>
          </p:cNvPicPr>
          <p:nvPr/>
        </p:nvPicPr>
        <p:blipFill rotWithShape="1">
          <a:blip r:embed="rId3"/>
          <a:srcRect l="15909" t="19470" b="11509"/>
          <a:stretch/>
        </p:blipFill>
        <p:spPr>
          <a:xfrm>
            <a:off x="613063" y="3089564"/>
            <a:ext cx="7689273" cy="3352800"/>
          </a:xfrm>
          <a:prstGeom prst="rect">
            <a:avLst/>
          </a:prstGeom>
        </p:spPr>
      </p:pic>
      <p:sp>
        <p:nvSpPr>
          <p:cNvPr id="2" name="Rectangle 1">
            <a:extLst>
              <a:ext uri="{FF2B5EF4-FFF2-40B4-BE49-F238E27FC236}">
                <a16:creationId xmlns:a16="http://schemas.microsoft.com/office/drawing/2014/main" id="{537DB64E-4016-4716-B535-49116ECCDF7B}"/>
              </a:ext>
            </a:extLst>
          </p:cNvPr>
          <p:cNvSpPr/>
          <p:nvPr/>
        </p:nvSpPr>
        <p:spPr>
          <a:xfrm>
            <a:off x="2209800" y="3962400"/>
            <a:ext cx="7620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A3F1ABA-1632-499F-99D4-7BF579EAFCBE}"/>
              </a:ext>
            </a:extLst>
          </p:cNvPr>
          <p:cNvSpPr/>
          <p:nvPr/>
        </p:nvSpPr>
        <p:spPr>
          <a:xfrm>
            <a:off x="5943600" y="4953000"/>
            <a:ext cx="9144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A2D0E9-6F02-4D8F-B019-EBFB0FDCC5D9}"/>
              </a:ext>
            </a:extLst>
          </p:cNvPr>
          <p:cNvSpPr/>
          <p:nvPr/>
        </p:nvSpPr>
        <p:spPr>
          <a:xfrm>
            <a:off x="5943600" y="5257800"/>
            <a:ext cx="6096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40527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17</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Navigation at Request Screen</a:t>
            </a:r>
          </a:p>
        </p:txBody>
      </p:sp>
      <p:sp>
        <p:nvSpPr>
          <p:cNvPr id="224" name="Shape 224"/>
          <p:cNvSpPr txBox="1">
            <a:spLocks noGrp="1"/>
          </p:cNvSpPr>
          <p:nvPr>
            <p:ph type="body" idx="1"/>
          </p:nvPr>
        </p:nvSpPr>
        <p:spPr>
          <a:xfrm>
            <a:off x="152400" y="1600200"/>
            <a:ext cx="8839199"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err="1"/>
              <a:t>FOIAXpress</a:t>
            </a:r>
            <a:r>
              <a:rPr lang="en-US" sz="2400" b="1" dirty="0"/>
              <a:t> has some slightly different navigation fields that are somewhat more straightforward than </a:t>
            </a:r>
            <a:r>
              <a:rPr lang="en-US" sz="2400" b="1" dirty="0" err="1"/>
              <a:t>FOIAOnline</a:t>
            </a:r>
            <a:r>
              <a:rPr lang="en-US" sz="2400" b="1" dirty="0"/>
              <a:t>.</a:t>
            </a: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260B91B1-E134-45ED-8EFD-BA41A8F3D93E}"/>
              </a:ext>
            </a:extLst>
          </p:cNvPr>
          <p:cNvPicPr>
            <a:picLocks noChangeAspect="1"/>
          </p:cNvPicPr>
          <p:nvPr/>
        </p:nvPicPr>
        <p:blipFill>
          <a:blip r:embed="rId3"/>
          <a:stretch>
            <a:fillRect/>
          </a:stretch>
        </p:blipFill>
        <p:spPr>
          <a:xfrm>
            <a:off x="239499" y="2590800"/>
            <a:ext cx="8436401" cy="3546514"/>
          </a:xfrm>
          <a:prstGeom prst="rect">
            <a:avLst/>
          </a:prstGeom>
        </p:spPr>
      </p:pic>
    </p:spTree>
    <p:extLst>
      <p:ext uri="{BB962C8B-B14F-4D97-AF65-F5344CB8AC3E}">
        <p14:creationId xmlns:p14="http://schemas.microsoft.com/office/powerpoint/2010/main" val="399170275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18</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Navigation at Request Screen</a:t>
            </a:r>
          </a:p>
        </p:txBody>
      </p:sp>
      <p:sp>
        <p:nvSpPr>
          <p:cNvPr id="224" name="Shape 224"/>
          <p:cNvSpPr txBox="1">
            <a:spLocks noGrp="1"/>
          </p:cNvSpPr>
          <p:nvPr>
            <p:ph type="body" idx="1"/>
          </p:nvPr>
        </p:nvSpPr>
        <p:spPr>
          <a:xfrm>
            <a:off x="2" y="1600200"/>
            <a:ext cx="2930488"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The left column in the Request Menu is similar to </a:t>
            </a:r>
            <a:r>
              <a:rPr lang="en-US" sz="2400" b="1" dirty="0" err="1"/>
              <a:t>FOIAOnline</a:t>
            </a:r>
            <a:r>
              <a:rPr lang="en-US" sz="2400" b="1" dirty="0"/>
              <a:t>.  Here they are side-by-side for Comparison.</a:t>
            </a: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6DC5350B-B04B-4346-B303-40A61B8CEDA4}"/>
              </a:ext>
            </a:extLst>
          </p:cNvPr>
          <p:cNvPicPr>
            <a:picLocks noChangeAspect="1"/>
          </p:cNvPicPr>
          <p:nvPr/>
        </p:nvPicPr>
        <p:blipFill>
          <a:blip r:embed="rId3"/>
          <a:stretch>
            <a:fillRect/>
          </a:stretch>
        </p:blipFill>
        <p:spPr>
          <a:xfrm>
            <a:off x="2992456" y="1600200"/>
            <a:ext cx="2930487" cy="51054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A3B8ABA1-399A-47D6-A94B-01B0C74FFC50}"/>
              </a:ext>
            </a:extLst>
          </p:cNvPr>
          <p:cNvPicPr>
            <a:picLocks noChangeAspect="1"/>
          </p:cNvPicPr>
          <p:nvPr/>
        </p:nvPicPr>
        <p:blipFill rotWithShape="1">
          <a:blip r:embed="rId4"/>
          <a:srcRect t="13922" r="83333" b="6079"/>
          <a:stretch/>
        </p:blipFill>
        <p:spPr>
          <a:xfrm>
            <a:off x="6462155" y="1601190"/>
            <a:ext cx="2529444" cy="513182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6169125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19</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Sending/Receiving Correspondence</a:t>
            </a:r>
          </a:p>
        </p:txBody>
      </p:sp>
      <p:sp>
        <p:nvSpPr>
          <p:cNvPr id="224" name="Shape 224"/>
          <p:cNvSpPr txBox="1">
            <a:spLocks noGrp="1"/>
          </p:cNvSpPr>
          <p:nvPr>
            <p:ph type="body" idx="1"/>
          </p:nvPr>
        </p:nvSpPr>
        <p:spPr>
          <a:xfrm>
            <a:off x="304800" y="1676400"/>
            <a:ext cx="8839200"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Creating correspondence is a bit easier in </a:t>
            </a:r>
            <a:r>
              <a:rPr lang="en-US" sz="2400" b="1" dirty="0" err="1"/>
              <a:t>FOIAXpress</a:t>
            </a:r>
            <a:r>
              <a:rPr lang="en-US" sz="2400" b="1" dirty="0"/>
              <a:t>, as it is designed to integrate with a native email platform, has read/delivery receipts, and can send attachments and pre-configured templates, with future send dates.</a:t>
            </a: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C54CB350-99AC-4906-80C8-4CF6538FC37D}"/>
              </a:ext>
            </a:extLst>
          </p:cNvPr>
          <p:cNvPicPr>
            <a:picLocks noChangeAspect="1"/>
          </p:cNvPicPr>
          <p:nvPr/>
        </p:nvPicPr>
        <p:blipFill>
          <a:blip r:embed="rId3"/>
          <a:stretch>
            <a:fillRect/>
          </a:stretch>
        </p:blipFill>
        <p:spPr>
          <a:xfrm>
            <a:off x="965353" y="3260558"/>
            <a:ext cx="6984694" cy="3429000"/>
          </a:xfrm>
          <a:prstGeom prst="rect">
            <a:avLst/>
          </a:prstGeom>
        </p:spPr>
      </p:pic>
    </p:spTree>
    <p:extLst>
      <p:ext uri="{BB962C8B-B14F-4D97-AF65-F5344CB8AC3E}">
        <p14:creationId xmlns:p14="http://schemas.microsoft.com/office/powerpoint/2010/main" val="23114733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Agenda</a:t>
            </a:r>
          </a:p>
        </p:txBody>
      </p:sp>
      <p:sp>
        <p:nvSpPr>
          <p:cNvPr id="224" name="Shape 224"/>
          <p:cNvSpPr txBox="1">
            <a:spLocks noGrp="1"/>
          </p:cNvSpPr>
          <p:nvPr>
            <p:ph type="body" idx="1"/>
          </p:nvPr>
        </p:nvSpPr>
        <p:spPr>
          <a:xfrm>
            <a:off x="457200" y="1617174"/>
            <a:ext cx="8381999" cy="3793026"/>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AutoNum type="arabicPeriod"/>
            </a:pPr>
            <a:r>
              <a:rPr lang="en-US" sz="2400" b="1" dirty="0"/>
              <a:t>Current Status</a:t>
            </a:r>
          </a:p>
          <a:p>
            <a:pPr marL="457200" marR="0" lvl="0" indent="-457200" algn="l" rtl="0">
              <a:lnSpc>
                <a:spcPct val="100000"/>
              </a:lnSpc>
              <a:spcBef>
                <a:spcPts val="0"/>
              </a:spcBef>
              <a:spcAft>
                <a:spcPts val="0"/>
              </a:spcAft>
              <a:buAutoNum type="arabicPeriod"/>
            </a:pPr>
            <a:r>
              <a:rPr lang="en-US" sz="2400" b="1" i="0" u="none" strike="noStrike" cap="none" dirty="0">
                <a:solidFill>
                  <a:srgbClr val="000000"/>
                </a:solidFill>
                <a:latin typeface="Arial"/>
                <a:ea typeface="Arial"/>
                <a:cs typeface="Arial"/>
                <a:sym typeface="Arial"/>
              </a:rPr>
              <a:t>Request Tracking</a:t>
            </a:r>
          </a:p>
          <a:p>
            <a:pPr marL="457200" marR="0" lvl="0" indent="-457200" algn="l" rtl="0">
              <a:lnSpc>
                <a:spcPct val="100000"/>
              </a:lnSpc>
              <a:spcBef>
                <a:spcPts val="0"/>
              </a:spcBef>
              <a:spcAft>
                <a:spcPts val="0"/>
              </a:spcAft>
              <a:buAutoNum type="arabicPeriod"/>
            </a:pPr>
            <a:r>
              <a:rPr lang="en-US" sz="2400" b="1" dirty="0"/>
              <a:t>UAT Testing</a:t>
            </a:r>
          </a:p>
          <a:p>
            <a:pPr marL="457200" marR="0" lvl="0" indent="-457200" algn="l" rtl="0">
              <a:lnSpc>
                <a:spcPct val="100000"/>
              </a:lnSpc>
              <a:spcBef>
                <a:spcPts val="0"/>
              </a:spcBef>
              <a:spcAft>
                <a:spcPts val="0"/>
              </a:spcAft>
              <a:buAutoNum type="arabicPeriod"/>
            </a:pPr>
            <a:r>
              <a:rPr lang="en-US" sz="2400" b="1" i="0" u="none" strike="noStrike" cap="none" dirty="0" err="1">
                <a:solidFill>
                  <a:srgbClr val="000000"/>
                </a:solidFill>
                <a:latin typeface="Arial"/>
                <a:ea typeface="Arial"/>
                <a:cs typeface="Arial"/>
                <a:sym typeface="Arial"/>
              </a:rPr>
              <a:t>FOIAXpress</a:t>
            </a:r>
            <a:r>
              <a:rPr lang="en-US" sz="2400" b="1" i="0" u="none" strike="noStrike" cap="none" dirty="0">
                <a:solidFill>
                  <a:srgbClr val="000000"/>
                </a:solidFill>
                <a:latin typeface="Arial"/>
                <a:ea typeface="Arial"/>
                <a:cs typeface="Arial"/>
                <a:sym typeface="Arial"/>
              </a:rPr>
              <a:t> Overview</a:t>
            </a:r>
          </a:p>
          <a:p>
            <a:pPr marL="457200" marR="0" lvl="0" indent="-457200" algn="l" rtl="0">
              <a:lnSpc>
                <a:spcPct val="100000"/>
              </a:lnSpc>
              <a:spcBef>
                <a:spcPts val="0"/>
              </a:spcBef>
              <a:spcAft>
                <a:spcPts val="0"/>
              </a:spcAft>
              <a:buAutoNum type="arabicPeriod"/>
            </a:pPr>
            <a:r>
              <a:rPr lang="en-US" sz="2400" b="1"/>
              <a:t>Questions</a:t>
            </a:r>
            <a:endParaRPr lang="en-US" sz="2400" b="1"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AutoNum type="arabicPeriod"/>
            </a:pPr>
            <a:endParaRPr lang="en-US" sz="2400" b="0"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4079396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20</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Sending/Receiving Correspondence</a:t>
            </a:r>
          </a:p>
        </p:txBody>
      </p:sp>
      <p:sp>
        <p:nvSpPr>
          <p:cNvPr id="224" name="Shape 224"/>
          <p:cNvSpPr txBox="1">
            <a:spLocks noGrp="1"/>
          </p:cNvSpPr>
          <p:nvPr>
            <p:ph type="body" idx="1"/>
          </p:nvPr>
        </p:nvSpPr>
        <p:spPr>
          <a:xfrm>
            <a:off x="211778" y="1676400"/>
            <a:ext cx="8932222"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Receiving Correspondence acts like “Other Correspondence” in </a:t>
            </a:r>
            <a:r>
              <a:rPr lang="en-US" sz="2400" b="1" dirty="0" err="1"/>
              <a:t>FOIAOnline</a:t>
            </a:r>
            <a:r>
              <a:rPr lang="en-US" sz="2400" b="1" dirty="0"/>
              <a:t>, allowing for upload of incoming messages and files, into the correspondence log.</a:t>
            </a: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7F1EA18D-AD10-471F-A389-3C8A226A1E00}"/>
              </a:ext>
            </a:extLst>
          </p:cNvPr>
          <p:cNvPicPr>
            <a:picLocks noChangeAspect="1"/>
          </p:cNvPicPr>
          <p:nvPr/>
        </p:nvPicPr>
        <p:blipFill>
          <a:blip r:embed="rId3"/>
          <a:stretch>
            <a:fillRect/>
          </a:stretch>
        </p:blipFill>
        <p:spPr>
          <a:xfrm>
            <a:off x="340426" y="2819401"/>
            <a:ext cx="6822374" cy="2286000"/>
          </a:xfrm>
          <a:prstGeom prst="rect">
            <a:avLst/>
          </a:prstGeom>
        </p:spPr>
      </p:pic>
      <p:pic>
        <p:nvPicPr>
          <p:cNvPr id="4" name="Picture 3">
            <a:extLst>
              <a:ext uri="{FF2B5EF4-FFF2-40B4-BE49-F238E27FC236}">
                <a16:creationId xmlns:a16="http://schemas.microsoft.com/office/drawing/2014/main" id="{B06169C6-ED1F-4400-A755-B9C5E9BB4D7F}"/>
              </a:ext>
            </a:extLst>
          </p:cNvPr>
          <p:cNvPicPr>
            <a:picLocks noChangeAspect="1"/>
          </p:cNvPicPr>
          <p:nvPr/>
        </p:nvPicPr>
        <p:blipFill>
          <a:blip r:embed="rId4"/>
          <a:stretch>
            <a:fillRect/>
          </a:stretch>
        </p:blipFill>
        <p:spPr>
          <a:xfrm>
            <a:off x="211778" y="5185582"/>
            <a:ext cx="6940627" cy="1702106"/>
          </a:xfrm>
          <a:prstGeom prst="rect">
            <a:avLst/>
          </a:prstGeom>
        </p:spPr>
      </p:pic>
    </p:spTree>
    <p:extLst>
      <p:ext uri="{BB962C8B-B14F-4D97-AF65-F5344CB8AC3E}">
        <p14:creationId xmlns:p14="http://schemas.microsoft.com/office/powerpoint/2010/main" val="291330248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21</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for Documents</a:t>
            </a:r>
          </a:p>
        </p:txBody>
      </p:sp>
      <p:sp>
        <p:nvSpPr>
          <p:cNvPr id="224" name="Shape 224"/>
          <p:cNvSpPr txBox="1">
            <a:spLocks noGrp="1"/>
          </p:cNvSpPr>
          <p:nvPr>
            <p:ph type="body" idx="1"/>
          </p:nvPr>
        </p:nvSpPr>
        <p:spPr>
          <a:xfrm>
            <a:off x="211778" y="1676400"/>
            <a:ext cx="8932222"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Tasking for a search is referred to as a “Request for Documents” in </a:t>
            </a:r>
            <a:r>
              <a:rPr lang="en-US" sz="2400" b="1" dirty="0" err="1"/>
              <a:t>FOIAXpress</a:t>
            </a:r>
            <a:r>
              <a:rPr lang="en-US" sz="2400" b="1" dirty="0"/>
              <a:t>.  It is issued to Staff and Line Offices and has a bit more capability than current taskings, including sending reminders, and relaying accompanying messages.</a:t>
            </a:r>
          </a:p>
          <a:p>
            <a:pPr marL="0" marR="0" lvl="0" indent="0" algn="l" rtl="0">
              <a:lnSpc>
                <a:spcPct val="100000"/>
              </a:lnSpc>
              <a:spcBef>
                <a:spcPts val="0"/>
              </a:spcBef>
              <a:spcAft>
                <a:spcPts val="0"/>
              </a:spcAft>
              <a:buNone/>
            </a:pP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0E1727AB-6CBA-4FFB-B32F-2770D1ECFF10}"/>
              </a:ext>
            </a:extLst>
          </p:cNvPr>
          <p:cNvPicPr>
            <a:picLocks noChangeAspect="1"/>
          </p:cNvPicPr>
          <p:nvPr/>
        </p:nvPicPr>
        <p:blipFill>
          <a:blip r:embed="rId3"/>
          <a:stretch>
            <a:fillRect/>
          </a:stretch>
        </p:blipFill>
        <p:spPr>
          <a:xfrm>
            <a:off x="105889" y="3994540"/>
            <a:ext cx="8932222" cy="2253860"/>
          </a:xfrm>
          <a:prstGeom prst="rect">
            <a:avLst/>
          </a:prstGeom>
        </p:spPr>
      </p:pic>
    </p:spTree>
    <p:extLst>
      <p:ext uri="{BB962C8B-B14F-4D97-AF65-F5344CB8AC3E}">
        <p14:creationId xmlns:p14="http://schemas.microsoft.com/office/powerpoint/2010/main" val="16353259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22</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for Documents</a:t>
            </a:r>
          </a:p>
        </p:txBody>
      </p:sp>
      <p:sp>
        <p:nvSpPr>
          <p:cNvPr id="224" name="Shape 224"/>
          <p:cNvSpPr txBox="1">
            <a:spLocks noGrp="1"/>
          </p:cNvSpPr>
          <p:nvPr>
            <p:ph type="body" idx="1"/>
          </p:nvPr>
        </p:nvSpPr>
        <p:spPr>
          <a:xfrm>
            <a:off x="0" y="1524000"/>
            <a:ext cx="9389422"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A new request for documents has a different feel than </a:t>
            </a:r>
            <a:r>
              <a:rPr lang="en-US" sz="2400" b="1" dirty="0" err="1"/>
              <a:t>FOIAOnline</a:t>
            </a:r>
            <a:r>
              <a:rPr lang="en-US" sz="2400" b="1" dirty="0"/>
              <a:t>, but generally the same information in the tasking.</a:t>
            </a:r>
          </a:p>
          <a:p>
            <a:pPr marL="0" marR="0" lvl="0" indent="0" algn="l" rtl="0">
              <a:lnSpc>
                <a:spcPct val="100000"/>
              </a:lnSpc>
              <a:spcBef>
                <a:spcPts val="0"/>
              </a:spcBef>
              <a:spcAft>
                <a:spcPts val="0"/>
              </a:spcAft>
              <a:buNone/>
            </a:pP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17B38F35-C050-44CE-9EDC-869E0A33F8BF}"/>
              </a:ext>
            </a:extLst>
          </p:cNvPr>
          <p:cNvPicPr>
            <a:picLocks noChangeAspect="1"/>
          </p:cNvPicPr>
          <p:nvPr/>
        </p:nvPicPr>
        <p:blipFill>
          <a:blip r:embed="rId3"/>
          <a:stretch>
            <a:fillRect/>
          </a:stretch>
        </p:blipFill>
        <p:spPr>
          <a:xfrm>
            <a:off x="1510836" y="2546733"/>
            <a:ext cx="6367749" cy="4158867"/>
          </a:xfrm>
          <a:prstGeom prst="rect">
            <a:avLst/>
          </a:prstGeom>
        </p:spPr>
      </p:pic>
    </p:spTree>
    <p:extLst>
      <p:ext uri="{BB962C8B-B14F-4D97-AF65-F5344CB8AC3E}">
        <p14:creationId xmlns:p14="http://schemas.microsoft.com/office/powerpoint/2010/main" val="266607767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23</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for Documents</a:t>
            </a:r>
          </a:p>
        </p:txBody>
      </p:sp>
      <p:sp>
        <p:nvSpPr>
          <p:cNvPr id="224" name="Shape 224"/>
          <p:cNvSpPr txBox="1">
            <a:spLocks noGrp="1"/>
          </p:cNvSpPr>
          <p:nvPr>
            <p:ph type="body" idx="1"/>
          </p:nvPr>
        </p:nvSpPr>
        <p:spPr>
          <a:xfrm>
            <a:off x="0" y="1524000"/>
            <a:ext cx="9389422"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Step Two allows for attachments (the request, consultation cover letter, etc.) and other email options.  It really functions  the same as the send correspondence interface in </a:t>
            </a:r>
            <a:r>
              <a:rPr lang="en-US" sz="2400" b="1" dirty="0" err="1"/>
              <a:t>FOIAOnline</a:t>
            </a:r>
            <a:r>
              <a:rPr lang="en-US" sz="2400" b="1" dirty="0"/>
              <a:t>.</a:t>
            </a:r>
          </a:p>
          <a:p>
            <a:pPr marL="0" marR="0" lvl="0" indent="0" algn="l" rtl="0">
              <a:lnSpc>
                <a:spcPct val="100000"/>
              </a:lnSpc>
              <a:spcBef>
                <a:spcPts val="0"/>
              </a:spcBef>
              <a:spcAft>
                <a:spcPts val="0"/>
              </a:spcAft>
              <a:buNone/>
            </a:pP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17B38F35-C050-44CE-9EDC-869E0A33F8BF}"/>
              </a:ext>
            </a:extLst>
          </p:cNvPr>
          <p:cNvPicPr>
            <a:picLocks noChangeAspect="1"/>
          </p:cNvPicPr>
          <p:nvPr/>
        </p:nvPicPr>
        <p:blipFill>
          <a:blip r:embed="rId3"/>
          <a:stretch>
            <a:fillRect/>
          </a:stretch>
        </p:blipFill>
        <p:spPr>
          <a:xfrm>
            <a:off x="1631718" y="2716531"/>
            <a:ext cx="5880564" cy="3840680"/>
          </a:xfrm>
          <a:prstGeom prst="rect">
            <a:avLst/>
          </a:prstGeom>
        </p:spPr>
      </p:pic>
    </p:spTree>
    <p:extLst>
      <p:ext uri="{BB962C8B-B14F-4D97-AF65-F5344CB8AC3E}">
        <p14:creationId xmlns:p14="http://schemas.microsoft.com/office/powerpoint/2010/main" val="205553858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24</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Fulfilling the Request for Documents</a:t>
            </a:r>
          </a:p>
        </p:txBody>
      </p:sp>
      <p:sp>
        <p:nvSpPr>
          <p:cNvPr id="224" name="Shape 224"/>
          <p:cNvSpPr txBox="1">
            <a:spLocks noGrp="1"/>
          </p:cNvSpPr>
          <p:nvPr>
            <p:ph type="body" idx="1"/>
          </p:nvPr>
        </p:nvSpPr>
        <p:spPr>
          <a:xfrm>
            <a:off x="0" y="1524000"/>
            <a:ext cx="9389422"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For a Staff or Line Office to fulfill the tasking, they mark the status, date complete, and add the attachments (if any).</a:t>
            </a:r>
          </a:p>
          <a:p>
            <a:pPr marL="0" marR="0" lvl="0" indent="0" algn="l" rtl="0">
              <a:lnSpc>
                <a:spcPct val="100000"/>
              </a:lnSpc>
              <a:spcBef>
                <a:spcPts val="0"/>
              </a:spcBef>
              <a:spcAft>
                <a:spcPts val="0"/>
              </a:spcAft>
              <a:buNone/>
            </a:pP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4BF2C200-2378-4C79-93F9-4EE850E83C88}"/>
              </a:ext>
            </a:extLst>
          </p:cNvPr>
          <p:cNvPicPr>
            <a:picLocks noChangeAspect="1"/>
          </p:cNvPicPr>
          <p:nvPr/>
        </p:nvPicPr>
        <p:blipFill>
          <a:blip r:embed="rId3"/>
          <a:stretch>
            <a:fillRect/>
          </a:stretch>
        </p:blipFill>
        <p:spPr>
          <a:xfrm>
            <a:off x="1528011" y="3048000"/>
            <a:ext cx="4957590" cy="3305060"/>
          </a:xfrm>
          <a:prstGeom prst="rect">
            <a:avLst/>
          </a:prstGeom>
        </p:spPr>
      </p:pic>
    </p:spTree>
    <p:extLst>
      <p:ext uri="{BB962C8B-B14F-4D97-AF65-F5344CB8AC3E}">
        <p14:creationId xmlns:p14="http://schemas.microsoft.com/office/powerpoint/2010/main" val="336556051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25</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Document Management</a:t>
            </a:r>
          </a:p>
        </p:txBody>
      </p:sp>
      <p:sp>
        <p:nvSpPr>
          <p:cNvPr id="224" name="Shape 224"/>
          <p:cNvSpPr txBox="1">
            <a:spLocks noGrp="1"/>
          </p:cNvSpPr>
          <p:nvPr>
            <p:ph type="body" idx="1"/>
          </p:nvPr>
        </p:nvSpPr>
        <p:spPr>
          <a:xfrm>
            <a:off x="0" y="1524000"/>
            <a:ext cx="9389422"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Document Management is likely the largest contrast between </a:t>
            </a:r>
            <a:r>
              <a:rPr lang="en-US" sz="2400" b="1" dirty="0" err="1"/>
              <a:t>FOIAXpress</a:t>
            </a:r>
            <a:r>
              <a:rPr lang="en-US" sz="2400" b="1" dirty="0"/>
              <a:t> and </a:t>
            </a:r>
            <a:r>
              <a:rPr lang="en-US" sz="2400" b="1" dirty="0" err="1"/>
              <a:t>FOIAOnline</a:t>
            </a:r>
            <a:r>
              <a:rPr lang="en-US" sz="2400" b="1" dirty="0"/>
              <a:t>.  It functions like the Records tab, but much more robust, with a built-in redaction capability.</a:t>
            </a:r>
          </a:p>
          <a:p>
            <a:pPr marL="0" marR="0" lvl="0" indent="0" algn="l" rtl="0">
              <a:lnSpc>
                <a:spcPct val="100000"/>
              </a:lnSpc>
              <a:spcBef>
                <a:spcPts val="0"/>
              </a:spcBef>
              <a:spcAft>
                <a:spcPts val="0"/>
              </a:spcAft>
              <a:buNone/>
            </a:pP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134DF466-4BF1-474F-92BD-2D25337DDA28}"/>
              </a:ext>
            </a:extLst>
          </p:cNvPr>
          <p:cNvPicPr>
            <a:picLocks noChangeAspect="1"/>
          </p:cNvPicPr>
          <p:nvPr/>
        </p:nvPicPr>
        <p:blipFill>
          <a:blip r:embed="rId3"/>
          <a:stretch>
            <a:fillRect/>
          </a:stretch>
        </p:blipFill>
        <p:spPr>
          <a:xfrm>
            <a:off x="152400" y="2722084"/>
            <a:ext cx="8804795" cy="3678716"/>
          </a:xfrm>
          <a:prstGeom prst="rect">
            <a:avLst/>
          </a:prstGeom>
        </p:spPr>
      </p:pic>
    </p:spTree>
    <p:extLst>
      <p:ext uri="{BB962C8B-B14F-4D97-AF65-F5344CB8AC3E}">
        <p14:creationId xmlns:p14="http://schemas.microsoft.com/office/powerpoint/2010/main" val="16164002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26</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Document Management</a:t>
            </a:r>
          </a:p>
        </p:txBody>
      </p:sp>
      <p:sp>
        <p:nvSpPr>
          <p:cNvPr id="224" name="Shape 224"/>
          <p:cNvSpPr txBox="1">
            <a:spLocks noGrp="1"/>
          </p:cNvSpPr>
          <p:nvPr>
            <p:ph type="body" idx="1"/>
          </p:nvPr>
        </p:nvSpPr>
        <p:spPr>
          <a:xfrm>
            <a:off x="0" y="1524000"/>
            <a:ext cx="9144000"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This can also be accessed from the Home Page, where you can search and upload records and publish files to a reading room (configured with Public Access Link, “PAL”).  </a:t>
            </a:r>
          </a:p>
          <a:p>
            <a:pPr marL="0" marR="0" lvl="0" indent="0" algn="l" rtl="0">
              <a:lnSpc>
                <a:spcPct val="100000"/>
              </a:lnSpc>
              <a:spcBef>
                <a:spcPts val="0"/>
              </a:spcBef>
              <a:spcAft>
                <a:spcPts val="0"/>
              </a:spcAft>
              <a:buNone/>
            </a:pP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35F58866-DFAD-41AA-9CE4-D33681F772EE}"/>
              </a:ext>
            </a:extLst>
          </p:cNvPr>
          <p:cNvPicPr>
            <a:picLocks noChangeAspect="1"/>
          </p:cNvPicPr>
          <p:nvPr/>
        </p:nvPicPr>
        <p:blipFill>
          <a:blip r:embed="rId3"/>
          <a:stretch>
            <a:fillRect/>
          </a:stretch>
        </p:blipFill>
        <p:spPr>
          <a:xfrm>
            <a:off x="225799" y="3505200"/>
            <a:ext cx="8793874" cy="2971800"/>
          </a:xfrm>
          <a:prstGeom prst="rect">
            <a:avLst/>
          </a:prstGeom>
        </p:spPr>
      </p:pic>
    </p:spTree>
    <p:extLst>
      <p:ext uri="{BB962C8B-B14F-4D97-AF65-F5344CB8AC3E}">
        <p14:creationId xmlns:p14="http://schemas.microsoft.com/office/powerpoint/2010/main" val="3620343"/>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27</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Document Management</a:t>
            </a:r>
          </a:p>
        </p:txBody>
      </p:sp>
      <p:sp>
        <p:nvSpPr>
          <p:cNvPr id="224" name="Shape 224"/>
          <p:cNvSpPr txBox="1">
            <a:spLocks noGrp="1"/>
          </p:cNvSpPr>
          <p:nvPr>
            <p:ph type="body" idx="1"/>
          </p:nvPr>
        </p:nvSpPr>
        <p:spPr>
          <a:xfrm>
            <a:off x="0" y="1524000"/>
            <a:ext cx="9144000"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Adding files feels the same, except that organization is “File Cabinet” – “Folder” – “Section” – “Pages”, giving multiple tiers of records (to be able to sort the responses by Line Office, Agency, Release number, Exemption, etc.)</a:t>
            </a:r>
          </a:p>
          <a:p>
            <a:pPr marL="0" marR="0" lvl="0" indent="0" algn="l" rtl="0">
              <a:lnSpc>
                <a:spcPct val="100000"/>
              </a:lnSpc>
              <a:spcBef>
                <a:spcPts val="0"/>
              </a:spcBef>
              <a:spcAft>
                <a:spcPts val="0"/>
              </a:spcAft>
              <a:buNone/>
            </a:pP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F26B1853-034E-4B9E-A830-05F488AE5BB8}"/>
              </a:ext>
            </a:extLst>
          </p:cNvPr>
          <p:cNvPicPr>
            <a:picLocks noChangeAspect="1"/>
          </p:cNvPicPr>
          <p:nvPr/>
        </p:nvPicPr>
        <p:blipFill>
          <a:blip r:embed="rId3"/>
          <a:stretch>
            <a:fillRect/>
          </a:stretch>
        </p:blipFill>
        <p:spPr>
          <a:xfrm>
            <a:off x="381000" y="3048000"/>
            <a:ext cx="7931726" cy="3810000"/>
          </a:xfrm>
          <a:prstGeom prst="rect">
            <a:avLst/>
          </a:prstGeom>
        </p:spPr>
      </p:pic>
    </p:spTree>
    <p:extLst>
      <p:ext uri="{BB962C8B-B14F-4D97-AF65-F5344CB8AC3E}">
        <p14:creationId xmlns:p14="http://schemas.microsoft.com/office/powerpoint/2010/main" val="111533040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28</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Document Management Interface</a:t>
            </a:r>
          </a:p>
        </p:txBody>
      </p:sp>
      <p:sp>
        <p:nvSpPr>
          <p:cNvPr id="224" name="Shape 224"/>
          <p:cNvSpPr txBox="1">
            <a:spLocks noGrp="1"/>
          </p:cNvSpPr>
          <p:nvPr>
            <p:ph type="body" idx="1"/>
          </p:nvPr>
        </p:nvSpPr>
        <p:spPr>
          <a:xfrm>
            <a:off x="0" y="1524000"/>
            <a:ext cx="9144000"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The redaction tool within </a:t>
            </a:r>
            <a:r>
              <a:rPr lang="en-US" sz="2400" b="1" dirty="0" err="1"/>
              <a:t>FOIAOnline</a:t>
            </a:r>
            <a:r>
              <a:rPr lang="en-US" sz="2400" b="1" dirty="0"/>
              <a:t> functions and feels similar to Clearwell, Relativity, and other e-Discovery tools.  The tool, however, has a unique feature called review layers, essentially showing redactions at each stage of review.</a:t>
            </a: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22267472-1141-482F-8C21-DF689BB448E8}"/>
              </a:ext>
            </a:extLst>
          </p:cNvPr>
          <p:cNvPicPr>
            <a:picLocks noChangeAspect="1"/>
          </p:cNvPicPr>
          <p:nvPr/>
        </p:nvPicPr>
        <p:blipFill>
          <a:blip r:embed="rId3"/>
          <a:stretch>
            <a:fillRect/>
          </a:stretch>
        </p:blipFill>
        <p:spPr>
          <a:xfrm>
            <a:off x="502387" y="3177139"/>
            <a:ext cx="8139225" cy="3513221"/>
          </a:xfrm>
          <a:prstGeom prst="rect">
            <a:avLst/>
          </a:prstGeom>
        </p:spPr>
      </p:pic>
    </p:spTree>
    <p:extLst>
      <p:ext uri="{BB962C8B-B14F-4D97-AF65-F5344CB8AC3E}">
        <p14:creationId xmlns:p14="http://schemas.microsoft.com/office/powerpoint/2010/main" val="96394818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29</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Document Management Interface</a:t>
            </a:r>
          </a:p>
        </p:txBody>
      </p:sp>
      <p:sp>
        <p:nvSpPr>
          <p:cNvPr id="224" name="Shape 224"/>
          <p:cNvSpPr txBox="1">
            <a:spLocks noGrp="1"/>
          </p:cNvSpPr>
          <p:nvPr>
            <p:ph type="body" idx="1"/>
          </p:nvPr>
        </p:nvSpPr>
        <p:spPr>
          <a:xfrm>
            <a:off x="0" y="1524000"/>
            <a:ext cx="4572000"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From there you can select docs to be reviewed, or actually draw redactions within any .</a:t>
            </a:r>
            <a:r>
              <a:rPr lang="en-US" sz="2400" b="1" dirty="0" err="1"/>
              <a:t>adx</a:t>
            </a:r>
            <a:r>
              <a:rPr lang="en-US" sz="2400" b="1" dirty="0"/>
              <a:t> file within </a:t>
            </a:r>
            <a:r>
              <a:rPr lang="en-US" sz="2400" b="1" dirty="0" err="1"/>
              <a:t>FOIAXpress</a:t>
            </a:r>
            <a:r>
              <a:rPr lang="en-US" sz="2400" b="1" dirty="0"/>
              <a:t>.  Redaction codes feel the same as in e-Discovery, except it auto-prompts you to select the redaction code as you draw the redaction box.</a:t>
            </a: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9688D49B-747D-484E-B78C-7C85446605C1}"/>
              </a:ext>
            </a:extLst>
          </p:cNvPr>
          <p:cNvPicPr>
            <a:picLocks noChangeAspect="1"/>
          </p:cNvPicPr>
          <p:nvPr/>
        </p:nvPicPr>
        <p:blipFill>
          <a:blip r:embed="rId3"/>
          <a:stretch>
            <a:fillRect/>
          </a:stretch>
        </p:blipFill>
        <p:spPr>
          <a:xfrm>
            <a:off x="5410200" y="1762040"/>
            <a:ext cx="2133600" cy="4943560"/>
          </a:xfrm>
          <a:prstGeom prst="rect">
            <a:avLst/>
          </a:prstGeom>
        </p:spPr>
      </p:pic>
    </p:spTree>
    <p:extLst>
      <p:ext uri="{BB962C8B-B14F-4D97-AF65-F5344CB8AC3E}">
        <p14:creationId xmlns:p14="http://schemas.microsoft.com/office/powerpoint/2010/main" val="248337963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Current Status</a:t>
            </a:r>
            <a:endParaRPr lang="en-US" sz="3200" b="1" i="0" u="none" strike="noStrike" cap="none" dirty="0">
              <a:solidFill>
                <a:schemeClr val="dk2"/>
              </a:solidFill>
              <a:latin typeface="Arial"/>
              <a:ea typeface="Arial"/>
              <a:cs typeface="Arial"/>
              <a:sym typeface="Arial"/>
            </a:endParaRPr>
          </a:p>
        </p:txBody>
      </p:sp>
      <p:sp>
        <p:nvSpPr>
          <p:cNvPr id="224" name="Shape 224"/>
          <p:cNvSpPr txBox="1">
            <a:spLocks noGrp="1"/>
          </p:cNvSpPr>
          <p:nvPr>
            <p:ph type="body" idx="1"/>
          </p:nvPr>
        </p:nvSpPr>
        <p:spPr>
          <a:xfrm>
            <a:off x="457200" y="1617174"/>
            <a:ext cx="8381999" cy="379302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err="1">
                <a:solidFill>
                  <a:srgbClr val="000000"/>
                </a:solidFill>
                <a:latin typeface="Arial"/>
                <a:ea typeface="Arial"/>
                <a:cs typeface="Arial"/>
                <a:sym typeface="Arial"/>
              </a:rPr>
              <a:t>FOIAOnline</a:t>
            </a:r>
            <a:r>
              <a:rPr lang="en-US" sz="2400" b="1" i="0" u="none" strike="noStrike" cap="none" dirty="0">
                <a:solidFill>
                  <a:srgbClr val="000000"/>
                </a:solidFill>
                <a:latin typeface="Arial"/>
                <a:ea typeface="Arial"/>
                <a:cs typeface="Arial"/>
                <a:sym typeface="Arial"/>
              </a:rPr>
              <a:t> went dark as of March 31, 2023, and the new </a:t>
            </a:r>
            <a:r>
              <a:rPr lang="en-US" sz="2400" b="1" i="0" u="none" strike="noStrike" cap="none" dirty="0" err="1">
                <a:solidFill>
                  <a:srgbClr val="000000"/>
                </a:solidFill>
                <a:latin typeface="Arial"/>
                <a:ea typeface="Arial"/>
                <a:cs typeface="Arial"/>
                <a:sym typeface="Arial"/>
              </a:rPr>
              <a:t>FOIAXpress</a:t>
            </a:r>
            <a:r>
              <a:rPr lang="en-US" sz="2400" b="1" i="0" u="none" strike="noStrike" cap="none" dirty="0">
                <a:solidFill>
                  <a:srgbClr val="000000"/>
                </a:solidFill>
                <a:latin typeface="Arial"/>
                <a:ea typeface="Arial"/>
                <a:cs typeface="Arial"/>
                <a:sym typeface="Arial"/>
              </a:rPr>
              <a:t> system was not scheduled to go live unti</a:t>
            </a:r>
            <a:r>
              <a:rPr lang="en-US" sz="2400" b="1" dirty="0"/>
              <a:t>l April 21</a:t>
            </a:r>
            <a:r>
              <a:rPr lang="en-US" sz="2400" b="1" i="0" u="none" strike="noStrike" cap="none" dirty="0">
                <a:solidFill>
                  <a:srgbClr val="000000"/>
                </a:solidFill>
                <a:latin typeface="Arial"/>
                <a:ea typeface="Arial"/>
                <a:cs typeface="Arial"/>
                <a:sym typeface="Arial"/>
              </a:rPr>
              <a:t>.  This means that no legacy cases that were in the system are accessible and all new requests have had to be received offline for later ingest into </a:t>
            </a:r>
            <a:r>
              <a:rPr lang="en-US" sz="2400" b="1" i="0" u="none" strike="noStrike" cap="none" dirty="0" err="1">
                <a:solidFill>
                  <a:srgbClr val="000000"/>
                </a:solidFill>
                <a:latin typeface="Arial"/>
                <a:ea typeface="Arial"/>
                <a:cs typeface="Arial"/>
                <a:sym typeface="Arial"/>
              </a:rPr>
              <a:t>FOIAXpress</a:t>
            </a:r>
            <a:r>
              <a:rPr lang="en-US" sz="2400" b="1" i="0" u="none" strike="noStrike" cap="none" dirty="0">
                <a:solidFill>
                  <a:srgbClr val="000000"/>
                </a:solidFill>
                <a:latin typeface="Arial"/>
                <a:ea typeface="Arial"/>
                <a:cs typeface="Arial"/>
                <a:sym typeface="Arial"/>
              </a:rPr>
              <a:t>.</a:t>
            </a:r>
            <a:endParaRPr lang="en-US" sz="2400" b="0"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CC4E86F3-0D92-4C0C-9F06-DAC4E010EF69}"/>
              </a:ext>
            </a:extLst>
          </p:cNvPr>
          <p:cNvPicPr>
            <a:picLocks noChangeAspect="1"/>
          </p:cNvPicPr>
          <p:nvPr/>
        </p:nvPicPr>
        <p:blipFill>
          <a:blip r:embed="rId3"/>
          <a:stretch>
            <a:fillRect/>
          </a:stretch>
        </p:blipFill>
        <p:spPr>
          <a:xfrm>
            <a:off x="3810000" y="4038600"/>
            <a:ext cx="4191000" cy="2384778"/>
          </a:xfrm>
          <a:prstGeom prst="rect">
            <a:avLst/>
          </a:prstGeom>
        </p:spPr>
      </p:pic>
      <p:cxnSp>
        <p:nvCxnSpPr>
          <p:cNvPr id="5" name="Straight Connector 4">
            <a:extLst>
              <a:ext uri="{FF2B5EF4-FFF2-40B4-BE49-F238E27FC236}">
                <a16:creationId xmlns:a16="http://schemas.microsoft.com/office/drawing/2014/main" id="{2A1F1E39-92F9-473F-B4D4-97CC757921CB}"/>
              </a:ext>
            </a:extLst>
          </p:cNvPr>
          <p:cNvCxnSpPr/>
          <p:nvPr/>
        </p:nvCxnSpPr>
        <p:spPr>
          <a:xfrm>
            <a:off x="3429000" y="3886200"/>
            <a:ext cx="4876800" cy="2667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7B981A2-B668-45E7-9070-9012CD80F77C}"/>
              </a:ext>
            </a:extLst>
          </p:cNvPr>
          <p:cNvPicPr>
            <a:picLocks noChangeAspect="1"/>
          </p:cNvPicPr>
          <p:nvPr/>
        </p:nvPicPr>
        <p:blipFill>
          <a:blip r:embed="rId4"/>
          <a:stretch>
            <a:fillRect/>
          </a:stretch>
        </p:blipFill>
        <p:spPr>
          <a:xfrm rot="6997125">
            <a:off x="3422692" y="3878465"/>
            <a:ext cx="4889416" cy="2682472"/>
          </a:xfrm>
          <a:prstGeom prst="rect">
            <a:avLst/>
          </a:prstGeom>
        </p:spPr>
      </p:pic>
    </p:spTree>
    <p:extLst>
      <p:ext uri="{BB962C8B-B14F-4D97-AF65-F5344CB8AC3E}">
        <p14:creationId xmlns:p14="http://schemas.microsoft.com/office/powerpoint/2010/main" val="234395350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30</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Consultations</a:t>
            </a:r>
          </a:p>
        </p:txBody>
      </p:sp>
      <p:sp>
        <p:nvSpPr>
          <p:cNvPr id="224" name="Shape 224"/>
          <p:cNvSpPr txBox="1">
            <a:spLocks noGrp="1"/>
          </p:cNvSpPr>
          <p:nvPr>
            <p:ph type="body" idx="1"/>
          </p:nvPr>
        </p:nvSpPr>
        <p:spPr>
          <a:xfrm>
            <a:off x="-1" y="1524000"/>
            <a:ext cx="8991599"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Consultations will likely need to be split, with consults between DOC Bureaus being through </a:t>
            </a:r>
            <a:r>
              <a:rPr lang="en-US" sz="2400" b="1" dirty="0" err="1"/>
              <a:t>FOIAXpress</a:t>
            </a:r>
            <a:r>
              <a:rPr lang="en-US" sz="2400" b="1" dirty="0"/>
              <a:t>, while others are by email—although the consultation email can be sent through the </a:t>
            </a:r>
            <a:r>
              <a:rPr lang="en-US" sz="2400" b="1" dirty="0" err="1"/>
              <a:t>FOIAXpress</a:t>
            </a:r>
            <a:r>
              <a:rPr lang="en-US" sz="2400" b="1" dirty="0"/>
              <a:t> correspondence log.</a:t>
            </a: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6CDC278E-6269-4873-972B-7C7FF488AB21}"/>
              </a:ext>
            </a:extLst>
          </p:cNvPr>
          <p:cNvPicPr>
            <a:picLocks noChangeAspect="1"/>
          </p:cNvPicPr>
          <p:nvPr/>
        </p:nvPicPr>
        <p:blipFill>
          <a:blip r:embed="rId3"/>
          <a:stretch>
            <a:fillRect/>
          </a:stretch>
        </p:blipFill>
        <p:spPr>
          <a:xfrm>
            <a:off x="2909369" y="3058886"/>
            <a:ext cx="3172858" cy="3657600"/>
          </a:xfrm>
          <a:prstGeom prst="rect">
            <a:avLst/>
          </a:prstGeom>
        </p:spPr>
      </p:pic>
    </p:spTree>
    <p:extLst>
      <p:ext uri="{BB962C8B-B14F-4D97-AF65-F5344CB8AC3E}">
        <p14:creationId xmlns:p14="http://schemas.microsoft.com/office/powerpoint/2010/main" val="152736868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31</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Consultations</a:t>
            </a:r>
          </a:p>
        </p:txBody>
      </p:sp>
      <p:sp>
        <p:nvSpPr>
          <p:cNvPr id="224" name="Shape 224"/>
          <p:cNvSpPr txBox="1">
            <a:spLocks noGrp="1"/>
          </p:cNvSpPr>
          <p:nvPr>
            <p:ph type="body" idx="1"/>
          </p:nvPr>
        </p:nvSpPr>
        <p:spPr>
          <a:xfrm>
            <a:off x="-1" y="1524000"/>
            <a:ext cx="8991599"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After determining the pages for consultation, the actual consultation transmission page appears.</a:t>
            </a: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8C46C801-EAF1-4245-9B8E-D930044DAE00}"/>
              </a:ext>
            </a:extLst>
          </p:cNvPr>
          <p:cNvPicPr>
            <a:picLocks noChangeAspect="1"/>
          </p:cNvPicPr>
          <p:nvPr/>
        </p:nvPicPr>
        <p:blipFill>
          <a:blip r:embed="rId3"/>
          <a:stretch>
            <a:fillRect/>
          </a:stretch>
        </p:blipFill>
        <p:spPr>
          <a:xfrm>
            <a:off x="1206007" y="2756019"/>
            <a:ext cx="6579581" cy="3949581"/>
          </a:xfrm>
          <a:prstGeom prst="rect">
            <a:avLst/>
          </a:prstGeom>
        </p:spPr>
      </p:pic>
    </p:spTree>
    <p:extLst>
      <p:ext uri="{BB962C8B-B14F-4D97-AF65-F5344CB8AC3E}">
        <p14:creationId xmlns:p14="http://schemas.microsoft.com/office/powerpoint/2010/main" val="2400151294"/>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32</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Final Records Reviews</a:t>
            </a:r>
          </a:p>
        </p:txBody>
      </p:sp>
      <p:sp>
        <p:nvSpPr>
          <p:cNvPr id="224" name="Shape 224"/>
          <p:cNvSpPr txBox="1">
            <a:spLocks noGrp="1"/>
          </p:cNvSpPr>
          <p:nvPr>
            <p:ph type="body" idx="1"/>
          </p:nvPr>
        </p:nvSpPr>
        <p:spPr>
          <a:xfrm>
            <a:off x="-1" y="1524000"/>
            <a:ext cx="8991599"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Once docs are processed, they have to go for review, so they will be moved from the “review log” to the “request folder”.  This avoids the entire frustration with “publication codes” in the FO Records Tab, (as records only get moved out of review to the request folder once initial review is complete).</a:t>
            </a: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9D5F31D4-F454-4A20-9451-B8835EAA6CF3}"/>
              </a:ext>
            </a:extLst>
          </p:cNvPr>
          <p:cNvPicPr>
            <a:picLocks noChangeAspect="1"/>
          </p:cNvPicPr>
          <p:nvPr/>
        </p:nvPicPr>
        <p:blipFill>
          <a:blip r:embed="rId3"/>
          <a:stretch>
            <a:fillRect/>
          </a:stretch>
        </p:blipFill>
        <p:spPr>
          <a:xfrm>
            <a:off x="2438400" y="3679372"/>
            <a:ext cx="3429000" cy="2787732"/>
          </a:xfrm>
          <a:prstGeom prst="rect">
            <a:avLst/>
          </a:prstGeom>
        </p:spPr>
      </p:pic>
    </p:spTree>
    <p:extLst>
      <p:ext uri="{BB962C8B-B14F-4D97-AF65-F5344CB8AC3E}">
        <p14:creationId xmlns:p14="http://schemas.microsoft.com/office/powerpoint/2010/main" val="3490403996"/>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33</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Issuing a Response/Closing a Case</a:t>
            </a:r>
            <a:endParaRPr lang="en-US" sz="3200" b="1" i="0" u="none" strike="noStrike" cap="none" dirty="0">
              <a:solidFill>
                <a:schemeClr val="dk2"/>
              </a:solidFill>
              <a:latin typeface="Arial"/>
              <a:ea typeface="Arial"/>
              <a:cs typeface="Arial"/>
              <a:sym typeface="Arial"/>
            </a:endParaRPr>
          </a:p>
        </p:txBody>
      </p:sp>
      <p:sp>
        <p:nvSpPr>
          <p:cNvPr id="224" name="Shape 224"/>
          <p:cNvSpPr txBox="1">
            <a:spLocks noGrp="1"/>
          </p:cNvSpPr>
          <p:nvPr>
            <p:ph type="body" idx="1"/>
          </p:nvPr>
        </p:nvSpPr>
        <p:spPr>
          <a:xfrm>
            <a:off x="-1" y="1524000"/>
            <a:ext cx="8991599"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The final actions tab on the left in the request folder gives options for records issuance and case closure.</a:t>
            </a: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8E42D5C1-3542-42F0-9E7A-C1705E20232A}"/>
              </a:ext>
            </a:extLst>
          </p:cNvPr>
          <p:cNvPicPr>
            <a:picLocks noChangeAspect="1"/>
          </p:cNvPicPr>
          <p:nvPr/>
        </p:nvPicPr>
        <p:blipFill>
          <a:blip r:embed="rId3"/>
          <a:stretch>
            <a:fillRect/>
          </a:stretch>
        </p:blipFill>
        <p:spPr>
          <a:xfrm>
            <a:off x="1053488" y="2590800"/>
            <a:ext cx="6808424" cy="4236522"/>
          </a:xfrm>
          <a:prstGeom prst="rect">
            <a:avLst/>
          </a:prstGeom>
        </p:spPr>
      </p:pic>
    </p:spTree>
    <p:extLst>
      <p:ext uri="{BB962C8B-B14F-4D97-AF65-F5344CB8AC3E}">
        <p14:creationId xmlns:p14="http://schemas.microsoft.com/office/powerpoint/2010/main" val="10950828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34</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Billing</a:t>
            </a:r>
            <a:endParaRPr lang="en-US" sz="3200" b="1" i="0" u="none" strike="noStrike" cap="none" dirty="0">
              <a:solidFill>
                <a:schemeClr val="dk2"/>
              </a:solidFill>
              <a:latin typeface="Arial"/>
              <a:ea typeface="Arial"/>
              <a:cs typeface="Arial"/>
              <a:sym typeface="Arial"/>
            </a:endParaRPr>
          </a:p>
        </p:txBody>
      </p:sp>
      <p:pic>
        <p:nvPicPr>
          <p:cNvPr id="3" name="Picture 2">
            <a:extLst>
              <a:ext uri="{FF2B5EF4-FFF2-40B4-BE49-F238E27FC236}">
                <a16:creationId xmlns:a16="http://schemas.microsoft.com/office/drawing/2014/main" id="{6F3BB84E-7F4D-4657-899C-CFF1C134AE7C}"/>
              </a:ext>
            </a:extLst>
          </p:cNvPr>
          <p:cNvPicPr>
            <a:picLocks noChangeAspect="1"/>
          </p:cNvPicPr>
          <p:nvPr/>
        </p:nvPicPr>
        <p:blipFill>
          <a:blip r:embed="rId3"/>
          <a:stretch>
            <a:fillRect/>
          </a:stretch>
        </p:blipFill>
        <p:spPr>
          <a:xfrm>
            <a:off x="1141623" y="2983364"/>
            <a:ext cx="6097377" cy="3722236"/>
          </a:xfrm>
          <a:prstGeom prst="rect">
            <a:avLst/>
          </a:prstGeom>
        </p:spPr>
      </p:pic>
      <p:sp>
        <p:nvSpPr>
          <p:cNvPr id="224" name="Shape 224"/>
          <p:cNvSpPr txBox="1">
            <a:spLocks noGrp="1"/>
          </p:cNvSpPr>
          <p:nvPr>
            <p:ph type="body" idx="1"/>
          </p:nvPr>
        </p:nvSpPr>
        <p:spPr>
          <a:xfrm>
            <a:off x="-1" y="1524000"/>
            <a:ext cx="8991599" cy="381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dirty="0">
                <a:solidFill>
                  <a:schemeClr val="dk1"/>
                </a:solidFill>
                <a:latin typeface="Arial"/>
                <a:ea typeface="Arial"/>
                <a:cs typeface="Arial"/>
                <a:sym typeface="Arial"/>
              </a:rPr>
              <a:t>Billing feels very similar to </a:t>
            </a:r>
            <a:r>
              <a:rPr lang="en-US" sz="2800" b="1" i="0" u="none" strike="noStrike" cap="none" dirty="0" err="1">
                <a:solidFill>
                  <a:schemeClr val="dk1"/>
                </a:solidFill>
                <a:latin typeface="Arial"/>
                <a:ea typeface="Arial"/>
                <a:cs typeface="Arial"/>
                <a:sym typeface="Arial"/>
              </a:rPr>
              <a:t>FOIAOnline</a:t>
            </a:r>
            <a:r>
              <a:rPr lang="en-US" sz="2800" b="1" dirty="0">
                <a:solidFill>
                  <a:schemeClr val="dk1"/>
                </a:solidFill>
              </a:rPr>
              <a:t>.  There are also cost sheets and invoicing for tabulating the amount for billing and applying payments:</a:t>
            </a:r>
            <a:endParaRPr sz="2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4402010"/>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35</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Issuing Releases</a:t>
            </a:r>
            <a:endParaRPr lang="en-US" sz="3200" b="1" i="0" u="none" strike="noStrike" cap="none" dirty="0">
              <a:solidFill>
                <a:schemeClr val="dk2"/>
              </a:solidFill>
              <a:latin typeface="Arial"/>
              <a:ea typeface="Arial"/>
              <a:cs typeface="Arial"/>
              <a:sym typeface="Arial"/>
            </a:endParaRPr>
          </a:p>
        </p:txBody>
      </p:sp>
      <p:pic>
        <p:nvPicPr>
          <p:cNvPr id="2" name="Picture 1">
            <a:extLst>
              <a:ext uri="{FF2B5EF4-FFF2-40B4-BE49-F238E27FC236}">
                <a16:creationId xmlns:a16="http://schemas.microsoft.com/office/drawing/2014/main" id="{25016C73-72EE-479C-B856-22C49A56240E}"/>
              </a:ext>
            </a:extLst>
          </p:cNvPr>
          <p:cNvPicPr>
            <a:picLocks noChangeAspect="1"/>
          </p:cNvPicPr>
          <p:nvPr/>
        </p:nvPicPr>
        <p:blipFill>
          <a:blip r:embed="rId3"/>
          <a:stretch>
            <a:fillRect/>
          </a:stretch>
        </p:blipFill>
        <p:spPr>
          <a:xfrm>
            <a:off x="1828800" y="3455719"/>
            <a:ext cx="5782611" cy="3155415"/>
          </a:xfrm>
          <a:prstGeom prst="rect">
            <a:avLst/>
          </a:prstGeom>
          <a:ln w="88900" cap="sq" cmpd="thickThin">
            <a:solidFill>
              <a:srgbClr val="000000"/>
            </a:solidFill>
            <a:prstDash val="solid"/>
            <a:miter lim="800000"/>
          </a:ln>
          <a:effectLst>
            <a:innerShdw blurRad="76200">
              <a:srgbClr val="000000"/>
            </a:innerShdw>
          </a:effectLst>
        </p:spPr>
      </p:pic>
      <p:sp>
        <p:nvSpPr>
          <p:cNvPr id="224" name="Shape 224"/>
          <p:cNvSpPr txBox="1">
            <a:spLocks noGrp="1"/>
          </p:cNvSpPr>
          <p:nvPr>
            <p:ph type="body" idx="1"/>
          </p:nvPr>
        </p:nvSpPr>
        <p:spPr>
          <a:xfrm>
            <a:off x="-1" y="1524000"/>
            <a:ext cx="8991599" cy="2133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dirty="0">
                <a:solidFill>
                  <a:schemeClr val="dk1"/>
                </a:solidFill>
                <a:latin typeface="Arial"/>
                <a:ea typeface="Arial"/>
                <a:cs typeface="Arial"/>
                <a:sym typeface="Arial"/>
              </a:rPr>
              <a:t>Once records are ready for release, you will select “Deliver Documents” on the left column in the request folder.</a:t>
            </a:r>
            <a:endParaRPr sz="2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6212483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36</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Issuing Releases</a:t>
            </a:r>
            <a:endParaRPr lang="en-US" sz="3200" b="1" i="0" u="none" strike="noStrike" cap="none" dirty="0">
              <a:solidFill>
                <a:schemeClr val="dk2"/>
              </a:solidFill>
              <a:latin typeface="Arial"/>
              <a:ea typeface="Arial"/>
              <a:cs typeface="Arial"/>
              <a:sym typeface="Arial"/>
            </a:endParaRPr>
          </a:p>
        </p:txBody>
      </p:sp>
      <p:sp>
        <p:nvSpPr>
          <p:cNvPr id="224" name="Shape 224"/>
          <p:cNvSpPr txBox="1">
            <a:spLocks noGrp="1"/>
          </p:cNvSpPr>
          <p:nvPr>
            <p:ph type="body" idx="1"/>
          </p:nvPr>
        </p:nvSpPr>
        <p:spPr>
          <a:xfrm>
            <a:off x="-1" y="1524000"/>
            <a:ext cx="8991599" cy="2133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dirty="0">
                <a:solidFill>
                  <a:schemeClr val="dk1"/>
                </a:solidFill>
                <a:latin typeface="Arial"/>
                <a:ea typeface="Arial"/>
                <a:cs typeface="Arial"/>
                <a:sym typeface="Arial"/>
              </a:rPr>
              <a:t>This will track interim releases, which is another mandatory item to track for DOJ that was not tracked in </a:t>
            </a:r>
            <a:r>
              <a:rPr lang="en-US" sz="2800" b="1" i="0" u="none" strike="noStrike" cap="none" dirty="0" err="1">
                <a:solidFill>
                  <a:schemeClr val="dk1"/>
                </a:solidFill>
                <a:latin typeface="Arial"/>
                <a:ea typeface="Arial"/>
                <a:cs typeface="Arial"/>
                <a:sym typeface="Arial"/>
              </a:rPr>
              <a:t>FOIAOnline</a:t>
            </a:r>
            <a:r>
              <a:rPr lang="en-US" sz="2800" b="1" i="0" u="none" strike="noStrike" cap="none" dirty="0">
                <a:solidFill>
                  <a:schemeClr val="dk1"/>
                </a:solidFill>
                <a:latin typeface="Arial"/>
                <a:ea typeface="Arial"/>
                <a:cs typeface="Arial"/>
                <a:sym typeface="Arial"/>
              </a:rPr>
              <a:t>.</a:t>
            </a:r>
            <a:endParaRPr sz="2800" b="1"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C327DCF1-F3C2-48B7-93AC-DB52094214F8}"/>
              </a:ext>
            </a:extLst>
          </p:cNvPr>
          <p:cNvPicPr>
            <a:picLocks noChangeAspect="1"/>
          </p:cNvPicPr>
          <p:nvPr/>
        </p:nvPicPr>
        <p:blipFill>
          <a:blip r:embed="rId3"/>
          <a:stretch>
            <a:fillRect/>
          </a:stretch>
        </p:blipFill>
        <p:spPr>
          <a:xfrm>
            <a:off x="800100" y="2989916"/>
            <a:ext cx="6591300" cy="3715684"/>
          </a:xfrm>
          <a:prstGeom prst="rect">
            <a:avLst/>
          </a:prstGeom>
        </p:spPr>
      </p:pic>
    </p:spTree>
    <p:extLst>
      <p:ext uri="{BB962C8B-B14F-4D97-AF65-F5344CB8AC3E}">
        <p14:creationId xmlns:p14="http://schemas.microsoft.com/office/powerpoint/2010/main" val="2628642764"/>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37</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Issuing a Response/Closing a Case</a:t>
            </a:r>
            <a:endParaRPr lang="en-US" sz="3200" b="1" i="0" u="none" strike="noStrike" cap="none" dirty="0">
              <a:solidFill>
                <a:schemeClr val="dk2"/>
              </a:solidFill>
              <a:latin typeface="Arial"/>
              <a:ea typeface="Arial"/>
              <a:cs typeface="Arial"/>
              <a:sym typeface="Arial"/>
            </a:endParaRPr>
          </a:p>
        </p:txBody>
      </p:sp>
      <p:sp>
        <p:nvSpPr>
          <p:cNvPr id="224" name="Shape 224"/>
          <p:cNvSpPr txBox="1">
            <a:spLocks noGrp="1"/>
          </p:cNvSpPr>
          <p:nvPr>
            <p:ph type="body" idx="1"/>
          </p:nvPr>
        </p:nvSpPr>
        <p:spPr>
          <a:xfrm>
            <a:off x="-1" y="1524000"/>
            <a:ext cx="8991599" cy="3810000"/>
          </a:xfrm>
          <a:prstGeom prst="rect">
            <a:avLst/>
          </a:prstGeom>
          <a:noFill/>
          <a:ln>
            <a:noFill/>
          </a:ln>
        </p:spPr>
        <p:txBody>
          <a:bodyPr lIns="91425" tIns="45700" rIns="91425" bIns="45700" anchor="t" anchorCtr="0">
            <a:noAutofit/>
          </a:bodyPr>
          <a:lstStyle/>
          <a:p>
            <a:pPr marL="0" lvl="0" indent="0">
              <a:spcBef>
                <a:spcPts val="0"/>
              </a:spcBef>
              <a:buNone/>
            </a:pPr>
            <a:r>
              <a:rPr lang="en-US" sz="2400" b="1" dirty="0"/>
              <a:t>It is worth noting that—if delivering documents to a 1</a:t>
            </a:r>
            <a:r>
              <a:rPr lang="en-US" sz="2400" b="1" baseline="30000" dirty="0"/>
              <a:t>st</a:t>
            </a:r>
            <a:r>
              <a:rPr lang="en-US" sz="2400" b="1" dirty="0"/>
              <a:t> Person Requester, you must select “Email” to send the records in field #4—not through “PAL”.</a:t>
            </a: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B6632E64-0C8A-42A0-AB58-7B7FDB0F274F}"/>
              </a:ext>
            </a:extLst>
          </p:cNvPr>
          <p:cNvPicPr>
            <a:picLocks noChangeAspect="1"/>
          </p:cNvPicPr>
          <p:nvPr/>
        </p:nvPicPr>
        <p:blipFill>
          <a:blip r:embed="rId3"/>
          <a:stretch>
            <a:fillRect/>
          </a:stretch>
        </p:blipFill>
        <p:spPr>
          <a:xfrm>
            <a:off x="895350" y="2686088"/>
            <a:ext cx="7353300" cy="4145242"/>
          </a:xfrm>
          <a:prstGeom prst="rect">
            <a:avLst/>
          </a:prstGeom>
        </p:spPr>
      </p:pic>
    </p:spTree>
    <p:extLst>
      <p:ext uri="{BB962C8B-B14F-4D97-AF65-F5344CB8AC3E}">
        <p14:creationId xmlns:p14="http://schemas.microsoft.com/office/powerpoint/2010/main" val="1593232804"/>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38</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Closing a Request</a:t>
            </a:r>
            <a:endParaRPr lang="en-US" sz="3200" b="1" i="0" u="none" strike="noStrike" cap="none" dirty="0">
              <a:solidFill>
                <a:schemeClr val="dk2"/>
              </a:solidFill>
              <a:latin typeface="Arial"/>
              <a:ea typeface="Arial"/>
              <a:cs typeface="Arial"/>
              <a:sym typeface="Arial"/>
            </a:endParaRPr>
          </a:p>
        </p:txBody>
      </p:sp>
      <p:sp>
        <p:nvSpPr>
          <p:cNvPr id="224" name="Shape 224"/>
          <p:cNvSpPr txBox="1">
            <a:spLocks noGrp="1"/>
          </p:cNvSpPr>
          <p:nvPr>
            <p:ph type="body" idx="1"/>
          </p:nvPr>
        </p:nvSpPr>
        <p:spPr>
          <a:xfrm>
            <a:off x="-1" y="1524000"/>
            <a:ext cx="8991599" cy="2133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b="1" dirty="0">
                <a:solidFill>
                  <a:schemeClr val="dk1"/>
                </a:solidFill>
              </a:rPr>
              <a:t>Once final review accepts the disposition, resulting in documents delivered or some other status, you can select “close request” on the left ribbon in the request file.</a:t>
            </a:r>
            <a:endParaRPr sz="2800" b="1"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27C343C9-A8CE-48FA-89AC-A86C62AC7761}"/>
              </a:ext>
            </a:extLst>
          </p:cNvPr>
          <p:cNvPicPr>
            <a:picLocks noChangeAspect="1"/>
          </p:cNvPicPr>
          <p:nvPr/>
        </p:nvPicPr>
        <p:blipFill>
          <a:blip r:embed="rId3"/>
          <a:stretch>
            <a:fillRect/>
          </a:stretch>
        </p:blipFill>
        <p:spPr>
          <a:xfrm>
            <a:off x="2286000" y="3007929"/>
            <a:ext cx="5270194" cy="3677793"/>
          </a:xfrm>
          <a:prstGeom prst="rect">
            <a:avLst/>
          </a:prstGeom>
        </p:spPr>
      </p:pic>
    </p:spTree>
    <p:extLst>
      <p:ext uri="{BB962C8B-B14F-4D97-AF65-F5344CB8AC3E}">
        <p14:creationId xmlns:p14="http://schemas.microsoft.com/office/powerpoint/2010/main" val="4118438303"/>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39</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REACH OUT FOR HELP IF NEEDED</a:t>
            </a:r>
            <a:endParaRPr lang="en-US" sz="3200" b="1" i="0" u="none" strike="noStrike" cap="none" dirty="0">
              <a:solidFill>
                <a:schemeClr val="dk2"/>
              </a:solidFill>
              <a:latin typeface="Arial"/>
              <a:ea typeface="Arial"/>
              <a:cs typeface="Arial"/>
              <a:sym typeface="Arial"/>
            </a:endParaRPr>
          </a:p>
        </p:txBody>
      </p:sp>
      <p:sp>
        <p:nvSpPr>
          <p:cNvPr id="224" name="Shape 224"/>
          <p:cNvSpPr txBox="1">
            <a:spLocks noGrp="1"/>
          </p:cNvSpPr>
          <p:nvPr>
            <p:ph type="body" idx="1"/>
          </p:nvPr>
        </p:nvSpPr>
        <p:spPr>
          <a:xfrm>
            <a:off x="-1" y="1524000"/>
            <a:ext cx="8991599" cy="2133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dirty="0">
                <a:solidFill>
                  <a:schemeClr val="dk1"/>
                </a:solidFill>
              </a:rPr>
              <a:t>There will inevitably be questions as we use this new system.  We have a strong support team, and can leverage that support anytime we need guidance on the system.  There is a learning curve to the system, but so far, it appears to have many more options with a more user-friendly, DOJ-compliant approach to FOIA processing.  Please let us know anything you need in preparing to use the new system!  </a:t>
            </a: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326159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4</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Current Status</a:t>
            </a:r>
          </a:p>
        </p:txBody>
      </p:sp>
      <p:sp>
        <p:nvSpPr>
          <p:cNvPr id="224" name="Shape 224"/>
          <p:cNvSpPr txBox="1">
            <a:spLocks noGrp="1"/>
          </p:cNvSpPr>
          <p:nvPr>
            <p:ph type="body" idx="1"/>
          </p:nvPr>
        </p:nvSpPr>
        <p:spPr>
          <a:xfrm>
            <a:off x="457200" y="1617174"/>
            <a:ext cx="8381999" cy="379302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As a result, unless request files were already maintained offline, that means we cannot yet access the underlying FOIA submissions, fee waiver requests, records, and all other artifacts associated with the request are unavailable, making processing the request much more difficult.</a:t>
            </a:r>
            <a:endParaRPr lang="en-US" sz="2400" b="0"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7D49D3BC-2A91-401B-9144-D66ABF5675CB}"/>
              </a:ext>
            </a:extLst>
          </p:cNvPr>
          <p:cNvPicPr>
            <a:picLocks noChangeAspect="1"/>
          </p:cNvPicPr>
          <p:nvPr/>
        </p:nvPicPr>
        <p:blipFill>
          <a:blip r:embed="rId3"/>
          <a:stretch>
            <a:fillRect/>
          </a:stretch>
        </p:blipFill>
        <p:spPr>
          <a:xfrm>
            <a:off x="2102179" y="3629395"/>
            <a:ext cx="4939641" cy="3110841"/>
          </a:xfrm>
          <a:prstGeom prst="rect">
            <a:avLst/>
          </a:prstGeom>
        </p:spPr>
      </p:pic>
    </p:spTree>
    <p:extLst>
      <p:ext uri="{BB962C8B-B14F-4D97-AF65-F5344CB8AC3E}">
        <p14:creationId xmlns:p14="http://schemas.microsoft.com/office/powerpoint/2010/main" val="4183737690"/>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40</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dirty="0">
                <a:solidFill>
                  <a:schemeClr val="dk2"/>
                </a:solidFill>
              </a:rPr>
              <a:t>Questions?</a:t>
            </a:r>
            <a:endParaRPr lang="en-US" sz="3200" b="1" i="0" u="none" strike="noStrike" cap="none" dirty="0">
              <a:solidFill>
                <a:schemeClr val="dk2"/>
              </a:solidFill>
              <a:latin typeface="Arial"/>
              <a:ea typeface="Arial"/>
              <a:cs typeface="Arial"/>
              <a:sym typeface="Arial"/>
            </a:endParaRPr>
          </a:p>
        </p:txBody>
      </p:sp>
      <p:sp>
        <p:nvSpPr>
          <p:cNvPr id="224" name="Shape 224"/>
          <p:cNvSpPr txBox="1">
            <a:spLocks noGrp="1"/>
          </p:cNvSpPr>
          <p:nvPr>
            <p:ph type="body" idx="1"/>
          </p:nvPr>
        </p:nvSpPr>
        <p:spPr>
          <a:xfrm>
            <a:off x="7619" y="1600200"/>
            <a:ext cx="8991599" cy="2133600"/>
          </a:xfrm>
          <a:prstGeom prst="rect">
            <a:avLst/>
          </a:prstGeom>
          <a:noFill/>
          <a:ln>
            <a:noFill/>
          </a:ln>
        </p:spPr>
        <p:txBody>
          <a:bodyPr lIns="91425" tIns="45700" rIns="91425" bIns="45700" anchor="t" anchorCtr="0">
            <a:noAutofit/>
          </a:bodyPr>
          <a:lstStyle/>
          <a:p>
            <a:pPr marL="0" lvl="0" indent="0">
              <a:spcBef>
                <a:spcPts val="0"/>
              </a:spcBef>
              <a:buNone/>
            </a:pPr>
            <a:r>
              <a:rPr lang="en-US" sz="2800" dirty="0">
                <a:solidFill>
                  <a:schemeClr val="dk1"/>
                </a:solidFill>
              </a:rPr>
              <a:t>Feel free to reach out to </a:t>
            </a:r>
            <a:r>
              <a:rPr lang="en-US" sz="2800" dirty="0">
                <a:solidFill>
                  <a:schemeClr val="dk1"/>
                </a:solidFill>
                <a:hlinkClick r:id="rId3"/>
              </a:rPr>
              <a:t>Mark.Graff@noaa.gov</a:t>
            </a:r>
            <a:r>
              <a:rPr lang="en-US" sz="2800" dirty="0">
                <a:solidFill>
                  <a:schemeClr val="dk1"/>
                </a:solidFill>
              </a:rPr>
              <a:t> or </a:t>
            </a:r>
            <a:r>
              <a:rPr lang="en-US" sz="2800" dirty="0">
                <a:solidFill>
                  <a:schemeClr val="dk1"/>
                </a:solidFill>
                <a:hlinkClick r:id="rId4"/>
              </a:rPr>
              <a:t>Robin.Burress@noaa.gov</a:t>
            </a:r>
            <a:r>
              <a:rPr lang="en-US" sz="2800" dirty="0">
                <a:solidFill>
                  <a:schemeClr val="dk1"/>
                </a:solidFill>
              </a:rPr>
              <a:t> set up training or FOIA Roundtables.</a:t>
            </a: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C4AFDF9A-627F-470E-9190-EAA31628BC8A}"/>
              </a:ext>
            </a:extLst>
          </p:cNvPr>
          <p:cNvPicPr>
            <a:picLocks noChangeAspect="1"/>
          </p:cNvPicPr>
          <p:nvPr/>
        </p:nvPicPr>
        <p:blipFill>
          <a:blip r:embed="rId5"/>
          <a:stretch>
            <a:fillRect/>
          </a:stretch>
        </p:blipFill>
        <p:spPr>
          <a:xfrm>
            <a:off x="2721768" y="3005137"/>
            <a:ext cx="3700463" cy="3700463"/>
          </a:xfrm>
          <a:prstGeom prst="rect">
            <a:avLst/>
          </a:prstGeom>
        </p:spPr>
      </p:pic>
    </p:spTree>
    <p:extLst>
      <p:ext uri="{BB962C8B-B14F-4D97-AF65-F5344CB8AC3E}">
        <p14:creationId xmlns:p14="http://schemas.microsoft.com/office/powerpoint/2010/main" val="47534804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5</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Current Status</a:t>
            </a:r>
          </a:p>
        </p:txBody>
      </p:sp>
      <p:sp>
        <p:nvSpPr>
          <p:cNvPr id="224" name="Shape 224"/>
          <p:cNvSpPr txBox="1">
            <a:spLocks noGrp="1"/>
          </p:cNvSpPr>
          <p:nvPr>
            <p:ph type="body" idx="1"/>
          </p:nvPr>
        </p:nvSpPr>
        <p:spPr>
          <a:xfrm>
            <a:off x="457200" y="1617174"/>
            <a:ext cx="8381999" cy="379302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Closures have had to be done offline, by email, along with records disclosures that are either done through email—or if too large or containing PII disclosures (to 1</a:t>
            </a:r>
            <a:r>
              <a:rPr lang="en-US" sz="2400" b="1" baseline="30000" dirty="0"/>
              <a:t>st</a:t>
            </a:r>
            <a:r>
              <a:rPr lang="en-US" sz="2400" b="1" dirty="0"/>
              <a:t> person requesters or responding to consultations)—through </a:t>
            </a:r>
            <a:r>
              <a:rPr lang="en-US" sz="2400" b="1" dirty="0" err="1"/>
              <a:t>Kiteworks</a:t>
            </a:r>
            <a:r>
              <a:rPr lang="en-US" sz="2400" b="1" dirty="0"/>
              <a:t> folder sharing.</a:t>
            </a:r>
            <a:endParaRPr lang="en-US" sz="2400" b="0"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61859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6</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Tracking</a:t>
            </a:r>
          </a:p>
        </p:txBody>
      </p:sp>
      <p:sp>
        <p:nvSpPr>
          <p:cNvPr id="224" name="Shape 224"/>
          <p:cNvSpPr txBox="1">
            <a:spLocks noGrp="1"/>
          </p:cNvSpPr>
          <p:nvPr>
            <p:ph type="body" idx="1"/>
          </p:nvPr>
        </p:nvSpPr>
        <p:spPr>
          <a:xfrm>
            <a:off x="457201" y="1617174"/>
            <a:ext cx="3809999" cy="379302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Because </a:t>
            </a:r>
            <a:r>
              <a:rPr lang="en-US" sz="2400" b="1" i="0" u="none" strike="noStrike" cap="none" dirty="0" err="1">
                <a:solidFill>
                  <a:srgbClr val="000000"/>
                </a:solidFill>
                <a:latin typeface="Arial"/>
                <a:ea typeface="Arial"/>
                <a:cs typeface="Arial"/>
                <a:sym typeface="Arial"/>
              </a:rPr>
              <a:t>FOIAOnline</a:t>
            </a:r>
            <a:r>
              <a:rPr lang="en-US" sz="2400" b="1" i="0" u="none" strike="noStrike" cap="none" dirty="0">
                <a:solidFill>
                  <a:srgbClr val="000000"/>
                </a:solidFill>
                <a:latin typeface="Arial"/>
                <a:ea typeface="Arial"/>
                <a:cs typeface="Arial"/>
                <a:sym typeface="Arial"/>
              </a:rPr>
              <a:t> went offline prior to </a:t>
            </a:r>
            <a:r>
              <a:rPr lang="en-US" sz="2400" b="1" i="0" u="none" strike="noStrike" cap="none" dirty="0" err="1">
                <a:solidFill>
                  <a:srgbClr val="000000"/>
                </a:solidFill>
                <a:latin typeface="Arial"/>
                <a:ea typeface="Arial"/>
                <a:cs typeface="Arial"/>
                <a:sym typeface="Arial"/>
              </a:rPr>
              <a:t>FOIAXpress</a:t>
            </a:r>
            <a:r>
              <a:rPr lang="en-US" sz="2400" b="1" i="0" u="none" strike="noStrike" cap="none" dirty="0">
                <a:solidFill>
                  <a:srgbClr val="000000"/>
                </a:solidFill>
                <a:latin typeface="Arial"/>
                <a:ea typeface="Arial"/>
                <a:cs typeface="Arial"/>
                <a:sym typeface="Arial"/>
              </a:rPr>
              <a:t> going live, that necessitated creating an ad hoc request tracking method, and separate FOIA repository.</a:t>
            </a:r>
            <a:endParaRPr lang="en-US" sz="2400" b="0"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46BCB556-F7B9-4085-9749-863B486B781D}"/>
              </a:ext>
            </a:extLst>
          </p:cNvPr>
          <p:cNvPicPr>
            <a:picLocks noChangeAspect="1"/>
          </p:cNvPicPr>
          <p:nvPr/>
        </p:nvPicPr>
        <p:blipFill>
          <a:blip r:embed="rId3"/>
          <a:stretch>
            <a:fillRect/>
          </a:stretch>
        </p:blipFill>
        <p:spPr>
          <a:xfrm>
            <a:off x="4267200" y="1825213"/>
            <a:ext cx="4648200" cy="4194587"/>
          </a:xfrm>
          <a:prstGeom prst="rect">
            <a:avLst/>
          </a:prstGeom>
        </p:spPr>
      </p:pic>
    </p:spTree>
    <p:extLst>
      <p:ext uri="{BB962C8B-B14F-4D97-AF65-F5344CB8AC3E}">
        <p14:creationId xmlns:p14="http://schemas.microsoft.com/office/powerpoint/2010/main" val="41302198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7</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Tracking</a:t>
            </a:r>
          </a:p>
        </p:txBody>
      </p:sp>
      <p:sp>
        <p:nvSpPr>
          <p:cNvPr id="224" name="Shape 224"/>
          <p:cNvSpPr txBox="1">
            <a:spLocks noGrp="1"/>
          </p:cNvSpPr>
          <p:nvPr>
            <p:ph type="body" idx="1"/>
          </p:nvPr>
        </p:nvSpPr>
        <p:spPr>
          <a:xfrm>
            <a:off x="457200" y="1617174"/>
            <a:ext cx="8534399" cy="379302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The interim request tracking method was suggested by NOAA, and then adopted throughout the Department as the </a:t>
            </a:r>
            <a:r>
              <a:rPr lang="en-US" sz="2400" b="1" dirty="0"/>
              <a:t>approach for tracking cases, managing records and communications, and maintaining all required DOJ reportable metrics.  </a:t>
            </a:r>
          </a:p>
          <a:p>
            <a:pPr marL="0" marR="0" lvl="0" indent="0" algn="l" rtl="0">
              <a:lnSpc>
                <a:spcPct val="100000"/>
              </a:lnSpc>
              <a:spcBef>
                <a:spcPts val="0"/>
              </a:spcBef>
              <a:spcAft>
                <a:spcPts val="0"/>
              </a:spcAft>
              <a:buNone/>
            </a:pPr>
            <a:endParaRPr lang="en-US" sz="2400" b="1"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8481736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8</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Request Tracking</a:t>
            </a:r>
          </a:p>
        </p:txBody>
      </p:sp>
      <p:sp>
        <p:nvSpPr>
          <p:cNvPr id="224" name="Shape 224"/>
          <p:cNvSpPr txBox="1">
            <a:spLocks noGrp="1"/>
          </p:cNvSpPr>
          <p:nvPr>
            <p:ph type="body" idx="1"/>
          </p:nvPr>
        </p:nvSpPr>
        <p:spPr>
          <a:xfrm>
            <a:off x="457200" y="1617174"/>
            <a:ext cx="8534399" cy="379302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The interim tracking consists of a live collaborative spreadsheet, tracking each of the reportable case status metrics for each request.  These fields will then be used to (1) update actions taken on existing cases once the old status is migrated into </a:t>
            </a:r>
            <a:r>
              <a:rPr lang="en-US" sz="2400" b="1" i="0" u="none" strike="noStrike" cap="none" dirty="0" err="1">
                <a:solidFill>
                  <a:srgbClr val="000000"/>
                </a:solidFill>
                <a:latin typeface="Arial"/>
                <a:ea typeface="Arial"/>
                <a:cs typeface="Arial"/>
                <a:sym typeface="Arial"/>
              </a:rPr>
              <a:t>FOIAXpress</a:t>
            </a:r>
            <a:r>
              <a:rPr lang="en-US" sz="2400" b="1" i="0" u="none" strike="noStrike" cap="none" dirty="0">
                <a:solidFill>
                  <a:srgbClr val="000000"/>
                </a:solidFill>
                <a:latin typeface="Arial"/>
                <a:ea typeface="Arial"/>
                <a:cs typeface="Arial"/>
                <a:sym typeface="Arial"/>
              </a:rPr>
              <a:t> and (2) input new cases for tracking and case assignment once </a:t>
            </a:r>
            <a:r>
              <a:rPr lang="en-US" sz="2400" b="1" i="0" u="none" strike="noStrike" cap="none" dirty="0" err="1">
                <a:solidFill>
                  <a:srgbClr val="000000"/>
                </a:solidFill>
                <a:latin typeface="Arial"/>
                <a:ea typeface="Arial"/>
                <a:cs typeface="Arial"/>
                <a:sym typeface="Arial"/>
              </a:rPr>
              <a:t>FOIAXpress</a:t>
            </a:r>
            <a:r>
              <a:rPr lang="en-US" sz="2400" b="1" i="0" u="none" strike="noStrike" cap="none" dirty="0">
                <a:solidFill>
                  <a:srgbClr val="000000"/>
                </a:solidFill>
                <a:latin typeface="Arial"/>
                <a:ea typeface="Arial"/>
                <a:cs typeface="Arial"/>
                <a:sym typeface="Arial"/>
              </a:rPr>
              <a:t> goes live. </a:t>
            </a:r>
            <a:endParaRPr lang="en-US" sz="2400" b="0"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484496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9</a:t>
            </a:fld>
            <a:endParaRPr lang="en-US" sz="800" b="0" i="0" u="none" strike="noStrike" cap="none">
              <a:solidFill>
                <a:schemeClr val="dk1"/>
              </a:solidFill>
              <a:latin typeface="Arial"/>
              <a:ea typeface="Arial"/>
              <a:cs typeface="Arial"/>
              <a:sym typeface="Arial"/>
            </a:endParaRPr>
          </a:p>
        </p:txBody>
      </p:sp>
      <p:sp>
        <p:nvSpPr>
          <p:cNvPr id="223" name="Shape 223"/>
          <p:cNvSpPr txBox="1">
            <a:spLocks noGrp="1"/>
          </p:cNvSpPr>
          <p:nvPr>
            <p:ph type="title"/>
          </p:nvPr>
        </p:nvSpPr>
        <p:spPr>
          <a:xfrm>
            <a:off x="1524000" y="304800"/>
            <a:ext cx="5867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UAT Testing</a:t>
            </a:r>
          </a:p>
        </p:txBody>
      </p:sp>
      <p:sp>
        <p:nvSpPr>
          <p:cNvPr id="224" name="Shape 224"/>
          <p:cNvSpPr txBox="1">
            <a:spLocks noGrp="1"/>
          </p:cNvSpPr>
          <p:nvPr>
            <p:ph type="body" idx="1"/>
          </p:nvPr>
        </p:nvSpPr>
        <p:spPr>
          <a:xfrm>
            <a:off x="457200" y="1617174"/>
            <a:ext cx="8534399" cy="379302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b="1" dirty="0"/>
              <a:t>NOAA was invited to test the new system, exploring each of the new features and finding areas of failure.  NOAA refused to sign off on acceptance at this time until several critical failures were addressed—notably the inability to transmit correspondence or records directly through the new system, and inaccessibility of the new systems’ forward facing portal (PAL).</a:t>
            </a:r>
            <a:endParaRPr lang="en-US" sz="2400" b="0" i="0" u="none" strike="noStrike" cap="none" dirty="0">
              <a:solidFill>
                <a:srgbClr val="000000"/>
              </a:solidFill>
              <a:latin typeface="Arial"/>
              <a:ea typeface="Arial"/>
              <a:cs typeface="Arial"/>
              <a:sym typeface="Arial"/>
            </a:endParaRPr>
          </a:p>
          <a:p>
            <a:pPr lvl="0" indent="-342900">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7018176"/>
      </p:ext>
    </p:extLst>
  </p:cSld>
  <p:clrMapOvr>
    <a:masterClrMapping/>
  </p:clrMapOvr>
  <p:transition spd="slow">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5195</Words>
  <Application>Microsoft Office PowerPoint</Application>
  <PresentationFormat>On-screen Show (4:3)</PresentationFormat>
  <Paragraphs>297</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Times New Roman</vt:lpstr>
      <vt:lpstr>Default Design</vt:lpstr>
      <vt:lpstr>FOIAXpress Transition Alaska Roundtable </vt:lpstr>
      <vt:lpstr>Agenda</vt:lpstr>
      <vt:lpstr>Current Status</vt:lpstr>
      <vt:lpstr>Current Status</vt:lpstr>
      <vt:lpstr>Current Status</vt:lpstr>
      <vt:lpstr>Request Tracking</vt:lpstr>
      <vt:lpstr>Request Tracking</vt:lpstr>
      <vt:lpstr>Request Tracking</vt:lpstr>
      <vt:lpstr>UAT Testing</vt:lpstr>
      <vt:lpstr>UAT Testing</vt:lpstr>
      <vt:lpstr>Opening Dashboard</vt:lpstr>
      <vt:lpstr>Opening Dashboard</vt:lpstr>
      <vt:lpstr>Request Creation</vt:lpstr>
      <vt:lpstr>Request Creation</vt:lpstr>
      <vt:lpstr>Request Creation</vt:lpstr>
      <vt:lpstr>Request Creation</vt:lpstr>
      <vt:lpstr>Navigation at Request Screen</vt:lpstr>
      <vt:lpstr>Navigation at Request Screen</vt:lpstr>
      <vt:lpstr>Sending/Receiving Correspondence</vt:lpstr>
      <vt:lpstr>Sending/Receiving Correspondence</vt:lpstr>
      <vt:lpstr>Request for Documents</vt:lpstr>
      <vt:lpstr>Request for Documents</vt:lpstr>
      <vt:lpstr>Request for Documents</vt:lpstr>
      <vt:lpstr>Fulfilling the Request for Documents</vt:lpstr>
      <vt:lpstr>Document Management</vt:lpstr>
      <vt:lpstr>Document Management</vt:lpstr>
      <vt:lpstr>Document Management</vt:lpstr>
      <vt:lpstr>Document Management Interface</vt:lpstr>
      <vt:lpstr>Document Management Interface</vt:lpstr>
      <vt:lpstr>Consultations</vt:lpstr>
      <vt:lpstr>Consultations</vt:lpstr>
      <vt:lpstr>Final Records Reviews</vt:lpstr>
      <vt:lpstr>Issuing a Response/Closing a Case</vt:lpstr>
      <vt:lpstr>Billing</vt:lpstr>
      <vt:lpstr>Issuing Releases</vt:lpstr>
      <vt:lpstr>Issuing Releases</vt:lpstr>
      <vt:lpstr>Issuing a Response/Closing a Case</vt:lpstr>
      <vt:lpstr>Closing a Request</vt:lpstr>
      <vt:lpstr>REACH OUT FOR HELP IF NEEDED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Referrals, Consultations,  and Exemption (b)(5) Deliberative Process</dc:title>
  <dc:creator>Mark Graff</dc:creator>
  <cp:lastModifiedBy>Mark Graff</cp:lastModifiedBy>
  <cp:revision>107</cp:revision>
  <dcterms:modified xsi:type="dcterms:W3CDTF">2023-04-07T14:22:43Z</dcterms:modified>
</cp:coreProperties>
</file>