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Roboto"/>
      <p:regular r:id="rId12"/>
      <p:bold r:id="rId13"/>
      <p:italic r:id="rId14"/>
      <p:boldItalic r:id="rId15"/>
    </p:embeddedFont>
    <p:embeddedFont>
      <p:font typeface="Garamond"/>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Garamond-bold.fntdata"/><Relationship Id="rId16" Type="http://schemas.openxmlformats.org/officeDocument/2006/relationships/font" Target="fonts/Garamond-regular.fntdata"/><Relationship Id="rId5" Type="http://schemas.openxmlformats.org/officeDocument/2006/relationships/slide" Target="slides/slide1.xml"/><Relationship Id="rId19" Type="http://schemas.openxmlformats.org/officeDocument/2006/relationships/font" Target="fonts/Garamond-boldItalic.fntdata"/><Relationship Id="rId6" Type="http://schemas.openxmlformats.org/officeDocument/2006/relationships/slide" Target="slides/slide2.xml"/><Relationship Id="rId18" Type="http://schemas.openxmlformats.org/officeDocument/2006/relationships/font" Target="fonts/Garamon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constitutes official council business making it an agency record? Official Council Records are records generated or received by the Council when the Council is in session as a body, they are records written or received by an individual Council member if it relates to a matter within the </a:t>
            </a:r>
            <a:r>
              <a:rPr lang="en-US"/>
              <a:t>Council's</a:t>
            </a:r>
            <a:r>
              <a:rPr lang="en-US"/>
              <a:t> jurisdiction and the document is specifically discussed or </a:t>
            </a:r>
            <a:r>
              <a:rPr lang="en-US"/>
              <a:t>disseminated at a Council meeting, and all Council staff records including emails, drafts, correspondence, and other  similar documents. </a:t>
            </a:r>
            <a:endParaRPr/>
          </a:p>
        </p:txBody>
      </p:sp>
      <p:sp>
        <p:nvSpPr>
          <p:cNvPr id="155" name="Google Shape;1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what’s not considered Official Council Records? Records from individual Council members are not subject to FOIA even when the subject of the records includes Council related business unless the document is specifically discussed or disseminated at a Council meeting. The exception is were council members utilize a NOAA or Council email address. Individual Council member records may be found within Council staff records, for example email from a Council member’s non-agency email address and a Council staff’s email address. However, these can still be included in a release if the search includes Staff email, and Council member records have been emailed to Staff or NOAA email addresses.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Interestingly, there is </a:t>
            </a:r>
            <a:r>
              <a:rPr lang="en-US" sz="1050">
                <a:solidFill>
                  <a:srgbClr val="202124"/>
                </a:solidFill>
                <a:latin typeface="Roboto"/>
                <a:ea typeface="Roboto"/>
                <a:cs typeface="Roboto"/>
                <a:sym typeface="Roboto"/>
              </a:rPr>
              <a:t>a case pending decision, Cause of Action  v. NOAA, where the Plantiff is trying to have the Court throw out the Council definition of Agency Record and expand it to include Council Members.</a:t>
            </a:r>
            <a:endParaRPr/>
          </a:p>
        </p:txBody>
      </p:sp>
      <p:sp>
        <p:nvSpPr>
          <p:cNvPr id="161" name="Google Shape;1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Council staff’s FOIA </a:t>
            </a:r>
            <a:r>
              <a:rPr lang="en-US"/>
              <a:t>responsibilities</a:t>
            </a:r>
            <a:r>
              <a:rPr lang="en-US"/>
              <a:t> are to forward any FOIA request received by the Council to the agency for processing, to seek </a:t>
            </a:r>
            <a:r>
              <a:rPr lang="en-US"/>
              <a:t>clarification</a:t>
            </a:r>
            <a:r>
              <a:rPr lang="en-US"/>
              <a:t> on the request as needed from their Regional FOIA Coordinator, to search for all responsive records and provide the records to the Regional FOIA Coordinator, and provide all responsive documents to the agency even though they may have concerns about releasing the documents. </a:t>
            </a:r>
            <a:endParaRPr/>
          </a:p>
        </p:txBody>
      </p:sp>
      <p:sp>
        <p:nvSpPr>
          <p:cNvPr id="167" name="Google Shape;1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Agency’s FOIA </a:t>
            </a:r>
            <a:r>
              <a:rPr lang="en-US"/>
              <a:t>responsibilities</a:t>
            </a:r>
            <a:r>
              <a:rPr lang="en-US"/>
              <a:t> when it comes to Council Records are to process any FOIA request </a:t>
            </a:r>
            <a:r>
              <a:rPr lang="en-US"/>
              <a:t>received</a:t>
            </a:r>
            <a:r>
              <a:rPr lang="en-US"/>
              <a:t>, communicate as needed with the requester, gather responsive records, and review all records for exemption application. It’s important to note that the agency solely has denial authority. </a:t>
            </a:r>
            <a:endParaRPr/>
          </a:p>
        </p:txBody>
      </p:sp>
      <p:sp>
        <p:nvSpPr>
          <p:cNvPr id="173" name="Google Shape;1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a880fef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3a880fef4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grpSp>
        <p:nvGrpSpPr>
          <p:cNvPr id="17" name="Google Shape;17;p2"/>
          <p:cNvGrpSpPr/>
          <p:nvPr/>
        </p:nvGrpSpPr>
        <p:grpSpPr>
          <a:xfrm>
            <a:off x="-16934" y="0"/>
            <a:ext cx="12231160" cy="6856214"/>
            <a:chOff x="-16934" y="0"/>
            <a:chExt cx="12231160" cy="6856214"/>
          </a:xfrm>
        </p:grpSpPr>
        <p:pic>
          <p:nvPicPr>
            <p:cNvPr descr="HD-PanelTitleR1.png" id="18" name="Google Shape;18;p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0" name="Google Shape;20;p2"/>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1" name="Google Shape;21;p2"/>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2" name="Google Shape;22;p2"/>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4" name="Google Shape;24;p2"/>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5" name="Shape 85"/>
        <p:cNvGrpSpPr/>
        <p:nvPr/>
      </p:nvGrpSpPr>
      <p:grpSpPr>
        <a:xfrm>
          <a:off x="0" y="0"/>
          <a:ext cx="0" cy="0"/>
          <a:chOff x="0" y="0"/>
          <a:chExt cx="0" cy="0"/>
        </a:xfrm>
      </p:grpSpPr>
      <p:sp>
        <p:nvSpPr>
          <p:cNvPr id="86" name="Google Shape;86;p11"/>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8" name="Google Shape;88;p11"/>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9" name="Google Shape;89;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2" name="Shape 92"/>
        <p:cNvGrpSpPr/>
        <p:nvPr/>
      </p:nvGrpSpPr>
      <p:grpSpPr>
        <a:xfrm>
          <a:off x="0" y="0"/>
          <a:ext cx="0" cy="0"/>
          <a:chOff x="0" y="0"/>
          <a:chExt cx="0" cy="0"/>
        </a:xfrm>
      </p:grpSpPr>
      <p:sp>
        <p:nvSpPr>
          <p:cNvPr id="93" name="Google Shape;93;p12"/>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13"/>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2" name="Google Shape;102;p13"/>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3" name="Google Shape;103;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07" name="Google Shape;107;p13"/>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08" name="Google Shape;108;p13"/>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14"/>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4"/>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2" name="Google Shape;112;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15"/>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8" name="Google Shape;118;p15"/>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9" name="Google Shape;119;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23" name="Google Shape;123;p15"/>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24" name="Google Shape;124;p15"/>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16"/>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6"/>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8" name="Google Shape;128;p16"/>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9" name="Google Shape;129;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6" name="Google Shape;136;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18"/>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3" name="Google Shape;143;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0" name="Google Shape;30;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2" name="Google Shape;32;p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4"/>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38" name="Google Shape;38;p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4"/>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cxnSp>
        <p:nvCxnSpPr>
          <p:cNvPr id="43" name="Google Shape;43;p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4" name="Google Shape;44;p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6" name="Google Shape;46;p5"/>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7" name="Google Shape;47;p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3" name="Google Shape;53;p6"/>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4" name="Google Shape;54;p6"/>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5" name="Google Shape;55;p6"/>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6" name="Google Shape;56;p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5" name="Google Shape;65;p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9"/>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3" name="Google Shape;73;p9"/>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4" name="Google Shape;74;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1" name="Google Shape;81;p1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2" name="Google Shape;82;p1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
          <p:cNvGrpSpPr/>
          <p:nvPr/>
        </p:nvGrpSpPr>
        <p:grpSpPr>
          <a:xfrm>
            <a:off x="-15736" y="0"/>
            <a:ext cx="12229962" cy="6856214"/>
            <a:chOff x="-15736" y="0"/>
            <a:chExt cx="12229962" cy="6856214"/>
          </a:xfrm>
        </p:grpSpPr>
        <p:pic>
          <p:nvPicPr>
            <p:cNvPr descr="HD-PanelContent.png" id="7" name="Google Shape;7;p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1"/>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1"/>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law.cornell.edu/cfr/text/50/600.150" TargetMode="External"/><Relationship Id="rId4" Type="http://schemas.openxmlformats.org/officeDocument/2006/relationships/hyperlink" Target="https://www.law.cornell.edu/cfr/text/50/600.155" TargetMode="External"/><Relationship Id="rId5" Type="http://schemas.openxmlformats.org/officeDocument/2006/relationships/hyperlink" Target="https://media.fisheries.noaa.gov/2021-04/Council%20FOIA%20Policy%20Annex%202013.pdf?nul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3600"/>
              <a:buFont typeface="Garamond"/>
              <a:buNone/>
            </a:pPr>
            <a:r>
              <a:rPr lang="en-US" sz="3600"/>
              <a:t>Fishery Management Council (Council) Records and FOIA Requests</a:t>
            </a:r>
            <a:endParaRPr sz="3600"/>
          </a:p>
        </p:txBody>
      </p:sp>
      <p:sp>
        <p:nvSpPr>
          <p:cNvPr id="152" name="Google Shape;152;p19"/>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415"/>
              <a:buNone/>
            </a:pPr>
            <a:r>
              <a:rPr lang="en-US"/>
              <a:t>Robin Burress</a:t>
            </a:r>
            <a:endParaRPr/>
          </a:p>
          <a:p>
            <a:pPr indent="0" lvl="0" marL="0" rtl="0" algn="ctr">
              <a:spcBef>
                <a:spcPts val="0"/>
              </a:spcBef>
              <a:spcAft>
                <a:spcPts val="0"/>
              </a:spcAft>
              <a:buSzPts val="2415"/>
              <a:buNone/>
            </a:pPr>
            <a:r>
              <a:rPr lang="en-US"/>
              <a:t>NOAA Privacy Act Officer</a:t>
            </a:r>
            <a:endParaRPr/>
          </a:p>
          <a:p>
            <a:pPr indent="0" lvl="0" marL="0" rtl="0" algn="ctr">
              <a:spcBef>
                <a:spcPts val="0"/>
              </a:spcBef>
              <a:spcAft>
                <a:spcPts val="0"/>
              </a:spcAft>
              <a:buSzPts val="2415"/>
              <a:buNone/>
            </a:pPr>
            <a:r>
              <a:rPr lang="en-US"/>
              <a:t>April 26,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What Constitutes Official Council Business Making it an Agency Record?</a:t>
            </a:r>
            <a:endParaRPr/>
          </a:p>
        </p:txBody>
      </p:sp>
      <p:sp>
        <p:nvSpPr>
          <p:cNvPr id="158" name="Google Shape;158;p2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0000" lnSpcReduction="20000"/>
          </a:bodyPr>
          <a:lstStyle/>
          <a:p>
            <a:pPr indent="-285750" lvl="0" marL="285750" rtl="0" algn="l">
              <a:spcBef>
                <a:spcPts val="0"/>
              </a:spcBef>
              <a:spcAft>
                <a:spcPts val="0"/>
              </a:spcAft>
              <a:buSzPct val="115000"/>
              <a:buChar char="•"/>
            </a:pPr>
            <a:r>
              <a:rPr lang="en-US" sz="4000"/>
              <a:t>Records generated or received by the Council when the Council is in session as a body.</a:t>
            </a:r>
            <a:endParaRPr/>
          </a:p>
          <a:p>
            <a:pPr indent="-285750" lvl="0" marL="285750" rtl="0" algn="l">
              <a:spcBef>
                <a:spcPts val="1160"/>
              </a:spcBef>
              <a:spcAft>
                <a:spcPts val="0"/>
              </a:spcAft>
              <a:buSzPct val="115000"/>
              <a:buChar char="•"/>
            </a:pPr>
            <a:r>
              <a:rPr lang="en-US" sz="4000"/>
              <a:t>Records written or received by an individual Council member if it relates to a matter within the Council’s jurisdiction and the document is specifically discussed or disseminated at a Council meeting.</a:t>
            </a:r>
            <a:endParaRPr/>
          </a:p>
          <a:p>
            <a:pPr indent="-285750" lvl="0" marL="285750" rtl="0" algn="l">
              <a:spcBef>
                <a:spcPts val="1160"/>
              </a:spcBef>
              <a:spcAft>
                <a:spcPts val="0"/>
              </a:spcAft>
              <a:buSzPct val="115000"/>
              <a:buChar char="•"/>
            </a:pPr>
            <a:r>
              <a:rPr lang="en-US" sz="4000"/>
              <a:t>All Council staff records including emails, drafts, correspondence, etc. </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What are </a:t>
            </a:r>
            <a:r>
              <a:rPr lang="en-US" u="sng"/>
              <a:t>NOT</a:t>
            </a:r>
            <a:r>
              <a:rPr lang="en-US"/>
              <a:t> Considered Official Council Records?</a:t>
            </a:r>
            <a:endParaRPr/>
          </a:p>
        </p:txBody>
      </p:sp>
      <p:sp>
        <p:nvSpPr>
          <p:cNvPr id="164" name="Google Shape;164;p21"/>
          <p:cNvSpPr txBox="1"/>
          <p:nvPr>
            <p:ph idx="1" type="body"/>
          </p:nvPr>
        </p:nvSpPr>
        <p:spPr>
          <a:xfrm>
            <a:off x="1295400" y="2556924"/>
            <a:ext cx="9601200" cy="3637200"/>
          </a:xfrm>
          <a:prstGeom prst="rect">
            <a:avLst/>
          </a:prstGeom>
          <a:noFill/>
          <a:ln>
            <a:noFill/>
          </a:ln>
        </p:spPr>
        <p:txBody>
          <a:bodyPr anchorCtr="0" anchor="t" bIns="45700" lIns="91425" spcFirstLastPara="1" rIns="91425" wrap="square" tIns="45700">
            <a:normAutofit lnSpcReduction="20000"/>
          </a:bodyPr>
          <a:lstStyle/>
          <a:p>
            <a:pPr indent="-285750" lvl="0" marL="285750" rtl="0" algn="l">
              <a:spcBef>
                <a:spcPts val="0"/>
              </a:spcBef>
              <a:spcAft>
                <a:spcPts val="0"/>
              </a:spcAft>
              <a:buSzPts val="2760"/>
              <a:buChar char="•"/>
            </a:pPr>
            <a:r>
              <a:rPr lang="en-US"/>
              <a:t>Records from individual Council members are not subject to FOIA even when the subject of the records includes Council related business unless the document is specifically discussed or disseminated at a Council meeting.</a:t>
            </a:r>
            <a:endParaRPr/>
          </a:p>
          <a:p>
            <a:pPr indent="-285750" lvl="0" marL="285750" rtl="0" algn="l">
              <a:spcBef>
                <a:spcPts val="1080"/>
              </a:spcBef>
              <a:spcAft>
                <a:spcPts val="0"/>
              </a:spcAft>
              <a:buSzPts val="2760"/>
              <a:buChar char="•"/>
            </a:pPr>
            <a:r>
              <a:rPr lang="en-US"/>
              <a:t>The exception is where a Council member utilizes a NOAA or Council email address.</a:t>
            </a:r>
            <a:endParaRPr/>
          </a:p>
          <a:p>
            <a:pPr indent="-285750" lvl="0" marL="285750" rtl="0" algn="l">
              <a:spcBef>
                <a:spcPts val="1080"/>
              </a:spcBef>
              <a:spcAft>
                <a:spcPts val="0"/>
              </a:spcAft>
              <a:buSzPts val="2760"/>
              <a:buChar char="•"/>
            </a:pPr>
            <a:r>
              <a:rPr lang="en-US"/>
              <a:t>Individual Council member records may be found within Council staff records, such as emails from a Council member’s non-agency/Council email address and a Council staff’s email address.  However–these can still be included in a release if the search includes Staff email, and Council member records have been emailed to Staff or NOAA email addresses.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What are the Council Staff’s FOIA Responsibilities?</a:t>
            </a:r>
            <a:endParaRPr/>
          </a:p>
        </p:txBody>
      </p:sp>
      <p:sp>
        <p:nvSpPr>
          <p:cNvPr id="170" name="Google Shape;170;p2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381000" lvl="0" marL="457200" rtl="0" algn="l">
              <a:lnSpc>
                <a:spcPct val="80000"/>
              </a:lnSpc>
              <a:spcBef>
                <a:spcPts val="0"/>
              </a:spcBef>
              <a:spcAft>
                <a:spcPts val="0"/>
              </a:spcAft>
              <a:buSzPts val="2400"/>
              <a:buChar char="•"/>
            </a:pPr>
            <a:r>
              <a:rPr lang="en-US"/>
              <a:t>Forward any FOIA request received by the Council to the agency for processing</a:t>
            </a:r>
            <a:endParaRPr/>
          </a:p>
          <a:p>
            <a:pPr indent="0" lvl="0" marL="457200" rtl="0" algn="l">
              <a:lnSpc>
                <a:spcPct val="40000"/>
              </a:lnSpc>
              <a:spcBef>
                <a:spcPts val="0"/>
              </a:spcBef>
              <a:spcAft>
                <a:spcPts val="0"/>
              </a:spcAft>
              <a:buNone/>
            </a:pPr>
            <a:r>
              <a:t/>
            </a:r>
            <a:endParaRPr/>
          </a:p>
          <a:p>
            <a:pPr indent="-381000" lvl="0" marL="457200" rtl="0" algn="l">
              <a:lnSpc>
                <a:spcPct val="80000"/>
              </a:lnSpc>
              <a:spcBef>
                <a:spcPts val="1044"/>
              </a:spcBef>
              <a:spcAft>
                <a:spcPts val="0"/>
              </a:spcAft>
              <a:buSzPts val="2400"/>
              <a:buChar char="•"/>
            </a:pPr>
            <a:r>
              <a:rPr lang="en-US"/>
              <a:t>Seek clarification on the request as needed with their Regional FOIA Coordinator </a:t>
            </a:r>
            <a:endParaRPr/>
          </a:p>
          <a:p>
            <a:pPr indent="0" lvl="0" marL="457200" rtl="0" algn="l">
              <a:lnSpc>
                <a:spcPct val="40000"/>
              </a:lnSpc>
              <a:spcBef>
                <a:spcPts val="1044"/>
              </a:spcBef>
              <a:spcAft>
                <a:spcPts val="0"/>
              </a:spcAft>
              <a:buNone/>
            </a:pPr>
            <a:r>
              <a:t/>
            </a:r>
            <a:endParaRPr sz="1200"/>
          </a:p>
          <a:p>
            <a:pPr indent="-381000" lvl="0" marL="457200" rtl="0" algn="l">
              <a:lnSpc>
                <a:spcPct val="80000"/>
              </a:lnSpc>
              <a:spcBef>
                <a:spcPts val="1044"/>
              </a:spcBef>
              <a:spcAft>
                <a:spcPts val="0"/>
              </a:spcAft>
              <a:buSzPts val="2400"/>
              <a:buChar char="•"/>
            </a:pPr>
            <a:r>
              <a:rPr lang="en-US"/>
              <a:t>Search for all responsive records and provide them to the Regional FOIA coordinator</a:t>
            </a:r>
            <a:endParaRPr/>
          </a:p>
          <a:p>
            <a:pPr indent="0" lvl="0" marL="457200" rtl="0" algn="l">
              <a:lnSpc>
                <a:spcPct val="50000"/>
              </a:lnSpc>
              <a:spcBef>
                <a:spcPts val="1044"/>
              </a:spcBef>
              <a:spcAft>
                <a:spcPts val="0"/>
              </a:spcAft>
              <a:buNone/>
            </a:pPr>
            <a:r>
              <a:t/>
            </a:r>
            <a:endParaRPr sz="1200"/>
          </a:p>
          <a:p>
            <a:pPr indent="-381000" lvl="0" marL="457200" rtl="0" algn="l">
              <a:lnSpc>
                <a:spcPct val="80000"/>
              </a:lnSpc>
              <a:spcBef>
                <a:spcPts val="1044"/>
              </a:spcBef>
              <a:spcAft>
                <a:spcPts val="0"/>
              </a:spcAft>
              <a:buSzPts val="2400"/>
              <a:buChar char="•"/>
            </a:pPr>
            <a:r>
              <a:rPr lang="en-US"/>
              <a:t>Councils may let the agency know if they have concerns about releasing documents, but they must provide </a:t>
            </a:r>
            <a:r>
              <a:rPr b="1" lang="en-US" u="sng"/>
              <a:t>all</a:t>
            </a:r>
            <a:r>
              <a:rPr lang="en-US"/>
              <a:t> responsive documents to the agency regardless of their concerns</a:t>
            </a:r>
            <a:endParaRPr/>
          </a:p>
          <a:p>
            <a:pPr indent="-123634" lvl="0" marL="285750" rtl="0" algn="l">
              <a:lnSpc>
                <a:spcPct val="80000"/>
              </a:lnSpc>
              <a:spcBef>
                <a:spcPts val="1044"/>
              </a:spcBef>
              <a:spcAft>
                <a:spcPts val="0"/>
              </a:spcAft>
              <a:buSzPts val="2346"/>
              <a:buNone/>
            </a:pPr>
            <a:r>
              <a:t/>
            </a:r>
            <a:endParaRPr sz="20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What are the Agency’s FOIA Responsibilities with regard to Council Records?</a:t>
            </a:r>
            <a:endParaRPr/>
          </a:p>
        </p:txBody>
      </p:sp>
      <p:sp>
        <p:nvSpPr>
          <p:cNvPr id="176" name="Google Shape;176;p2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42570" lvl="0" marL="285750" rtl="0" algn="l">
              <a:spcBef>
                <a:spcPts val="0"/>
              </a:spcBef>
              <a:spcAft>
                <a:spcPts val="0"/>
              </a:spcAft>
              <a:buSzPts val="3000"/>
              <a:buChar char="•"/>
            </a:pPr>
            <a:r>
              <a:rPr lang="en-US" sz="3000"/>
              <a:t>Process any FOIA request received by the Councils</a:t>
            </a:r>
            <a:endParaRPr sz="3000"/>
          </a:p>
          <a:p>
            <a:pPr indent="-242570" lvl="0" marL="285750" rtl="0" algn="l">
              <a:spcBef>
                <a:spcPts val="1240"/>
              </a:spcBef>
              <a:spcAft>
                <a:spcPts val="0"/>
              </a:spcAft>
              <a:buSzPts val="3000"/>
              <a:buChar char="•"/>
            </a:pPr>
            <a:r>
              <a:rPr lang="en-US" sz="3000"/>
              <a:t>Communicate as needed with the requester</a:t>
            </a:r>
            <a:endParaRPr sz="3000"/>
          </a:p>
          <a:p>
            <a:pPr indent="-242570" lvl="0" marL="285750" rtl="0" algn="l">
              <a:spcBef>
                <a:spcPts val="1240"/>
              </a:spcBef>
              <a:spcAft>
                <a:spcPts val="0"/>
              </a:spcAft>
              <a:buSzPts val="3000"/>
              <a:buChar char="•"/>
            </a:pPr>
            <a:r>
              <a:rPr lang="en-US" sz="3000"/>
              <a:t>Gather responsive records from the Council records</a:t>
            </a:r>
            <a:endParaRPr sz="3000"/>
          </a:p>
          <a:p>
            <a:pPr indent="-242570" lvl="0" marL="285750" rtl="0" algn="l">
              <a:spcBef>
                <a:spcPts val="1240"/>
              </a:spcBef>
              <a:spcAft>
                <a:spcPts val="0"/>
              </a:spcAft>
              <a:buSzPts val="3000"/>
              <a:buChar char="•"/>
            </a:pPr>
            <a:r>
              <a:rPr lang="en-US" sz="3000"/>
              <a:t>Review all records for exemption application – the agency solely has denial authority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Relevant Council Record Resources</a:t>
            </a:r>
            <a:endParaRPr/>
          </a:p>
        </p:txBody>
      </p:sp>
      <p:sp>
        <p:nvSpPr>
          <p:cNvPr id="182" name="Google Shape;182;p2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NMFS Council regulations:</a:t>
            </a:r>
            <a:endParaRPr/>
          </a:p>
          <a:p>
            <a:pPr indent="-285750" lvl="1" marL="742950" rtl="0" algn="l">
              <a:spcBef>
                <a:spcPts val="1000"/>
              </a:spcBef>
              <a:spcAft>
                <a:spcPts val="0"/>
              </a:spcAft>
              <a:buSzPts val="2300"/>
              <a:buChar char="•"/>
            </a:pPr>
            <a:r>
              <a:rPr lang="en-US" u="sng">
                <a:solidFill>
                  <a:schemeClr val="accent1"/>
                </a:solidFill>
                <a:hlinkClick r:id="rId3">
                  <a:extLst>
                    <a:ext uri="{A12FA001-AC4F-418D-AE19-62706E023703}">
                      <ahyp:hlinkClr val="tx"/>
                    </a:ext>
                  </a:extLst>
                </a:hlinkClick>
              </a:rPr>
              <a:t>50 CFR 600.150</a:t>
            </a:r>
            <a:r>
              <a:rPr lang="en-US"/>
              <a:t> (Disposition of Records)</a:t>
            </a:r>
            <a:endParaRPr/>
          </a:p>
          <a:p>
            <a:pPr indent="-285750" lvl="1" marL="742950" rtl="0" algn="l">
              <a:spcBef>
                <a:spcPts val="1000"/>
              </a:spcBef>
              <a:spcAft>
                <a:spcPts val="0"/>
              </a:spcAft>
              <a:buSzPts val="2300"/>
              <a:buChar char="•"/>
            </a:pPr>
            <a:r>
              <a:rPr lang="en-US" u="sng">
                <a:solidFill>
                  <a:schemeClr val="accent1"/>
                </a:solidFill>
                <a:hlinkClick r:id="rId4">
                  <a:extLst>
                    <a:ext uri="{A12FA001-AC4F-418D-AE19-62706E023703}">
                      <ahyp:hlinkClr val="tx"/>
                    </a:ext>
                  </a:extLst>
                </a:hlinkClick>
              </a:rPr>
              <a:t>50 CFR 600.155</a:t>
            </a:r>
            <a:r>
              <a:rPr lang="en-US">
                <a:solidFill>
                  <a:schemeClr val="accent1"/>
                </a:solidFill>
              </a:rPr>
              <a:t> </a:t>
            </a:r>
            <a:r>
              <a:rPr lang="en-US"/>
              <a:t>(FOIA Requests)</a:t>
            </a:r>
            <a:endParaRPr/>
          </a:p>
          <a:p>
            <a:pPr indent="-285750" lvl="0" marL="285750" rtl="0" algn="l">
              <a:spcBef>
                <a:spcPts val="1080"/>
              </a:spcBef>
              <a:spcAft>
                <a:spcPts val="0"/>
              </a:spcAft>
              <a:buSzPts val="2760"/>
              <a:buChar char="•"/>
            </a:pPr>
            <a:r>
              <a:rPr lang="en-US" u="sng">
                <a:solidFill>
                  <a:schemeClr val="accent1"/>
                </a:solidFill>
                <a:hlinkClick r:id="rId5">
                  <a:extLst>
                    <a:ext uri="{A12FA001-AC4F-418D-AE19-62706E023703}">
                      <ahyp:hlinkClr val="tx"/>
                    </a:ext>
                  </a:extLst>
                </a:hlinkClick>
              </a:rPr>
              <a:t>NMFS Policy Directive Annex, PDS 30-125-ANNEX-A</a:t>
            </a:r>
            <a:r>
              <a:rPr lang="en-US"/>
              <a:t> (February 19, 2013): provides information on the definition and handling of agency records from Regional Fishery Management Council members</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Questions</a:t>
            </a:r>
            <a:endParaRPr/>
          </a:p>
        </p:txBody>
      </p:sp>
      <p:sp>
        <p:nvSpPr>
          <p:cNvPr id="188" name="Google Shape;188;p25"/>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285750" rtl="0" algn="ctr">
              <a:spcBef>
                <a:spcPts val="1080"/>
              </a:spcBef>
              <a:spcAft>
                <a:spcPts val="0"/>
              </a:spcAft>
              <a:buNone/>
            </a:pPr>
            <a:r>
              <a:t/>
            </a:r>
            <a:endParaRPr/>
          </a:p>
          <a:p>
            <a:pPr indent="0" lvl="0" marL="285750" rtl="0" algn="ctr">
              <a:spcBef>
                <a:spcPts val="1080"/>
              </a:spcBef>
              <a:spcAft>
                <a:spcPts val="0"/>
              </a:spcAft>
              <a:buNone/>
            </a:pPr>
            <a:r>
              <a:t/>
            </a:r>
            <a:endParaRPr/>
          </a:p>
          <a:p>
            <a:pPr indent="-110490" lvl="0" marL="285750" rtl="0" algn="ctr">
              <a:spcBef>
                <a:spcPts val="1080"/>
              </a:spcBef>
              <a:spcAft>
                <a:spcPts val="0"/>
              </a:spcAft>
              <a:buSzPts val="2760"/>
              <a:buNone/>
            </a:pPr>
            <a:r>
              <a:rPr lang="en-US" sz="5500"/>
              <a:t>Questions?</a:t>
            </a:r>
            <a:endParaRPr sz="5500"/>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