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31"/>
  </p:notesMasterIdLst>
  <p:sldIdLst>
    <p:sldId id="256" r:id="rId2"/>
    <p:sldId id="257" r:id="rId3"/>
    <p:sldId id="258" r:id="rId4"/>
    <p:sldId id="305" r:id="rId5"/>
    <p:sldId id="308" r:id="rId6"/>
    <p:sldId id="310" r:id="rId7"/>
    <p:sldId id="309" r:id="rId8"/>
    <p:sldId id="294" r:id="rId9"/>
    <p:sldId id="314" r:id="rId10"/>
    <p:sldId id="315" r:id="rId11"/>
    <p:sldId id="325" r:id="rId12"/>
    <p:sldId id="326" r:id="rId13"/>
    <p:sldId id="327" r:id="rId14"/>
    <p:sldId id="316" r:id="rId15"/>
    <p:sldId id="317" r:id="rId16"/>
    <p:sldId id="318" r:id="rId17"/>
    <p:sldId id="319" r:id="rId18"/>
    <p:sldId id="320" r:id="rId19"/>
    <p:sldId id="321" r:id="rId20"/>
    <p:sldId id="324" r:id="rId21"/>
    <p:sldId id="322" r:id="rId22"/>
    <p:sldId id="307" r:id="rId23"/>
    <p:sldId id="283" r:id="rId24"/>
    <p:sldId id="292" r:id="rId25"/>
    <p:sldId id="299" r:id="rId26"/>
    <p:sldId id="298" r:id="rId27"/>
    <p:sldId id="323" r:id="rId28"/>
    <p:sldId id="301" r:id="rId29"/>
    <p:sldId id="282" r:id="rId30"/>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6" autoAdjust="0"/>
    <p:restoredTop sz="78870" autoAdjust="0"/>
  </p:normalViewPr>
  <p:slideViewPr>
    <p:cSldViewPr>
      <p:cViewPr varScale="1">
        <p:scale>
          <a:sx n="53" d="100"/>
          <a:sy n="53" d="100"/>
        </p:scale>
        <p:origin x="1660" y="6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0266" cy="462118"/>
          </a:xfrm>
          <a:prstGeom prst="rect">
            <a:avLst/>
          </a:prstGeom>
          <a:noFill/>
          <a:ln>
            <a:noFill/>
          </a:ln>
        </p:spPr>
        <p:txBody>
          <a:bodyPr lIns="91425" tIns="91425" rIns="91425" bIns="91425" anchor="t"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3" name="Shape 3"/>
          <p:cNvSpPr txBox="1">
            <a:spLocks noGrp="1"/>
          </p:cNvSpPr>
          <p:nvPr>
            <p:ph type="dt" idx="10"/>
          </p:nvPr>
        </p:nvSpPr>
        <p:spPr>
          <a:xfrm>
            <a:off x="3970132" y="0"/>
            <a:ext cx="3040266" cy="462118"/>
          </a:xfrm>
          <a:prstGeom prst="rect">
            <a:avLst/>
          </a:prstGeom>
          <a:noFill/>
          <a:ln>
            <a:noFill/>
          </a:ln>
        </p:spPr>
        <p:txBody>
          <a:bodyPr lIns="91425" tIns="91425" rIns="91425" bIns="91425" anchor="t"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4" name="Shape 4"/>
          <p:cNvSpPr>
            <a:spLocks noGrp="1" noRot="1" noChangeAspect="1"/>
          </p:cNvSpPr>
          <p:nvPr>
            <p:ph type="sldImg" idx="3"/>
          </p:nvPr>
        </p:nvSpPr>
        <p:spPr>
          <a:xfrm>
            <a:off x="1195387" y="692150"/>
            <a:ext cx="4619625" cy="3463924"/>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ftr" idx="11"/>
          </p:nvPr>
        </p:nvSpPr>
        <p:spPr>
          <a:xfrm>
            <a:off x="0" y="8773957"/>
            <a:ext cx="3040266" cy="462118"/>
          </a:xfrm>
          <a:prstGeom prst="rect">
            <a:avLst/>
          </a:prstGeom>
          <a:noFill/>
          <a:ln>
            <a:noFill/>
          </a:ln>
        </p:spPr>
        <p:txBody>
          <a:bodyPr lIns="91425" tIns="91425" rIns="91425" bIns="91425" anchor="b"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7" name="Shape 7"/>
          <p:cNvSpPr txBox="1">
            <a:spLocks noGrp="1"/>
          </p:cNvSpPr>
          <p:nvPr>
            <p:ph type="sldNum" idx="12"/>
          </p:nvPr>
        </p:nvSpPr>
        <p:spPr>
          <a:xfrm>
            <a:off x="3970132" y="8773957"/>
            <a:ext cx="3040266" cy="462118"/>
          </a:xfrm>
          <a:prstGeom prst="rect">
            <a:avLst/>
          </a:prstGeom>
          <a:noFill/>
          <a:ln>
            <a:noFill/>
          </a:ln>
        </p:spPr>
        <p:txBody>
          <a:bodyPr lIns="91425" tIns="91425" rIns="91425" bIns="91425" anchor="b"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extLst>
      <p:ext uri="{BB962C8B-B14F-4D97-AF65-F5344CB8AC3E}">
        <p14:creationId xmlns:p14="http://schemas.microsoft.com/office/powerpoint/2010/main" val="132562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4" name="Shape 10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Font typeface="Arial"/>
              <a:buNone/>
            </a:pPr>
            <a:endParaRPr lang="en-US" sz="1800" dirty="0"/>
          </a:p>
        </p:txBody>
      </p:sp>
      <p:sp>
        <p:nvSpPr>
          <p:cNvPr id="105" name="Shape 10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OMB Circular A-130.</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507627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OMB Circular A-130.</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079480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OMB Circular A-130.</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4803253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OMB Circular A-130.</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0125678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OMB Circular A-130.</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1715665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OMB Circular A-130.</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1566854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5 USC 552a(e)(4)</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48564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err="1"/>
              <a:t>Pippinger</a:t>
            </a:r>
            <a:r>
              <a:rPr lang="en-US" i="1" dirty="0"/>
              <a:t> v. Rubin</a:t>
            </a:r>
            <a:r>
              <a:rPr lang="en-US" dirty="0"/>
              <a:t>, 129 F.3d 519 (10th Cir. 1997). In that case, the Court of Appeals for the Tenth Circuit addressed whether the Internal Revenue Service had complied with several of the requirements of subsection (e)(4) with regard to a computer database known as the “Automated Labor Employee Relations Tracking System [(ALERTS)].”  Id. at 524-28. The database was used by the IRS to record all disciplinary action proposed or taken against any IRS employee and contained a limited subset of information from two existing Privacy Act systems that the IRS had properly noticed in the Federal Register. See id. at 524-25. Of particular note is that the Tenth Circuit found that ALERTS, being an “abstraction of certain individual records” from other systems of records, did not constitute a new system of records requiring Federal Register publication, because it could be accessed only by the same users and only for the same purposes as those published in the Federal Register for the original systems of records.</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326078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39" name="Shape 139"/>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None/>
            </a:pPr>
            <a:r>
              <a:rPr lang="en-US" sz="1800" dirty="0">
                <a:solidFill>
                  <a:schemeClr val="dk1"/>
                </a:solidFill>
              </a:rPr>
              <a:t>“Relevant</a:t>
            </a:r>
            <a:r>
              <a:rPr lang="en-US" sz="1800" baseline="0" dirty="0">
                <a:solidFill>
                  <a:schemeClr val="dk1"/>
                </a:solidFill>
              </a:rPr>
              <a:t> and Necessary”:  This subsection is not violated so long as the maintenance of the information at issue is relevant and necessary to accomplish a legal purpose of the agency.  See, e.g., </a:t>
            </a:r>
            <a:r>
              <a:rPr lang="en-US" sz="1800" baseline="0" dirty="0" err="1">
                <a:solidFill>
                  <a:schemeClr val="dk1"/>
                </a:solidFill>
              </a:rPr>
              <a:t>Reuber</a:t>
            </a:r>
            <a:r>
              <a:rPr lang="en-US" sz="1800" baseline="0" dirty="0">
                <a:solidFill>
                  <a:schemeClr val="dk1"/>
                </a:solidFill>
              </a:rPr>
              <a:t> v. United States, 829 F.2d 133, 139-40 (D.C. Cir. 1987).  Basically need to point to a need for the use of the data—National Cancer Institute and EPA maintained a censure letter to an employee and disseminated it to the public (Litton—a contract company) after he sent unpublished research about a pesticide to California environmental groups.  NCI had previously found the pesticide to be non-carcinogenic—</a:t>
            </a:r>
            <a:r>
              <a:rPr lang="en-US" sz="1800" baseline="0" dirty="0" err="1">
                <a:solidFill>
                  <a:schemeClr val="dk1"/>
                </a:solidFill>
              </a:rPr>
              <a:t>Reuber</a:t>
            </a:r>
            <a:r>
              <a:rPr lang="en-US" sz="1800" baseline="0" dirty="0">
                <a:solidFill>
                  <a:schemeClr val="dk1"/>
                </a:solidFill>
              </a:rPr>
              <a:t> disputed this and had gone public with his findings.  </a:t>
            </a:r>
            <a:r>
              <a:rPr lang="en-US" sz="1800" baseline="0" dirty="0" err="1">
                <a:solidFill>
                  <a:schemeClr val="dk1"/>
                </a:solidFill>
              </a:rPr>
              <a:t>Reuber</a:t>
            </a:r>
            <a:r>
              <a:rPr lang="en-US" sz="1800" baseline="0" dirty="0">
                <a:solidFill>
                  <a:schemeClr val="dk1"/>
                </a:solidFill>
              </a:rPr>
              <a:t> alleged Litton should have held any discipline letters—as contractor, not NCI. Court disagreed—Litton was </a:t>
            </a:r>
            <a:r>
              <a:rPr lang="en-US" sz="1800" baseline="0" dirty="0" err="1">
                <a:solidFill>
                  <a:schemeClr val="dk1"/>
                </a:solidFill>
              </a:rPr>
              <a:t>Govt</a:t>
            </a:r>
            <a:r>
              <a:rPr lang="en-US" sz="1800" baseline="0" dirty="0">
                <a:solidFill>
                  <a:schemeClr val="dk1"/>
                </a:solidFill>
              </a:rPr>
              <a:t> Contractor and controversy enmeshed NCI in carcinogenic debate.</a:t>
            </a:r>
          </a:p>
          <a:p>
            <a:pPr marL="0" marR="0" lvl="0" indent="0" algn="l" rtl="0">
              <a:spcBef>
                <a:spcPts val="0"/>
              </a:spcBef>
              <a:buSzPct val="25000"/>
              <a:buNone/>
            </a:pPr>
            <a:endParaRPr lang="en-US" sz="1800" baseline="0" dirty="0">
              <a:solidFill>
                <a:schemeClr val="dk1"/>
              </a:solidFill>
            </a:endParaRPr>
          </a:p>
          <a:p>
            <a:pPr marL="0" marR="0" lvl="0" indent="0" algn="l" rtl="0">
              <a:spcBef>
                <a:spcPts val="0"/>
              </a:spcBef>
              <a:buSzPct val="25000"/>
              <a:buNone/>
            </a:pPr>
            <a:r>
              <a:rPr lang="en-US" sz="1800" baseline="0" dirty="0">
                <a:solidFill>
                  <a:schemeClr val="dk1"/>
                </a:solidFill>
              </a:rPr>
              <a:t>Interesting case on records about personal relationships in employee files:  </a:t>
            </a:r>
            <a:r>
              <a:rPr lang="en-US" sz="1800" i="1" baseline="0" dirty="0">
                <a:solidFill>
                  <a:schemeClr val="dk1"/>
                </a:solidFill>
              </a:rPr>
              <a:t>Thompson v. State</a:t>
            </a:r>
            <a:r>
              <a:rPr lang="en-US" sz="1800" baseline="0" dirty="0">
                <a:solidFill>
                  <a:schemeClr val="dk1"/>
                </a:solidFill>
              </a:rPr>
              <a:t>, 400 F. Supp. 2d 1, 18 (D.D.C. 2005) (“While an agency normally would have no reason to maintain information on an employee’s personal relationships, in these circumstances plaintiff’s relationship was inextricably linked with allegations of favoritism by her supervisor.”)</a:t>
            </a:r>
            <a:endParaRPr lang="en-US" sz="1800" dirty="0">
              <a:solidFill>
                <a:schemeClr val="dk1"/>
              </a:solidFill>
            </a:endParaRPr>
          </a:p>
        </p:txBody>
      </p:sp>
      <p:sp>
        <p:nvSpPr>
          <p:cNvPr id="140" name="Shape 140"/>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extLst>
      <p:ext uri="{BB962C8B-B14F-4D97-AF65-F5344CB8AC3E}">
        <p14:creationId xmlns:p14="http://schemas.microsoft.com/office/powerpoint/2010/main" val="16345871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Cooper v. FAA, No. 3:07-cv-01383, slip op. at 15-19 (N.D. Cal. Aug. 22, 2008) (</a:t>
            </a:r>
            <a:r>
              <a:rPr lang="en-US" i="0" dirty="0"/>
              <a:t>holding that disclosure of social security records to Transportation Department by SSA was improper because “the notice provided on the form [plaintiff] used to submit his information to SSA was insufficient”).</a:t>
            </a:r>
          </a:p>
          <a:p>
            <a:endParaRPr lang="en-US" i="0" dirty="0"/>
          </a:p>
          <a:p>
            <a:r>
              <a:rPr lang="en-US" i="0" dirty="0"/>
              <a:t>Stanmore</a:t>
            </a:r>
            <a:r>
              <a:rPr lang="en-US" i="0" baseline="0" dirty="0"/>
              <a:t> Cooper was d</a:t>
            </a:r>
            <a:r>
              <a:rPr lang="en-US" i="0" dirty="0"/>
              <a:t>iagnosed</a:t>
            </a:r>
            <a:r>
              <a:rPr lang="en-US" i="0" baseline="0" dirty="0"/>
              <a:t> in 1985 with HIV, and would not have qualified for renewal of his pilot’s license medical certificate.  Voluntarily grounded himself.  </a:t>
            </a:r>
            <a:r>
              <a:rPr lang="en-US" i="0" dirty="0"/>
              <a:t>In 1994, though, he applied for a medical certificate, without</a:t>
            </a:r>
            <a:r>
              <a:rPr lang="en-US" i="0" baseline="0" dirty="0"/>
              <a:t> disclosing his diagnosis, for fear of discrimination based on sexual orientation.  </a:t>
            </a:r>
            <a:r>
              <a:rPr lang="en-US" i="0" dirty="0"/>
              <a:t>Disclosed to SSA he had HIV in</a:t>
            </a:r>
            <a:r>
              <a:rPr lang="en-US" i="0" baseline="0" dirty="0"/>
              <a:t> 1995 to receive long-term disability benefits.  But then in 2002, “Operation Safe Pilot” through the OIG identified individuals receiving disability benefits that would preclude a pilot’s license medical certificate, but who were still flying.  SSA had provided SSN and medical information to FAA, without disclosing in an e3 statement.</a:t>
            </a:r>
            <a:endParaRPr lang="en-US" i="0"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626434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noAutofit/>
          </a:bodyPr>
          <a:lstStyle/>
          <a:p>
            <a:endParaRPr/>
          </a:p>
        </p:txBody>
      </p:sp>
      <p:sp>
        <p:nvSpPr>
          <p:cNvPr id="114" name="Shape 114"/>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Cooper v. FAA, No. 3:07-cv-01383, slip op. at 15-19 (N.D. Cal. Aug. 22, 2008) (</a:t>
            </a:r>
            <a:r>
              <a:rPr lang="en-US" i="0" dirty="0"/>
              <a:t>holding that disclosure of social security records to Transportation Department by SSA was improper because “the notice provided on the form [plaintiff] used to submit his information to SSA was insufficient”).</a:t>
            </a:r>
          </a:p>
          <a:p>
            <a:endParaRPr lang="en-US" i="0" dirty="0"/>
          </a:p>
          <a:p>
            <a:r>
              <a:rPr lang="en-US" i="0" dirty="0"/>
              <a:t>Stanmore</a:t>
            </a:r>
            <a:r>
              <a:rPr lang="en-US" i="0" baseline="0" dirty="0"/>
              <a:t> Cooper was d</a:t>
            </a:r>
            <a:r>
              <a:rPr lang="en-US" i="0" dirty="0"/>
              <a:t>iagnosed</a:t>
            </a:r>
            <a:r>
              <a:rPr lang="en-US" i="0" baseline="0" dirty="0"/>
              <a:t> in 1985 with HIV, and would not have qualified for renewal of his pilot’s license medical certificate.  Voluntarily grounded himself.  </a:t>
            </a:r>
            <a:r>
              <a:rPr lang="en-US" i="0" dirty="0"/>
              <a:t>In 1994, though, he applied for a medical certificate, without</a:t>
            </a:r>
            <a:r>
              <a:rPr lang="en-US" i="0" baseline="0" dirty="0"/>
              <a:t> disclosing his diagnosis, for fear of discrimination based on sexual orientation.  </a:t>
            </a:r>
            <a:r>
              <a:rPr lang="en-US" i="0" dirty="0"/>
              <a:t>Disclosed to SSA he had HIV in</a:t>
            </a:r>
            <a:r>
              <a:rPr lang="en-US" i="0" baseline="0" dirty="0"/>
              <a:t> 1995 to receive long-term disability benefits.  But then in 2002, “Operation Safe Pilot” through the OIG identified individuals receiving disability benefits that would preclude a pilot’s license medical certificate, but who were still flying.  SSA had provided SSN and medical information to FAA, without disclosing in an e3 statement.</a:t>
            </a:r>
            <a:endParaRPr lang="en-US" i="0"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7571223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r>
              <a:rPr lang="en-US" sz="1800" b="0" i="0" u="none" strike="noStrike" cap="none" baseline="0" dirty="0"/>
              <a:t>DOC’s incident response plan outlines the required agency response—entirely separate from the CUI incident response—and includes victim notification requirements, credit monitoring considerations, and potential notifications to Congress independent of any CUI policy-based response.  </a:t>
            </a:r>
          </a:p>
        </p:txBody>
      </p:sp>
    </p:spTree>
    <p:extLst>
      <p:ext uri="{BB962C8B-B14F-4D97-AF65-F5344CB8AC3E}">
        <p14:creationId xmlns:p14="http://schemas.microsoft.com/office/powerpoint/2010/main" val="1711706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err="1"/>
              <a:t>Greentree</a:t>
            </a:r>
            <a:r>
              <a:rPr lang="en-US" i="1" dirty="0"/>
              <a:t> v. U.S. Customs Serv</a:t>
            </a:r>
            <a:r>
              <a:rPr lang="en-US" dirty="0"/>
              <a:t>., 674 F.2d 74, 76-80 (D.C. Cir. 1982).  The FOIA is entirely an access statute; it permits “any person” to seek access to any “agency record” that is not subject to any of its nine exemptions or its three exclusions.  By comparison, the Privacy Act permits only an “individual” to seek access to only his own “record,” and only if that record is maintained by the agency within a “system of records” – i.e., is retrieved by that individual requester’s name or personal identifier – subject to ten Privacy Act exemptions (see the discussion of Privacy Act exemptions, below).  Thus, the primary difference between the FOIA and the access provision of the Privacy Act is in the scope of information accessible under each statute.</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7773817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https://www.justice.gov/oip/blog/foia-update-foia-counselor-privacy-actfoia-conflict-or-harmony</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2599750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Inquiry—15</a:t>
            </a:r>
            <a:r>
              <a:rPr lang="en-US" baseline="0" dirty="0"/>
              <a:t> CFR 4.23</a:t>
            </a:r>
          </a:p>
          <a:p>
            <a:r>
              <a:rPr lang="en-US" baseline="0" dirty="0"/>
              <a:t>Access—15 CFR 4.24</a:t>
            </a:r>
          </a:p>
          <a:p>
            <a:r>
              <a:rPr lang="en-US" baseline="0" dirty="0"/>
              <a:t>Amendment—15 CFR 4.27</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779807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Agency </a:t>
            </a:r>
            <a:r>
              <a:rPr lang="en-US" sz="1200" b="0" i="0" u="sng" kern="1200" dirty="0">
                <a:solidFill>
                  <a:schemeClr val="tx1"/>
                </a:solidFill>
                <a:effectLst/>
                <a:latin typeface="+mn-lt"/>
                <a:ea typeface="+mn-ea"/>
                <a:cs typeface="+mn-cs"/>
              </a:rPr>
              <a:t>cannot</a:t>
            </a:r>
            <a:r>
              <a:rPr lang="en-US" sz="1200" b="0" i="0" kern="1200" dirty="0">
                <a:solidFill>
                  <a:schemeClr val="tx1"/>
                </a:solidFill>
                <a:effectLst/>
                <a:latin typeface="+mn-lt"/>
                <a:ea typeface="+mn-ea"/>
                <a:cs typeface="+mn-cs"/>
              </a:rPr>
              <a:t> rely upon a FOIA exemption alone to deny a</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Citizen access to any of his records under the Privacy Act.  </a:t>
            </a:r>
            <a:r>
              <a:rPr lang="en-US" sz="1200" b="0" i="0" u="sng" kern="1200" dirty="0">
                <a:solidFill>
                  <a:schemeClr val="tx1"/>
                </a:solidFill>
                <a:effectLst/>
                <a:latin typeface="+mn-lt"/>
                <a:ea typeface="+mn-ea"/>
                <a:cs typeface="+mn-cs"/>
              </a:rPr>
              <a:t>See</a:t>
            </a:r>
            <a:r>
              <a:rPr lang="en-US" sz="1200" b="0" i="0" kern="1200" dirty="0">
                <a:solidFill>
                  <a:schemeClr val="tx1"/>
                </a:solidFill>
                <a:effectLst/>
                <a:latin typeface="+mn-lt"/>
                <a:ea typeface="+mn-ea"/>
                <a:cs typeface="+mn-cs"/>
              </a:rPr>
              <a:t> 5 U.S.C. § 552a(t)(1) (FOIA exemptions cannot defeat Privacy Act access); </a:t>
            </a:r>
            <a:r>
              <a:rPr lang="en-US" sz="1200" b="0" i="0" u="sng" kern="1200" dirty="0">
                <a:solidFill>
                  <a:schemeClr val="tx1"/>
                </a:solidFill>
                <a:effectLst/>
                <a:latin typeface="+mn-lt"/>
                <a:ea typeface="+mn-ea"/>
                <a:cs typeface="+mn-cs"/>
              </a:rPr>
              <a:t>see also</a:t>
            </a:r>
            <a:r>
              <a:rPr lang="en-US" sz="1200" b="0" i="0" kern="1200" dirty="0">
                <a:solidFill>
                  <a:schemeClr val="tx1"/>
                </a:solidFill>
                <a:effectLst/>
                <a:latin typeface="+mn-lt"/>
                <a:ea typeface="+mn-ea"/>
                <a:cs typeface="+mn-cs"/>
              </a:rPr>
              <a:t> </a:t>
            </a:r>
            <a:r>
              <a:rPr lang="en-US" sz="1200" b="0" i="0" u="sng" kern="1200" dirty="0">
                <a:solidFill>
                  <a:schemeClr val="tx1"/>
                </a:solidFill>
                <a:effectLst/>
                <a:latin typeface="+mn-lt"/>
                <a:ea typeface="+mn-ea"/>
                <a:cs typeface="+mn-cs"/>
              </a:rPr>
              <a:t>Martin v. Office of Special Counsel</a:t>
            </a:r>
            <a:r>
              <a:rPr lang="en-US" sz="1200" b="0" i="0" kern="1200" dirty="0">
                <a:solidFill>
                  <a:schemeClr val="tx1"/>
                </a:solidFill>
                <a:effectLst/>
                <a:latin typeface="+mn-lt"/>
                <a:ea typeface="+mn-ea"/>
                <a:cs typeface="+mn-cs"/>
              </a:rPr>
              <a:t>, 819 F.2d 1181, 1184 (D.C. Cir. 1987)</a:t>
            </a:r>
          </a:p>
          <a:p>
            <a:endParaRPr lang="en-US" sz="1200" b="0" i="0" u="sng" kern="1200" dirty="0">
              <a:solidFill>
                <a:schemeClr val="tx1"/>
              </a:solidFill>
              <a:effectLst/>
              <a:latin typeface="+mn-lt"/>
              <a:ea typeface="+mn-ea"/>
              <a:cs typeface="+mn-cs"/>
            </a:endParaRPr>
          </a:p>
          <a:p>
            <a:r>
              <a:rPr lang="en-US" sz="1200" b="0" i="0" u="sng" kern="1200" dirty="0">
                <a:solidFill>
                  <a:schemeClr val="tx1"/>
                </a:solidFill>
                <a:effectLst/>
                <a:latin typeface="+mn-lt"/>
                <a:ea typeface="+mn-ea"/>
                <a:cs typeface="+mn-cs"/>
              </a:rPr>
              <a:t>Hoffman v. Brown</a:t>
            </a:r>
            <a:r>
              <a:rPr lang="en-US" sz="1200" b="0" i="0" kern="1200" dirty="0">
                <a:solidFill>
                  <a:schemeClr val="tx1"/>
                </a:solidFill>
                <a:effectLst/>
                <a:latin typeface="+mn-lt"/>
                <a:ea typeface="+mn-ea"/>
                <a:cs typeface="+mn-cs"/>
              </a:rPr>
              <a:t>, No. 1:96cv53-C, slip op. at 4 (W.D.N.C. Nov. 26, 1996) (agreeing with plaintiff that “no provision of the Privacy Act allows the government to withhold or redact records concerning [his] own personnel records” and ordering production of e-mail and other correspondence regarding plaintiff’s employment), </a:t>
            </a:r>
            <a:r>
              <a:rPr lang="en-US" sz="1200" b="0" i="0" u="sng" kern="1200" dirty="0">
                <a:solidFill>
                  <a:schemeClr val="tx1"/>
                </a:solidFill>
                <a:effectLst/>
                <a:latin typeface="+mn-lt"/>
                <a:ea typeface="+mn-ea"/>
                <a:cs typeface="+mn-cs"/>
              </a:rPr>
              <a:t>aff’d</a:t>
            </a:r>
            <a:r>
              <a:rPr lang="en-US" sz="1200" b="0" i="0" kern="1200" dirty="0">
                <a:solidFill>
                  <a:schemeClr val="tx1"/>
                </a:solidFill>
                <a:effectLst/>
                <a:latin typeface="+mn-lt"/>
                <a:ea typeface="+mn-ea"/>
                <a:cs typeface="+mn-cs"/>
              </a:rPr>
              <a:t>, 145 F.3d 1324 (4th Cir. 1998) (unpublished table decision); </a:t>
            </a:r>
            <a:r>
              <a:rPr lang="en-US" sz="1200" b="0" i="0" u="sng" kern="1200" dirty="0" err="1">
                <a:solidFill>
                  <a:schemeClr val="tx1"/>
                </a:solidFill>
                <a:effectLst/>
                <a:latin typeface="+mn-lt"/>
                <a:ea typeface="+mn-ea"/>
                <a:cs typeface="+mn-cs"/>
              </a:rPr>
              <a:t>Viotti</a:t>
            </a:r>
            <a:r>
              <a:rPr lang="en-US" sz="1200" b="0" i="0" u="sng" kern="1200" dirty="0">
                <a:solidFill>
                  <a:schemeClr val="tx1"/>
                </a:solidFill>
                <a:effectLst/>
                <a:latin typeface="+mn-lt"/>
                <a:ea typeface="+mn-ea"/>
                <a:cs typeface="+mn-cs"/>
              </a:rPr>
              <a:t> v. Air Force</a:t>
            </a:r>
            <a:r>
              <a:rPr lang="en-US" sz="1200" b="0" i="0" kern="1200" dirty="0">
                <a:solidFill>
                  <a:schemeClr val="tx1"/>
                </a:solidFill>
                <a:effectLst/>
                <a:latin typeface="+mn-lt"/>
                <a:ea typeface="+mn-ea"/>
                <a:cs typeface="+mn-cs"/>
              </a:rPr>
              <a:t>, 902 F. Supp. 1331, 1336-37 (D. Colo. 1995) (“If the records are accessible under the Privacy Act, the exemptions from disclosure in the FOIA are inapplicable.”)</a:t>
            </a:r>
            <a:endParaRPr lang="en-US" sz="1200" b="0" i="0" u="sng" kern="1200" dirty="0">
              <a:solidFill>
                <a:schemeClr val="tx1"/>
              </a:solidFill>
              <a:effectLst/>
              <a:latin typeface="+mn-lt"/>
              <a:ea typeface="+mn-ea"/>
              <a:cs typeface="+mn-cs"/>
            </a:endParaRPr>
          </a:p>
          <a:p>
            <a:endParaRPr lang="en-US" sz="1200" b="0" i="0" u="sng" kern="1200" dirty="0">
              <a:solidFill>
                <a:schemeClr val="tx1"/>
              </a:solidFill>
              <a:effectLst/>
              <a:latin typeface="+mn-lt"/>
              <a:ea typeface="+mn-ea"/>
              <a:cs typeface="+mn-cs"/>
            </a:endParaRPr>
          </a:p>
          <a:p>
            <a:r>
              <a:rPr lang="en-US" sz="1200" b="0" i="0" u="sng" kern="1200" dirty="0" err="1">
                <a:solidFill>
                  <a:schemeClr val="tx1"/>
                </a:solidFill>
                <a:effectLst/>
                <a:latin typeface="+mn-lt"/>
                <a:ea typeface="+mn-ea"/>
                <a:cs typeface="+mn-cs"/>
              </a:rPr>
              <a:t>Hunsberger</a:t>
            </a:r>
            <a:r>
              <a:rPr lang="en-US" sz="1200" b="0" i="0" u="sng" kern="1200" dirty="0">
                <a:solidFill>
                  <a:schemeClr val="tx1"/>
                </a:solidFill>
                <a:effectLst/>
                <a:latin typeface="+mn-lt"/>
                <a:ea typeface="+mn-ea"/>
                <a:cs typeface="+mn-cs"/>
              </a:rPr>
              <a:t> v. DOJ</a:t>
            </a:r>
            <a:r>
              <a:rPr lang="en-US" sz="1200" b="0" i="0" kern="1200" dirty="0">
                <a:solidFill>
                  <a:schemeClr val="tx1"/>
                </a:solidFill>
                <a:effectLst/>
                <a:latin typeface="+mn-lt"/>
                <a:ea typeface="+mn-ea"/>
                <a:cs typeface="+mn-cs"/>
              </a:rPr>
              <a:t>, No. 92-2587, slip op. at 2 n.2 (D.D.C. July 22, 1997) (exempting system of records, from which documents at issue were retrieved, pursuant to Privacy Act exemption (j)(2); “[c]</a:t>
            </a:r>
            <a:r>
              <a:rPr lang="en-US" sz="1200" b="0" i="0" kern="1200" dirty="0" err="1">
                <a:solidFill>
                  <a:schemeClr val="tx1"/>
                </a:solidFill>
                <a:effectLst/>
                <a:latin typeface="+mn-lt"/>
                <a:ea typeface="+mn-ea"/>
                <a:cs typeface="+mn-cs"/>
              </a:rPr>
              <a:t>onsequently</a:t>
            </a:r>
            <a:r>
              <a:rPr lang="en-US" sz="1200" b="0" i="0" kern="1200" dirty="0">
                <a:solidFill>
                  <a:schemeClr val="tx1"/>
                </a:solidFill>
                <a:effectLst/>
                <a:latin typeface="+mn-lt"/>
                <a:ea typeface="+mn-ea"/>
                <a:cs typeface="+mn-cs"/>
              </a:rPr>
              <a:t>, the records were processed for release under the FOIA”.</a:t>
            </a:r>
          </a:p>
          <a:p>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1407581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a:t>
            </a:r>
            <a:r>
              <a:rPr lang="en-US" sz="1200" b="0" i="0" kern="1200" baseline="0" dirty="0">
                <a:solidFill>
                  <a:schemeClr val="tx1"/>
                </a:solidFill>
                <a:effectLst/>
                <a:latin typeface="+mn-lt"/>
                <a:ea typeface="+mn-ea"/>
                <a:cs typeface="+mn-cs"/>
              </a:rPr>
              <a:t> 10 Circuit noted that, "[t]he public interest in learning of a government employee's misconduct increases as one moves up an agency's</a:t>
            </a:r>
          </a:p>
          <a:p>
            <a:r>
              <a:rPr lang="en-US" sz="1200" b="0" i="0" kern="1200" baseline="0" dirty="0">
                <a:solidFill>
                  <a:schemeClr val="tx1"/>
                </a:solidFill>
                <a:effectLst/>
                <a:latin typeface="+mn-lt"/>
                <a:ea typeface="+mn-ea"/>
                <a:cs typeface="+mn-cs"/>
              </a:rPr>
              <a:t>hierarchical ladder. (</a:t>
            </a:r>
            <a:r>
              <a:rPr lang="en-US" sz="1200" b="0" i="1" kern="1200" baseline="0" dirty="0" err="1">
                <a:solidFill>
                  <a:schemeClr val="tx1"/>
                </a:solidFill>
                <a:effectLst/>
                <a:latin typeface="+mn-lt"/>
                <a:ea typeface="+mn-ea"/>
                <a:cs typeface="+mn-cs"/>
              </a:rPr>
              <a:t>Trentadue</a:t>
            </a:r>
            <a:r>
              <a:rPr lang="en-US" sz="1200" b="0" i="1" kern="1200" baseline="0" dirty="0">
                <a:solidFill>
                  <a:schemeClr val="tx1"/>
                </a:solidFill>
                <a:effectLst/>
                <a:latin typeface="+mn-lt"/>
                <a:ea typeface="+mn-ea"/>
                <a:cs typeface="+mn-cs"/>
              </a:rPr>
              <a:t> v. Integrity Comm</a:t>
            </a:r>
            <a:r>
              <a:rPr lang="en-US" sz="1200" b="0" i="0" kern="1200" baseline="0" dirty="0">
                <a:solidFill>
                  <a:schemeClr val="tx1"/>
                </a:solidFill>
                <a:effectLst/>
                <a:latin typeface="+mn-lt"/>
                <a:ea typeface="+mn-ea"/>
                <a:cs typeface="+mn-cs"/>
              </a:rPr>
              <a:t>., 501 F.3d 1215, 1234 (10th Cir. 2007)).  </a:t>
            </a:r>
          </a:p>
          <a:p>
            <a:endParaRPr lang="en-US" sz="1200" b="0" i="0" kern="1200" baseline="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It should be noted that the Privacy Act – like the FOIA – does not require agencies to create records that do not exist.  </a:t>
            </a:r>
            <a:r>
              <a:rPr lang="en-US" sz="1200" b="0" i="0" u="sng" kern="1200" dirty="0">
                <a:solidFill>
                  <a:schemeClr val="tx1"/>
                </a:solidFill>
                <a:effectLst/>
                <a:latin typeface="+mn-lt"/>
                <a:ea typeface="+mn-ea"/>
                <a:cs typeface="+mn-cs"/>
              </a:rPr>
              <a:t>See</a:t>
            </a:r>
            <a:r>
              <a:rPr lang="en-US" sz="1200" b="0" i="0" kern="1200" dirty="0">
                <a:solidFill>
                  <a:schemeClr val="tx1"/>
                </a:solidFill>
                <a:effectLst/>
                <a:latin typeface="+mn-lt"/>
                <a:ea typeface="+mn-ea"/>
                <a:cs typeface="+mn-cs"/>
              </a:rPr>
              <a:t> </a:t>
            </a:r>
            <a:r>
              <a:rPr lang="en-US" sz="1200" b="0" i="0" u="sng" kern="1200" dirty="0" err="1">
                <a:solidFill>
                  <a:schemeClr val="tx1"/>
                </a:solidFill>
                <a:effectLst/>
                <a:latin typeface="+mn-lt"/>
                <a:ea typeface="+mn-ea"/>
                <a:cs typeface="+mn-cs"/>
              </a:rPr>
              <a:t>DeBold</a:t>
            </a:r>
            <a:r>
              <a:rPr lang="en-US" sz="1200" b="0" i="0" u="sng" kern="1200" dirty="0">
                <a:solidFill>
                  <a:schemeClr val="tx1"/>
                </a:solidFill>
                <a:effectLst/>
                <a:latin typeface="+mn-lt"/>
                <a:ea typeface="+mn-ea"/>
                <a:cs typeface="+mn-cs"/>
              </a:rPr>
              <a:t> v. Stimson</a:t>
            </a:r>
            <a:r>
              <a:rPr lang="en-US" sz="1200" b="0" i="0" kern="1200" dirty="0">
                <a:solidFill>
                  <a:schemeClr val="tx1"/>
                </a:solidFill>
                <a:effectLst/>
                <a:latin typeface="+mn-lt"/>
                <a:ea typeface="+mn-ea"/>
                <a:cs typeface="+mn-cs"/>
              </a:rPr>
              <a:t>, 735 F.2d 1037, 1041 (7th Cir. 1984).  </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1665610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DOC CUI Policy, Sec. 6(b)-(c).</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7293994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u="sng" dirty="0" err="1"/>
              <a:t>Sussman</a:t>
            </a:r>
            <a:r>
              <a:rPr lang="en-US" u="sng" dirty="0"/>
              <a:t> v. DOJ</a:t>
            </a:r>
            <a:r>
              <a:rPr lang="en-US" dirty="0"/>
              <a:t>, No. 03-3618, 2006 WL 2850608, at *4 (E.D.N.Y. Sept. 30, 2006) (“[A]n exemption under the FOIA is not a bar to release files under the Privacy Act and . . . a Privacy Act exemption is not a bar to release of files under the FOIA.”).</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sng" kern="1200" dirty="0">
                <a:solidFill>
                  <a:schemeClr val="tx1"/>
                </a:solidFill>
                <a:effectLst/>
                <a:latin typeface="+mn-lt"/>
                <a:ea typeface="+mn-ea"/>
                <a:cs typeface="+mn-cs"/>
              </a:rPr>
              <a:t>Clarkson v. IRS</a:t>
            </a:r>
            <a:r>
              <a:rPr lang="en-US" sz="1200" b="0" i="0" kern="1200" dirty="0">
                <a:solidFill>
                  <a:schemeClr val="tx1"/>
                </a:solidFill>
                <a:effectLst/>
                <a:latin typeface="+mn-lt"/>
                <a:ea typeface="+mn-ea"/>
                <a:cs typeface="+mn-cs"/>
              </a:rPr>
              <a:t>, 678 F.2d 1368, 1376 (11th Cir. 1982)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See DOJ FOIA</a:t>
            </a:r>
            <a:r>
              <a:rPr lang="en-US" sz="1200" b="0" i="0" kern="1200" baseline="0" dirty="0">
                <a:solidFill>
                  <a:schemeClr val="tx1"/>
                </a:solidFill>
                <a:effectLst/>
                <a:latin typeface="+mn-lt"/>
                <a:ea typeface="+mn-ea"/>
                <a:cs typeface="+mn-cs"/>
              </a:rPr>
              <a:t> and Privacy Act:  Conflict or Harmony? Article.  </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4007960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endParaRPr lang="en-US" sz="1800" b="0" i="0" u="none" strike="noStrike" cap="none" baseline="0" dirty="0"/>
          </a:p>
        </p:txBody>
      </p:sp>
    </p:spTree>
    <p:extLst>
      <p:ext uri="{BB962C8B-B14F-4D97-AF65-F5344CB8AC3E}">
        <p14:creationId xmlns:p14="http://schemas.microsoft.com/office/powerpoint/2010/main" val="3688560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endParaRPr lang="en-US" sz="1800" dirty="0"/>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96180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4255058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1897593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Bureaus, consequently, have been developing their own CUI Policies,</a:t>
            </a:r>
            <a:r>
              <a:rPr lang="en-US" baseline="0" dirty="0"/>
              <a:t> to address Bureau-level data that is unique to each Bureau’s respective mission, that may require particular handling, protection, or CUI categorization.</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1222423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OMB Circular A-130.</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199253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OMB Circular A-130.</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790414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00000"/>
              </a:lnSpc>
              <a:spcBef>
                <a:spcPts val="560"/>
              </a:spcBef>
              <a:spcAft>
                <a:spcPts val="0"/>
              </a:spcAft>
              <a:buClr>
                <a:schemeClr val="dk1"/>
              </a:buClr>
              <a:buFont typeface="Arial"/>
              <a:buNone/>
              <a:defRPr/>
            </a:lvl1pPr>
            <a:lvl2pPr marL="457200" marR="0" indent="0" algn="ctr" rtl="0">
              <a:lnSpc>
                <a:spcPct val="100000"/>
              </a:lnSpc>
              <a:spcBef>
                <a:spcPts val="480"/>
              </a:spcBef>
              <a:spcAft>
                <a:spcPts val="0"/>
              </a:spcAft>
              <a:buClr>
                <a:schemeClr val="dk1"/>
              </a:buClr>
              <a:buFont typeface="Arial"/>
              <a:buNone/>
              <a:defRPr/>
            </a:lvl2pPr>
            <a:lvl3pPr marL="914400" marR="0" indent="0" algn="ctr" rtl="0">
              <a:lnSpc>
                <a:spcPct val="100000"/>
              </a:lnSpc>
              <a:spcBef>
                <a:spcPts val="400"/>
              </a:spcBef>
              <a:spcAft>
                <a:spcPts val="0"/>
              </a:spcAft>
              <a:buClr>
                <a:schemeClr val="dk1"/>
              </a:buClr>
              <a:buFont typeface="Arial"/>
              <a:buNone/>
              <a:defRPr/>
            </a:lvl3pPr>
            <a:lvl4pPr marL="1371600" marR="0" indent="0" algn="ctr" rtl="0">
              <a:lnSpc>
                <a:spcPct val="100000"/>
              </a:lnSpc>
              <a:spcBef>
                <a:spcPts val="400"/>
              </a:spcBef>
              <a:spcAft>
                <a:spcPts val="0"/>
              </a:spcAft>
              <a:buClr>
                <a:schemeClr val="dk1"/>
              </a:buClr>
              <a:buFont typeface="Arial"/>
              <a:buNone/>
              <a:defRPr/>
            </a:lvl4pPr>
            <a:lvl5pPr marL="1828800" marR="0" indent="0" algn="ctr" rtl="0">
              <a:lnSpc>
                <a:spcPct val="100000"/>
              </a:lnSpc>
              <a:spcBef>
                <a:spcPts val="400"/>
              </a:spcBef>
              <a:spcAft>
                <a:spcPts val="0"/>
              </a:spcAft>
              <a:buClr>
                <a:schemeClr val="dk1"/>
              </a:buClr>
              <a:buFont typeface="Arial"/>
              <a:buNone/>
              <a:defRPr/>
            </a:lvl5pPr>
            <a:lvl6pPr marL="2286000" marR="0" indent="0" algn="ctr" rtl="0">
              <a:lnSpc>
                <a:spcPct val="100000"/>
              </a:lnSpc>
              <a:spcBef>
                <a:spcPts val="400"/>
              </a:spcBef>
              <a:spcAft>
                <a:spcPts val="0"/>
              </a:spcAft>
              <a:buClr>
                <a:schemeClr val="dk1"/>
              </a:buClr>
              <a:buFont typeface="Arial"/>
              <a:buNone/>
              <a:defRPr/>
            </a:lvl6pPr>
            <a:lvl7pPr marL="2743200" marR="0" indent="0" algn="ctr" rtl="0">
              <a:lnSpc>
                <a:spcPct val="100000"/>
              </a:lnSpc>
              <a:spcBef>
                <a:spcPts val="400"/>
              </a:spcBef>
              <a:spcAft>
                <a:spcPts val="0"/>
              </a:spcAft>
              <a:buClr>
                <a:schemeClr val="dk1"/>
              </a:buClr>
              <a:buFont typeface="Arial"/>
              <a:buNone/>
              <a:defRPr/>
            </a:lvl7pPr>
            <a:lvl8pPr marL="3200400" marR="0" indent="0" algn="ctr" rtl="0">
              <a:lnSpc>
                <a:spcPct val="100000"/>
              </a:lnSpc>
              <a:spcBef>
                <a:spcPts val="400"/>
              </a:spcBef>
              <a:spcAft>
                <a:spcPts val="0"/>
              </a:spcAft>
              <a:buClr>
                <a:schemeClr val="dk1"/>
              </a:buClr>
              <a:buFont typeface="Arial"/>
              <a:buNone/>
              <a:defRPr/>
            </a:lvl8pPr>
            <a:lvl9pPr marL="3657600" marR="0" indent="0" algn="ctr" rtl="0">
              <a:lnSpc>
                <a:spcPct val="100000"/>
              </a:lnSpc>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7" name="Shape 77"/>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78" name="Shape 7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83" name="Shape 8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4" name="Shape 8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OBJECT_ONLY">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228600"/>
            <a:ext cx="7772400" cy="5867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9" name="Shape 8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0" name="Shape 9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1" name="Shape 9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ABLE">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94" name="Shape 9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5" name="Shape 9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6" name="Shape 9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33" name="Shape 33"/>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9" name="Shape 39"/>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0" name="Shape 40"/>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6" name="Shape 46"/>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7" name="Shape 47"/>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8" name="Shape 48"/>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9" name="Shape 4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1" name="Shape 5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4" name="Shape 5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65" name="Shape 65"/>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6" name="Shape 6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7" name="Shape 67"/>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72" name="Shape 72"/>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63500" algn="l" rtl="0">
              <a:lnSpc>
                <a:spcPct val="100000"/>
              </a:lnSpc>
              <a:spcBef>
                <a:spcPts val="560"/>
              </a:spcBef>
              <a:spcAft>
                <a:spcPts val="0"/>
              </a:spcAft>
              <a:buClr>
                <a:schemeClr val="dk1"/>
              </a:buClr>
              <a:buFont typeface="Arial"/>
              <a:buChar char="•"/>
              <a:defRPr/>
            </a:lvl1pPr>
            <a:lvl2pPr marL="742950" marR="0" indent="-44450" algn="l" rtl="0">
              <a:lnSpc>
                <a:spcPct val="100000"/>
              </a:lnSpc>
              <a:spcBef>
                <a:spcPts val="480"/>
              </a:spcBef>
              <a:spcAft>
                <a:spcPts val="0"/>
              </a:spcAft>
              <a:buClr>
                <a:schemeClr val="dk1"/>
              </a:buClr>
              <a:buFont typeface="Arial"/>
              <a:buChar char="•"/>
              <a:defRPr/>
            </a:lvl2pPr>
            <a:lvl3pPr marL="1143000" marR="0" indent="-25400" algn="l" rtl="0">
              <a:lnSpc>
                <a:spcPct val="100000"/>
              </a:lnSpc>
              <a:spcBef>
                <a:spcPts val="400"/>
              </a:spcBef>
              <a:spcAft>
                <a:spcPts val="0"/>
              </a:spcAft>
              <a:buClr>
                <a:schemeClr val="dk1"/>
              </a:buClr>
              <a:buFont typeface="Arial"/>
              <a:buChar char="•"/>
              <a:defRPr/>
            </a:lvl3pPr>
            <a:lvl4pPr marL="1600200" marR="0" indent="-25400" algn="l" rtl="0">
              <a:lnSpc>
                <a:spcPct val="100000"/>
              </a:lnSpc>
              <a:spcBef>
                <a:spcPts val="400"/>
              </a:spcBef>
              <a:spcAft>
                <a:spcPts val="0"/>
              </a:spcAft>
              <a:buClr>
                <a:schemeClr val="dk1"/>
              </a:buClr>
              <a:buFont typeface="Arial"/>
              <a:buChar char="•"/>
              <a:defRPr/>
            </a:lvl4pPr>
            <a:lvl5pPr marL="2057400" marR="0" indent="-25400" algn="l" rtl="0">
              <a:lnSpc>
                <a:spcPct val="100000"/>
              </a:lnSpc>
              <a:spcBef>
                <a:spcPts val="400"/>
              </a:spcBef>
              <a:spcAft>
                <a:spcPts val="0"/>
              </a:spcAft>
              <a:buClr>
                <a:schemeClr val="dk1"/>
              </a:buClr>
              <a:buFont typeface="Arial"/>
              <a:buChar char="•"/>
              <a:defRPr/>
            </a:lvl5pPr>
            <a:lvl6pPr marL="2514600" marR="0" indent="-25400" algn="l" rtl="0">
              <a:lnSpc>
                <a:spcPct val="100000"/>
              </a:lnSpc>
              <a:spcBef>
                <a:spcPts val="400"/>
              </a:spcBef>
              <a:spcAft>
                <a:spcPts val="0"/>
              </a:spcAft>
              <a:buClr>
                <a:schemeClr val="dk1"/>
              </a:buClr>
              <a:buFont typeface="Arial"/>
              <a:buChar char="•"/>
              <a:defRPr/>
            </a:lvl6pPr>
            <a:lvl7pPr marL="2971800" marR="0" indent="-25400" algn="l" rtl="0">
              <a:lnSpc>
                <a:spcPct val="100000"/>
              </a:lnSpc>
              <a:spcBef>
                <a:spcPts val="400"/>
              </a:spcBef>
              <a:spcAft>
                <a:spcPts val="0"/>
              </a:spcAft>
              <a:buClr>
                <a:schemeClr val="dk1"/>
              </a:buClr>
              <a:buFont typeface="Arial"/>
              <a:buChar char="•"/>
              <a:defRPr/>
            </a:lvl7pPr>
            <a:lvl8pPr marL="3429000" marR="0" indent="-25400" algn="l" rtl="0">
              <a:lnSpc>
                <a:spcPct val="100000"/>
              </a:lnSpc>
              <a:spcBef>
                <a:spcPts val="400"/>
              </a:spcBef>
              <a:spcAft>
                <a:spcPts val="0"/>
              </a:spcAft>
              <a:buClr>
                <a:schemeClr val="dk1"/>
              </a:buClr>
              <a:buFont typeface="Arial"/>
              <a:buChar char="•"/>
              <a:defRPr/>
            </a:lvl8pPr>
            <a:lvl9pPr marL="3886200" marR="0" indent="-25400" algn="l" rtl="0">
              <a:lnSpc>
                <a:spcPct val="100000"/>
              </a:lnSpc>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cxnSp>
        <p:nvCxnSpPr>
          <p:cNvPr id="14" name="Shape 14"/>
          <p:cNvCxnSpPr/>
          <p:nvPr/>
        </p:nvCxnSpPr>
        <p:spPr>
          <a:xfrm>
            <a:off x="228600" y="1524000"/>
            <a:ext cx="8686800" cy="0"/>
          </a:xfrm>
          <a:prstGeom prst="straightConnector1">
            <a:avLst/>
          </a:prstGeom>
          <a:noFill/>
          <a:ln w="57150" cap="flat">
            <a:solidFill>
              <a:srgbClr val="FF3300"/>
            </a:solidFill>
            <a:prstDash val="solid"/>
            <a:round/>
            <a:headEnd type="none" w="med" len="med"/>
            <a:tailEnd type="none" w="med" len="med"/>
          </a:ln>
        </p:spPr>
      </p:cxnSp>
      <p:pic>
        <p:nvPicPr>
          <p:cNvPr id="15" name="Shape 15"/>
          <p:cNvPicPr preferRelativeResize="0"/>
          <p:nvPr/>
        </p:nvPicPr>
        <p:blipFill>
          <a:blip r:embed="rId15"/>
          <a:stretch>
            <a:fillRect/>
          </a:stretch>
        </p:blipFill>
        <p:spPr>
          <a:xfrm>
            <a:off x="228600" y="228600"/>
            <a:ext cx="1176338" cy="1177923"/>
          </a:xfrm>
          <a:prstGeom prst="rect">
            <a:avLst/>
          </a:prstGeom>
        </p:spPr>
      </p:pic>
      <p:pic>
        <p:nvPicPr>
          <p:cNvPr id="16" name="Shape 16"/>
          <p:cNvPicPr preferRelativeResize="0"/>
          <p:nvPr/>
        </p:nvPicPr>
        <p:blipFill>
          <a:blip r:embed="rId16"/>
          <a:stretch>
            <a:fillRect/>
          </a:stretch>
        </p:blipFill>
        <p:spPr>
          <a:xfrm>
            <a:off x="7696200" y="228600"/>
            <a:ext cx="1219198" cy="1212848"/>
          </a:xfrm>
          <a:prstGeom prst="rect">
            <a:avLst/>
          </a:prstGeom>
        </p:spPr>
      </p:pic>
      <p:sp>
        <p:nvSpPr>
          <p:cNvPr id="17" name="Shape 17"/>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tl val="0"/>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713981" y="1600200"/>
            <a:ext cx="7992899" cy="2003400"/>
          </a:xfrm>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a:solidFill>
                  <a:schemeClr val="dk2"/>
                </a:solidFill>
              </a:rPr>
              <a:t>Controlled Unclassified Information FOIA—Alaska Roundtable</a:t>
            </a:r>
            <a:endParaRPr lang="en-US" sz="2400" b="0" i="0" u="none" strike="noStrike" cap="none" baseline="0" dirty="0">
              <a:solidFill>
                <a:schemeClr val="dk2"/>
              </a:solidFill>
              <a:latin typeface="Arial"/>
              <a:ea typeface="Arial"/>
              <a:cs typeface="Arial"/>
              <a:sym typeface="Arial"/>
              <a:rtl val="0"/>
            </a:endParaRPr>
          </a:p>
        </p:txBody>
      </p:sp>
      <p:sp>
        <p:nvSpPr>
          <p:cNvPr id="99" name="Shape 99"/>
          <p:cNvSpPr txBox="1">
            <a:spLocks noGrp="1"/>
          </p:cNvSpPr>
          <p:nvPr>
            <p:ph type="subTitle" idx="1"/>
          </p:nvPr>
        </p:nvSpPr>
        <p:spPr>
          <a:xfrm>
            <a:off x="1461650" y="4059325"/>
            <a:ext cx="6400799" cy="838198"/>
          </a:xfrm>
          <a:prstGeom prst="rect">
            <a:avLst/>
          </a:prstGeom>
          <a:noFill/>
          <a:ln>
            <a:noFill/>
          </a:ln>
        </p:spPr>
        <p:txBody>
          <a:bodyPr lIns="91425" tIns="45700" rIns="91425" bIns="45700" anchor="t" anchorCtr="0">
            <a:noAutofit/>
          </a:bodyPr>
          <a:lstStyle/>
          <a:p>
            <a:r>
              <a:rPr lang="en-US" sz="2400" b="0" i="0" u="none" strike="noStrike" cap="none" baseline="0" dirty="0">
                <a:solidFill>
                  <a:schemeClr val="dk1"/>
                </a:solidFill>
                <a:latin typeface="Arial"/>
                <a:ea typeface="Arial"/>
                <a:cs typeface="Arial"/>
                <a:sym typeface="Arial"/>
                <a:rtl val="0"/>
              </a:rPr>
              <a:t>By</a:t>
            </a:r>
            <a:r>
              <a:rPr lang="en-US" sz="2400" b="0" i="0" u="none" strike="noStrike" cap="none" dirty="0">
                <a:solidFill>
                  <a:schemeClr val="dk1"/>
                </a:solidFill>
                <a:latin typeface="Arial"/>
                <a:ea typeface="Arial"/>
                <a:cs typeface="Arial"/>
                <a:sym typeface="Arial"/>
                <a:rtl val="0"/>
              </a:rPr>
              <a:t> Mark Graff, NOAA Bureau Chief Privacy Officer (BCPO), OCIO/CDO</a:t>
            </a:r>
          </a:p>
          <a:p>
            <a:r>
              <a:rPr lang="en-US" sz="2400" dirty="0">
                <a:solidFill>
                  <a:schemeClr val="dk1"/>
                </a:solidFill>
              </a:rPr>
              <a:t>April 26, 2023</a:t>
            </a:r>
            <a:endParaRPr lang="en-US" sz="2400" b="0" i="0" u="none" strike="noStrike" cap="none" baseline="0" dirty="0">
              <a:solidFill>
                <a:schemeClr val="dk1"/>
              </a:solidFill>
              <a:latin typeface="Arial"/>
              <a:ea typeface="Arial"/>
              <a:cs typeface="Arial"/>
              <a:sym typeface="Arial"/>
              <a:rtl val="0"/>
            </a:endParaRPr>
          </a:p>
        </p:txBody>
      </p:sp>
      <p:sp>
        <p:nvSpPr>
          <p:cNvPr id="100" name="Shape 10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Exemptions Versus CUI Categories</a:t>
            </a:r>
            <a:endParaRPr lang="en-US" b="1" dirty="0"/>
          </a:p>
        </p:txBody>
      </p:sp>
      <p:sp>
        <p:nvSpPr>
          <p:cNvPr id="3" name="Text Placeholder 2"/>
          <p:cNvSpPr>
            <a:spLocks noGrp="1"/>
          </p:cNvSpPr>
          <p:nvPr>
            <p:ph type="body" idx="1"/>
          </p:nvPr>
        </p:nvSpPr>
        <p:spPr>
          <a:xfrm>
            <a:off x="0" y="1752600"/>
            <a:ext cx="9144000" cy="4343399"/>
          </a:xfrm>
        </p:spPr>
        <p:txBody>
          <a:bodyPr/>
          <a:lstStyle/>
          <a:p>
            <a:pPr marL="279400" indent="0">
              <a:buNone/>
            </a:pPr>
            <a:r>
              <a:rPr lang="en-US" sz="2400" dirty="0"/>
              <a:t>DOC appropriately noted the distinction within their CUI Policy itself as it relates to Privacy data:  </a:t>
            </a:r>
          </a:p>
          <a:p>
            <a:pPr marL="279400" indent="0">
              <a:buNone/>
            </a:pPr>
            <a:endParaRPr lang="en-US" sz="2400" dirty="0"/>
          </a:p>
          <a:p>
            <a:pPr marL="279400" indent="0">
              <a:buNone/>
            </a:pPr>
            <a:r>
              <a:rPr lang="en-US" sz="2400" dirty="0"/>
              <a:t>“This policy is not intended to supersede or conflict with requirements outlined in the Privacy Act of 1974, as Amended (5 U.S.C. 552a). When determining whether information must be protected under the Privacy Act or whether the Privacy Act allows for the release of information to an individual, the Department will base its decision on the content of the information and the Privacy Act’s criteria, regardless of whether the information has been marked as CUI.” </a:t>
            </a:r>
          </a:p>
          <a:p>
            <a:pPr marL="279400" indent="0">
              <a:buNone/>
            </a:pPr>
            <a:endParaRPr lang="en-US" sz="2400" dirty="0"/>
          </a:p>
        </p:txBody>
      </p:sp>
    </p:spTree>
    <p:extLst>
      <p:ext uri="{BB962C8B-B14F-4D97-AF65-F5344CB8AC3E}">
        <p14:creationId xmlns:p14="http://schemas.microsoft.com/office/powerpoint/2010/main" val="3882550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Exemptions Versus CUI Categories</a:t>
            </a:r>
            <a:endParaRPr lang="en-US" b="1" dirty="0"/>
          </a:p>
        </p:txBody>
      </p:sp>
      <p:sp>
        <p:nvSpPr>
          <p:cNvPr id="3" name="Text Placeholder 2"/>
          <p:cNvSpPr>
            <a:spLocks noGrp="1"/>
          </p:cNvSpPr>
          <p:nvPr>
            <p:ph type="body" idx="1"/>
          </p:nvPr>
        </p:nvSpPr>
        <p:spPr>
          <a:xfrm>
            <a:off x="0" y="1752600"/>
            <a:ext cx="9144000" cy="4343399"/>
          </a:xfrm>
        </p:spPr>
        <p:txBody>
          <a:bodyPr/>
          <a:lstStyle/>
          <a:p>
            <a:pPr marL="279400" indent="0">
              <a:buNone/>
            </a:pPr>
            <a:r>
              <a:rPr lang="en-US" sz="2400" dirty="0"/>
              <a:t>Other FOIA Exempt material may have an opposite outcome—where the statute governing the data requires release of the information despite continued CUI applicability.  For example, CUI has no built-in timeline horizon.  However, the 2016 FOIA Improvement Act has a 25 year cutoff on the applicability of (b)(5) DPP.  So there will be instances where CUI material—properly marked and still CUI—must be released under the statute. </a:t>
            </a:r>
          </a:p>
          <a:p>
            <a:pPr marL="279400" indent="0">
              <a:buNone/>
            </a:pPr>
            <a:endParaRPr lang="en-US" sz="2400" dirty="0"/>
          </a:p>
        </p:txBody>
      </p:sp>
    </p:spTree>
    <p:extLst>
      <p:ext uri="{BB962C8B-B14F-4D97-AF65-F5344CB8AC3E}">
        <p14:creationId xmlns:p14="http://schemas.microsoft.com/office/powerpoint/2010/main" val="3713151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Exemptions Versus CUI Categories</a:t>
            </a:r>
            <a:endParaRPr lang="en-US" b="1" dirty="0"/>
          </a:p>
        </p:txBody>
      </p:sp>
      <p:sp>
        <p:nvSpPr>
          <p:cNvPr id="3" name="Text Placeholder 2"/>
          <p:cNvSpPr>
            <a:spLocks noGrp="1"/>
          </p:cNvSpPr>
          <p:nvPr>
            <p:ph type="body" idx="1"/>
          </p:nvPr>
        </p:nvSpPr>
        <p:spPr>
          <a:xfrm>
            <a:off x="0" y="1752600"/>
            <a:ext cx="9144000" cy="4343399"/>
          </a:xfrm>
        </p:spPr>
        <p:txBody>
          <a:bodyPr/>
          <a:lstStyle/>
          <a:p>
            <a:pPr marL="279400" indent="0">
              <a:buNone/>
            </a:pPr>
            <a:r>
              <a:rPr lang="en-US" sz="2400" dirty="0"/>
              <a:t>One clear example of the disjunct is Proprietary Business Information.  That CUI Category identifies nearly 50 different provisions underlining the basis for CUI marking, but if the FOIA analysis under 5 USC 552(b)(4) requires disclosure of the record—such as an occasion where the submitter fails to respond to a submitter notice—then FOIA disclosure supersedes the CUI marking, and the record must be released. </a:t>
            </a:r>
          </a:p>
          <a:p>
            <a:pPr marL="279400" indent="0">
              <a:buNone/>
            </a:pPr>
            <a:endParaRPr lang="en-US" sz="2400" dirty="0"/>
          </a:p>
        </p:txBody>
      </p:sp>
    </p:spTree>
    <p:extLst>
      <p:ext uri="{BB962C8B-B14F-4D97-AF65-F5344CB8AC3E}">
        <p14:creationId xmlns:p14="http://schemas.microsoft.com/office/powerpoint/2010/main" val="3630921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Exemptions Versus CUI Categories</a:t>
            </a:r>
            <a:endParaRPr lang="en-US" b="1" dirty="0"/>
          </a:p>
        </p:txBody>
      </p:sp>
      <p:sp>
        <p:nvSpPr>
          <p:cNvPr id="3" name="Text Placeholder 2"/>
          <p:cNvSpPr>
            <a:spLocks noGrp="1"/>
          </p:cNvSpPr>
          <p:nvPr>
            <p:ph type="body" idx="1"/>
          </p:nvPr>
        </p:nvSpPr>
        <p:spPr>
          <a:xfrm>
            <a:off x="0" y="1752600"/>
            <a:ext cx="9144000" cy="4343399"/>
          </a:xfrm>
        </p:spPr>
        <p:txBody>
          <a:bodyPr/>
          <a:lstStyle/>
          <a:p>
            <a:pPr marL="279400" indent="0">
              <a:buNone/>
            </a:pPr>
            <a:r>
              <a:rPr lang="en-US" sz="2400" dirty="0"/>
              <a:t>MSA Confidential data subject to 402(b) confidentiality restrictions, does not currently have a CUI-specific category designated by NARA.  But the data does have statutory confidentiality provisions, which are incorporated into the (b)(3) FOIA Analysis.  </a:t>
            </a:r>
          </a:p>
          <a:p>
            <a:pPr marL="279400" indent="0">
              <a:buNone/>
            </a:pPr>
            <a:endParaRPr lang="en-US" sz="2400" dirty="0"/>
          </a:p>
          <a:p>
            <a:pPr marL="279400" indent="0">
              <a:buNone/>
            </a:pPr>
            <a:r>
              <a:rPr lang="en-US" sz="2400" dirty="0"/>
              <a:t>As such, the closest CUI category currently would likely be CUI//SP-PROPIN, but the FOIA treatment would follow the underlying statutory MSA confidentiality requirements, </a:t>
            </a:r>
            <a:r>
              <a:rPr lang="en-US" sz="2400" u="sng" dirty="0"/>
              <a:t>regardless of CUI categorization</a:t>
            </a:r>
            <a:r>
              <a:rPr lang="en-US" sz="2400" dirty="0"/>
              <a:t>—and FOIA exempt data under (b)(3) would </a:t>
            </a:r>
            <a:r>
              <a:rPr lang="en-US" sz="2400" u="sng" dirty="0"/>
              <a:t>not </a:t>
            </a:r>
            <a:r>
              <a:rPr lang="en-US" sz="2400" dirty="0"/>
              <a:t>follow the 15 CFR 4.9 submitter notice provisions of CUI-marked business proprietary data.</a:t>
            </a:r>
          </a:p>
          <a:p>
            <a:pPr marL="279400" indent="0">
              <a:buNone/>
            </a:pPr>
            <a:endParaRPr lang="en-US" sz="2400" dirty="0"/>
          </a:p>
        </p:txBody>
      </p:sp>
    </p:spTree>
    <p:extLst>
      <p:ext uri="{BB962C8B-B14F-4D97-AF65-F5344CB8AC3E}">
        <p14:creationId xmlns:p14="http://schemas.microsoft.com/office/powerpoint/2010/main" val="1068591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Exemptions Versus CUI Categories</a:t>
            </a:r>
            <a:endParaRPr lang="en-US" b="1" dirty="0"/>
          </a:p>
        </p:txBody>
      </p:sp>
      <p:sp>
        <p:nvSpPr>
          <p:cNvPr id="3" name="Text Placeholder 2"/>
          <p:cNvSpPr>
            <a:spLocks noGrp="1"/>
          </p:cNvSpPr>
          <p:nvPr>
            <p:ph type="body" idx="1"/>
          </p:nvPr>
        </p:nvSpPr>
        <p:spPr>
          <a:xfrm>
            <a:off x="0" y="1752600"/>
            <a:ext cx="9144000" cy="4343399"/>
          </a:xfrm>
        </p:spPr>
        <p:txBody>
          <a:bodyPr/>
          <a:lstStyle/>
          <a:p>
            <a:pPr marL="279400" indent="0">
              <a:buNone/>
            </a:pPr>
            <a:r>
              <a:rPr lang="en-US" sz="2400" dirty="0"/>
              <a:t>As for Privacy Data, NARA’s outline of Privacy as a CUI category helps exclude the innocuous PII from CUI requirements.  NARA notes that “category marking is optional when marking Basic CUI unless required by agency policy.”</a:t>
            </a:r>
          </a:p>
          <a:p>
            <a:pPr marL="279400" indent="0">
              <a:buNone/>
            </a:pPr>
            <a:endParaRPr lang="en-US" sz="2400" dirty="0"/>
          </a:p>
        </p:txBody>
      </p:sp>
      <p:pic>
        <p:nvPicPr>
          <p:cNvPr id="4" name="Picture 3"/>
          <p:cNvPicPr>
            <a:picLocks noChangeAspect="1"/>
          </p:cNvPicPr>
          <p:nvPr/>
        </p:nvPicPr>
        <p:blipFill>
          <a:blip r:embed="rId3"/>
          <a:stretch>
            <a:fillRect/>
          </a:stretch>
        </p:blipFill>
        <p:spPr>
          <a:xfrm>
            <a:off x="1365568" y="3464169"/>
            <a:ext cx="6336662" cy="3012830"/>
          </a:xfrm>
          <a:prstGeom prst="rect">
            <a:avLst/>
          </a:prstGeom>
        </p:spPr>
      </p:pic>
    </p:spTree>
    <p:extLst>
      <p:ext uri="{BB962C8B-B14F-4D97-AF65-F5344CB8AC3E}">
        <p14:creationId xmlns:p14="http://schemas.microsoft.com/office/powerpoint/2010/main" val="434274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Separate Privacy Considerations</a:t>
            </a:r>
            <a:endParaRPr lang="en-US" b="1" dirty="0"/>
          </a:p>
        </p:txBody>
      </p:sp>
      <p:sp>
        <p:nvSpPr>
          <p:cNvPr id="3" name="Text Placeholder 2"/>
          <p:cNvSpPr>
            <a:spLocks noGrp="1"/>
          </p:cNvSpPr>
          <p:nvPr>
            <p:ph type="body" idx="1"/>
          </p:nvPr>
        </p:nvSpPr>
        <p:spPr>
          <a:xfrm>
            <a:off x="0" y="1752600"/>
            <a:ext cx="4953000" cy="4343399"/>
          </a:xfrm>
        </p:spPr>
        <p:txBody>
          <a:bodyPr/>
          <a:lstStyle/>
          <a:p>
            <a:pPr marL="279400" indent="0">
              <a:buNone/>
            </a:pPr>
            <a:r>
              <a:rPr lang="en-US" sz="2400" dirty="0"/>
              <a:t>However, unlike many other CUI categories, there are already significant statutory and regulatory restrictions on the collection, use, storage, sharing, and—under some circumstances—release of PII.  </a:t>
            </a:r>
          </a:p>
          <a:p>
            <a:pPr marL="279400" indent="0">
              <a:buNone/>
            </a:pPr>
            <a:endParaRPr lang="en-US" sz="2400" dirty="0"/>
          </a:p>
          <a:p>
            <a:pPr marL="279400" indent="0">
              <a:buNone/>
            </a:pPr>
            <a:endParaRPr lang="en-US" sz="2400" dirty="0"/>
          </a:p>
          <a:p>
            <a:pPr marL="279400" indent="0">
              <a:buNone/>
            </a:pPr>
            <a:endParaRPr lang="en-US" sz="2400" dirty="0"/>
          </a:p>
        </p:txBody>
      </p:sp>
      <p:pic>
        <p:nvPicPr>
          <p:cNvPr id="5" name="Picture 4"/>
          <p:cNvPicPr>
            <a:picLocks noChangeAspect="1"/>
          </p:cNvPicPr>
          <p:nvPr/>
        </p:nvPicPr>
        <p:blipFill>
          <a:blip r:embed="rId3"/>
          <a:stretch>
            <a:fillRect/>
          </a:stretch>
        </p:blipFill>
        <p:spPr>
          <a:xfrm>
            <a:off x="4953000" y="1989825"/>
            <a:ext cx="3607742" cy="4114800"/>
          </a:xfrm>
          <a:prstGeom prst="rect">
            <a:avLst/>
          </a:prstGeom>
        </p:spPr>
      </p:pic>
    </p:spTree>
    <p:extLst>
      <p:ext uri="{BB962C8B-B14F-4D97-AF65-F5344CB8AC3E}">
        <p14:creationId xmlns:p14="http://schemas.microsoft.com/office/powerpoint/2010/main" val="2543151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Separate Privacy Considerations</a:t>
            </a:r>
            <a:endParaRPr lang="en-US" dirty="0"/>
          </a:p>
        </p:txBody>
      </p:sp>
      <p:sp>
        <p:nvSpPr>
          <p:cNvPr id="3" name="Text Placeholder 2"/>
          <p:cNvSpPr>
            <a:spLocks noGrp="1"/>
          </p:cNvSpPr>
          <p:nvPr>
            <p:ph type="body" idx="1"/>
          </p:nvPr>
        </p:nvSpPr>
        <p:spPr/>
        <p:txBody>
          <a:bodyPr/>
          <a:lstStyle/>
          <a:p>
            <a:pPr marL="279400" indent="0">
              <a:buNone/>
            </a:pPr>
            <a:r>
              <a:rPr lang="en-US" sz="2400" b="1" dirty="0"/>
              <a:t>ADEQUATE NOTICE (Reference OMB A-130):</a:t>
            </a:r>
          </a:p>
          <a:p>
            <a:pPr marL="279400" indent="0">
              <a:buNone/>
            </a:pPr>
            <a:endParaRPr lang="en-US" sz="2400" b="1" dirty="0"/>
          </a:p>
          <a:p>
            <a:pPr marL="279400" indent="0">
              <a:buNone/>
            </a:pPr>
            <a:r>
              <a:rPr lang="en-US" sz="2400" dirty="0"/>
              <a:t>System of Records Notices (SORNs)</a:t>
            </a:r>
          </a:p>
          <a:p>
            <a:pPr marL="279400" indent="0">
              <a:buNone/>
            </a:pPr>
            <a:endParaRPr lang="en-US" sz="2400" dirty="0"/>
          </a:p>
          <a:p>
            <a:pPr marL="279400" indent="0">
              <a:buNone/>
            </a:pPr>
            <a:r>
              <a:rPr lang="en-US" sz="2400" dirty="0"/>
              <a:t>SORNs can be at the Bureau, Department, or Government-wide level.  They cover global PII collections, rather than individual FISMA Systems.</a:t>
            </a:r>
          </a:p>
          <a:p>
            <a:pPr marL="279400" indent="0">
              <a:buNone/>
            </a:pPr>
            <a:endParaRPr lang="en-US" sz="2400" dirty="0"/>
          </a:p>
          <a:p>
            <a:pPr marL="279400" indent="0">
              <a:buNone/>
            </a:pPr>
            <a:endParaRPr lang="en-US" b="1" dirty="0"/>
          </a:p>
        </p:txBody>
      </p:sp>
    </p:spTree>
    <p:extLst>
      <p:ext uri="{BB962C8B-B14F-4D97-AF65-F5344CB8AC3E}">
        <p14:creationId xmlns:p14="http://schemas.microsoft.com/office/powerpoint/2010/main" val="1566378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Separate Privacy Considerations</a:t>
            </a:r>
            <a:endParaRPr lang="en-US" dirty="0"/>
          </a:p>
        </p:txBody>
      </p:sp>
      <p:sp>
        <p:nvSpPr>
          <p:cNvPr id="3" name="Text Placeholder 2"/>
          <p:cNvSpPr>
            <a:spLocks noGrp="1"/>
          </p:cNvSpPr>
          <p:nvPr>
            <p:ph type="body" idx="1"/>
          </p:nvPr>
        </p:nvSpPr>
        <p:spPr/>
        <p:txBody>
          <a:bodyPr/>
          <a:lstStyle/>
          <a:p>
            <a:pPr marL="279400" indent="0">
              <a:buNone/>
            </a:pPr>
            <a:r>
              <a:rPr lang="en-US" sz="2400" dirty="0"/>
              <a:t>5 USC 552a(e) AGENCY REQUIREMENTS.— “Each agency that maintains a system of records shall . . . publish in the Federal Register upon establishment or revision a notice of the existence and character of the system of Records.</a:t>
            </a:r>
          </a:p>
          <a:p>
            <a:pPr marL="279400" indent="0">
              <a:buNone/>
            </a:pPr>
            <a:endParaRPr lang="en-US" b="1" dirty="0"/>
          </a:p>
        </p:txBody>
      </p:sp>
    </p:spTree>
    <p:extLst>
      <p:ext uri="{BB962C8B-B14F-4D97-AF65-F5344CB8AC3E}">
        <p14:creationId xmlns:p14="http://schemas.microsoft.com/office/powerpoint/2010/main" val="2487530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1447800" y="381000"/>
            <a:ext cx="6096000" cy="990598"/>
          </a:xfrm>
          <a:prstGeom prst="rect">
            <a:avLst/>
          </a:prstGeom>
          <a:noFill/>
          <a:ln>
            <a:noFill/>
          </a:ln>
        </p:spPr>
        <p:txBody>
          <a:bodyPr lIns="91425" tIns="45700" rIns="91425" bIns="45700" anchor="ctr" anchorCtr="0">
            <a:noAutofit/>
          </a:bodyPr>
          <a:lstStyle/>
          <a:p>
            <a:pPr lvl="0" algn="ctr">
              <a:buSzPct val="25000"/>
            </a:pPr>
            <a:r>
              <a:rPr lang="en-US" sz="3200" b="1" dirty="0"/>
              <a:t>Separate Privacy Considerations</a:t>
            </a:r>
            <a:endParaRPr lang="en-US" sz="3200" b="1" i="0" u="none" strike="noStrike" cap="none" baseline="0" dirty="0">
              <a:solidFill>
                <a:schemeClr val="dk2"/>
              </a:solidFill>
              <a:sym typeface="Arial"/>
              <a:rtl val="0"/>
            </a:endParaRPr>
          </a:p>
        </p:txBody>
      </p:sp>
      <p:sp>
        <p:nvSpPr>
          <p:cNvPr id="135" name="Shape 135"/>
          <p:cNvSpPr txBox="1">
            <a:spLocks noGrp="1"/>
          </p:cNvSpPr>
          <p:nvPr>
            <p:ph type="body" idx="1"/>
          </p:nvPr>
        </p:nvSpPr>
        <p:spPr>
          <a:xfrm>
            <a:off x="421908" y="1577750"/>
            <a:ext cx="8507999" cy="4660500"/>
          </a:xfrm>
          <a:prstGeom prst="rect">
            <a:avLst/>
          </a:prstGeom>
          <a:noFill/>
          <a:ln>
            <a:noFill/>
          </a:ln>
        </p:spPr>
        <p:txBody>
          <a:bodyPr lIns="91425" tIns="45700" rIns="91425" bIns="45700" anchor="t" anchorCtr="0">
            <a:noAutofit/>
          </a:bodyPr>
          <a:lstStyle/>
          <a:p>
            <a:pPr marL="101600" marR="0" lvl="0" indent="0" algn="l" rtl="0">
              <a:lnSpc>
                <a:spcPct val="100000"/>
              </a:lnSpc>
              <a:spcBef>
                <a:spcPts val="0"/>
              </a:spcBef>
              <a:spcAft>
                <a:spcPts val="0"/>
              </a:spcAft>
              <a:buClr>
                <a:schemeClr val="dk1"/>
              </a:buClr>
              <a:buSzPct val="25000"/>
              <a:buFont typeface="Arial"/>
              <a:buNone/>
            </a:pPr>
            <a:r>
              <a:rPr lang="en-US" sz="2800" dirty="0">
                <a:solidFill>
                  <a:schemeClr val="dk1"/>
                </a:solidFill>
              </a:rPr>
              <a:t>
</a:t>
            </a:r>
          </a:p>
          <a:p>
            <a:endParaRPr lang="en-US" sz="2800" dirty="0">
              <a:solidFill>
                <a:schemeClr val="dk1"/>
              </a:solidFill>
              <a:rtl val="0"/>
            </a:endParaRPr>
          </a:p>
          <a:p>
            <a:pPr marL="279400" indent="0">
              <a:buNone/>
            </a:pPr>
            <a:endParaRPr lang="en-US" sz="2000" dirty="0">
              <a:solidFill>
                <a:schemeClr val="dk1"/>
              </a:solidFill>
              <a:rtl val="0"/>
            </a:endParaRPr>
          </a:p>
        </p:txBody>
      </p:sp>
      <p:sp>
        <p:nvSpPr>
          <p:cNvPr id="2" name="TextBox 1"/>
          <p:cNvSpPr txBox="1"/>
          <p:nvPr/>
        </p:nvSpPr>
        <p:spPr>
          <a:xfrm>
            <a:off x="381000" y="1761931"/>
            <a:ext cx="8534400" cy="3447098"/>
          </a:xfrm>
          <a:prstGeom prst="rect">
            <a:avLst/>
          </a:prstGeom>
          <a:noFill/>
        </p:spPr>
        <p:txBody>
          <a:bodyPr wrap="square" rtlCol="0">
            <a:spAutoFit/>
          </a:bodyPr>
          <a:lstStyle/>
          <a:p>
            <a:r>
              <a:rPr lang="en-US" sz="2400" dirty="0"/>
              <a:t>OMB A-130(5)(f):  Agencies are required to:  “Conduct privacy impact assessments when developing, procuring, or using IT, in accordance with the E-Government Act, and make the privacy impact assessments available to the public in accordance with OMB policy.”</a:t>
            </a:r>
          </a:p>
          <a:p>
            <a:endParaRPr lang="en-US" sz="2400" dirty="0"/>
          </a:p>
          <a:p>
            <a:endParaRPr lang="en-US" sz="1800" b="1" dirty="0"/>
          </a:p>
          <a:p>
            <a:endParaRPr lang="en-US" sz="1800" b="1" dirty="0"/>
          </a:p>
          <a:p>
            <a:endParaRPr lang="en-US" sz="1800" dirty="0"/>
          </a:p>
          <a:p>
            <a:r>
              <a:rPr lang="en-US" sz="2000" b="1" dirty="0"/>
              <a:t> </a:t>
            </a:r>
            <a:endParaRPr lang="en-US" sz="2000" dirty="0"/>
          </a:p>
        </p:txBody>
      </p:sp>
    </p:spTree>
    <p:extLst>
      <p:ext uri="{BB962C8B-B14F-4D97-AF65-F5344CB8AC3E}">
        <p14:creationId xmlns:p14="http://schemas.microsoft.com/office/powerpoint/2010/main" val="2811297745"/>
      </p:ext>
    </p:extLst>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Separate Privacy Considerations</a:t>
            </a:r>
          </a:p>
        </p:txBody>
      </p:sp>
      <p:sp>
        <p:nvSpPr>
          <p:cNvPr id="3" name="Text Placeholder 2"/>
          <p:cNvSpPr>
            <a:spLocks noGrp="1"/>
          </p:cNvSpPr>
          <p:nvPr>
            <p:ph type="body" idx="1"/>
          </p:nvPr>
        </p:nvSpPr>
        <p:spPr>
          <a:xfrm>
            <a:off x="0" y="1676400"/>
            <a:ext cx="9144000" cy="5029200"/>
          </a:xfrm>
        </p:spPr>
        <p:txBody>
          <a:bodyPr/>
          <a:lstStyle/>
          <a:p>
            <a:pPr marL="279400" indent="0">
              <a:buNone/>
            </a:pPr>
            <a:r>
              <a:rPr lang="en-US" sz="2400" b="1" dirty="0"/>
              <a:t>PRIVAY ACT STATEMENTS</a:t>
            </a:r>
          </a:p>
          <a:p>
            <a:pPr marL="279400" indent="0">
              <a:buNone/>
            </a:pPr>
            <a:r>
              <a:rPr lang="en-US" sz="2400" b="1" dirty="0"/>
              <a:t>5 USC 552a(e)(3) requires each agency to:</a:t>
            </a:r>
          </a:p>
          <a:p>
            <a:pPr marL="279400" indent="0">
              <a:buNone/>
            </a:pPr>
            <a:r>
              <a:rPr lang="en-US" sz="2400" dirty="0"/>
              <a:t>(3) inform each individual whom it asks to supply information . . .</a:t>
            </a:r>
          </a:p>
          <a:p>
            <a:pPr marL="279400" indent="0">
              <a:buNone/>
            </a:pPr>
            <a:endParaRPr lang="en-US" sz="2400" dirty="0"/>
          </a:p>
          <a:p>
            <a:pPr marL="622300" indent="-342900">
              <a:buAutoNum type="alphaUcParenBoth"/>
            </a:pPr>
            <a:r>
              <a:rPr lang="en-US" sz="2400" dirty="0"/>
              <a:t>the authority (whether granted by statute, or by executive</a:t>
            </a:r>
          </a:p>
          <a:p>
            <a:pPr marL="279400" indent="0">
              <a:buNone/>
            </a:pPr>
            <a:r>
              <a:rPr lang="en-US" sz="2400" dirty="0"/>
              <a:t>order of the President) which authorizes the solicitation of the information and whether disclosure of such information is mandatory or voluntary;</a:t>
            </a:r>
          </a:p>
          <a:p>
            <a:pPr marL="622300" indent="-342900">
              <a:buAutoNum type="alphaUcParenBoth"/>
            </a:pPr>
            <a:endParaRPr lang="en-US" sz="2400" dirty="0"/>
          </a:p>
          <a:p>
            <a:pPr marL="279400" indent="0">
              <a:buNone/>
            </a:pPr>
            <a:r>
              <a:rPr lang="en-US" sz="2400" dirty="0"/>
              <a:t>(B) the principal purpose or purposes for which the information is intended to be used</a:t>
            </a:r>
            <a:r>
              <a:rPr lang="en-US" sz="1800" dirty="0"/>
              <a:t>;</a:t>
            </a:r>
          </a:p>
          <a:p>
            <a:pPr marL="279400" indent="0">
              <a:buNone/>
            </a:pPr>
            <a:endParaRPr lang="en-US" sz="1800" dirty="0"/>
          </a:p>
          <a:p>
            <a:pPr marL="279400" indent="0">
              <a:buNone/>
            </a:pPr>
            <a:endParaRPr lang="en-US" sz="1600" dirty="0"/>
          </a:p>
          <a:p>
            <a:pPr marL="279400" indent="0">
              <a:buNone/>
            </a:pPr>
            <a:endParaRPr lang="en-US" sz="2000" b="1" dirty="0"/>
          </a:p>
          <a:p>
            <a:pPr marL="279400" indent="0">
              <a:buNone/>
            </a:pPr>
            <a:endParaRPr lang="en-US" sz="2000" b="1" dirty="0"/>
          </a:p>
          <a:p>
            <a:pPr marL="0" lvl="0" indent="0">
              <a:spcBef>
                <a:spcPts val="0"/>
              </a:spcBef>
              <a:buSzPct val="101190"/>
              <a:buNone/>
            </a:pPr>
            <a:endParaRPr lang="en-US" b="1" dirty="0"/>
          </a:p>
          <a:p>
            <a:pPr marL="0" lvl="0" indent="0">
              <a:spcBef>
                <a:spcPts val="0"/>
              </a:spcBef>
              <a:buSzPct val="101190"/>
              <a:buNone/>
            </a:pPr>
            <a:endParaRPr lang="en-US" dirty="0">
              <a:solidFill>
                <a:schemeClr val="dk1"/>
              </a:solidFill>
            </a:endParaRPr>
          </a:p>
          <a:p>
            <a:pPr marL="0" lvl="0" indent="0">
              <a:spcBef>
                <a:spcPts val="0"/>
              </a:spcBef>
              <a:buSzPct val="101190"/>
              <a:buNone/>
            </a:pPr>
            <a:endParaRPr lang="en-US" dirty="0">
              <a:solidFill>
                <a:schemeClr val="dk1"/>
              </a:solidFill>
            </a:endParaRPr>
          </a:p>
          <a:p>
            <a:endParaRPr lang="en-US" dirty="0">
              <a:solidFill>
                <a:schemeClr val="dk1"/>
              </a:solidFill>
            </a:endParaRPr>
          </a:p>
          <a:p>
            <a:endParaRPr lang="en-US" dirty="0">
              <a:solidFill>
                <a:schemeClr val="dk1"/>
              </a:solidFill>
            </a:endParaRPr>
          </a:p>
        </p:txBody>
      </p:sp>
    </p:spTree>
    <p:extLst>
      <p:ext uri="{BB962C8B-B14F-4D97-AF65-F5344CB8AC3E}">
        <p14:creationId xmlns:p14="http://schemas.microsoft.com/office/powerpoint/2010/main" val="3634318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Course Overview</a:t>
            </a:r>
          </a:p>
        </p:txBody>
      </p:sp>
      <p:sp>
        <p:nvSpPr>
          <p:cNvPr id="108" name="Shape 108"/>
          <p:cNvSpPr txBox="1">
            <a:spLocks noGrp="1"/>
          </p:cNvSpPr>
          <p:nvPr>
            <p:ph type="body" idx="1"/>
          </p:nvPr>
        </p:nvSpPr>
        <p:spPr>
          <a:xfrm>
            <a:off x="762000" y="1777525"/>
            <a:ext cx="7772400" cy="4419599"/>
          </a:xfrm>
          <a:prstGeom prst="rect">
            <a:avLst/>
          </a:prstGeom>
          <a:noFill/>
          <a:ln>
            <a:noFill/>
          </a:ln>
        </p:spPr>
        <p:txBody>
          <a:bodyPr lIns="91425" tIns="45700" rIns="91425" bIns="45700" anchor="t" anchorCtr="0">
            <a:noAutofit/>
          </a:bodyPr>
          <a:lstStyle/>
          <a:p>
            <a:pPr marL="0" lvl="0" indent="0">
              <a:spcBef>
                <a:spcPts val="0"/>
              </a:spcBef>
              <a:buSzPct val="101190"/>
              <a:buNone/>
            </a:pPr>
            <a:r>
              <a:rPr lang="en-US" sz="2800" dirty="0">
                <a:solidFill>
                  <a:schemeClr val="dk1"/>
                </a:solidFill>
              </a:rPr>
              <a:t>This overview will outline the connection between Controlled Unclassified Information (CUI) and FOIA Exemptions, Privacy Information, and how the responsibilities some CUI categories extend beyond those for other CUI categories.</a:t>
            </a:r>
            <a:endParaRPr lang="en-US" sz="2800" dirty="0">
              <a:solidFill>
                <a:schemeClr val="tx1"/>
              </a:solidFill>
            </a:endParaRPr>
          </a:p>
          <a:p>
            <a:pPr marL="0" lvl="0" indent="0">
              <a:spcBef>
                <a:spcPts val="0"/>
              </a:spcBef>
              <a:buSzPct val="101190"/>
              <a:buNone/>
            </a:pPr>
            <a:endParaRPr lang="en-US" sz="2800" b="1" dirty="0"/>
          </a:p>
          <a:p>
            <a:pPr marL="0" lvl="0" indent="0">
              <a:spcBef>
                <a:spcPts val="0"/>
              </a:spcBef>
              <a:buSzPct val="101190"/>
              <a:buNone/>
            </a:pPr>
            <a:endParaRPr lang="en-US" sz="2800" dirty="0"/>
          </a:p>
          <a:p>
            <a:pPr marL="0" lvl="0" indent="0">
              <a:spcBef>
                <a:spcPts val="0"/>
              </a:spcBef>
              <a:buSzPct val="101190"/>
              <a:buNone/>
            </a:pPr>
            <a:endParaRPr lang="en-US" sz="2800" b="1" dirty="0"/>
          </a:p>
        </p:txBody>
      </p:sp>
      <p:sp>
        <p:nvSpPr>
          <p:cNvPr id="110" name="Shape 11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Separate Privacy Considerations</a:t>
            </a:r>
          </a:p>
        </p:txBody>
      </p:sp>
      <p:sp>
        <p:nvSpPr>
          <p:cNvPr id="3" name="Text Placeholder 2"/>
          <p:cNvSpPr>
            <a:spLocks noGrp="1"/>
          </p:cNvSpPr>
          <p:nvPr>
            <p:ph type="body" idx="1"/>
          </p:nvPr>
        </p:nvSpPr>
        <p:spPr>
          <a:xfrm>
            <a:off x="0" y="1676400"/>
            <a:ext cx="9144000" cy="5029200"/>
          </a:xfrm>
        </p:spPr>
        <p:txBody>
          <a:bodyPr/>
          <a:lstStyle/>
          <a:p>
            <a:pPr marL="279400" indent="0">
              <a:buNone/>
            </a:pPr>
            <a:r>
              <a:rPr lang="en-US" sz="2400" b="1" dirty="0"/>
              <a:t>PRIVAY ACT STATEMENTS (Cont’d)</a:t>
            </a:r>
          </a:p>
          <a:p>
            <a:pPr marL="279400" indent="0">
              <a:buNone/>
            </a:pPr>
            <a:endParaRPr lang="en-US" sz="1800" dirty="0"/>
          </a:p>
          <a:p>
            <a:pPr marL="279400" indent="0">
              <a:buNone/>
            </a:pPr>
            <a:r>
              <a:rPr lang="en-US" sz="2400" dirty="0"/>
              <a:t>(C) the routine uses which may be made of the information, as published pursuant to    paragraph (4)(D) of this subsection; and</a:t>
            </a:r>
          </a:p>
          <a:p>
            <a:pPr marL="279400" indent="0">
              <a:buNone/>
            </a:pPr>
            <a:endParaRPr lang="en-US" sz="2400" dirty="0"/>
          </a:p>
          <a:p>
            <a:pPr marL="279400" indent="0">
              <a:buNone/>
            </a:pPr>
            <a:r>
              <a:rPr lang="en-US" sz="2400" dirty="0"/>
              <a:t>(D) the effects on him, if any, of not providing all or any part of the requested information;</a:t>
            </a:r>
          </a:p>
          <a:p>
            <a:pPr marL="279400" indent="0">
              <a:buNone/>
            </a:pPr>
            <a:endParaRPr lang="en-US" sz="1600" dirty="0"/>
          </a:p>
          <a:p>
            <a:pPr marL="279400" indent="0">
              <a:buNone/>
            </a:pPr>
            <a:endParaRPr lang="en-US" sz="2000" b="1" dirty="0"/>
          </a:p>
          <a:p>
            <a:pPr marL="279400" indent="0">
              <a:buNone/>
            </a:pPr>
            <a:endParaRPr lang="en-US" sz="2000" b="1" dirty="0"/>
          </a:p>
          <a:p>
            <a:pPr marL="0" lvl="0" indent="0">
              <a:spcBef>
                <a:spcPts val="0"/>
              </a:spcBef>
              <a:buSzPct val="101190"/>
              <a:buNone/>
            </a:pPr>
            <a:endParaRPr lang="en-US" b="1" dirty="0"/>
          </a:p>
          <a:p>
            <a:pPr marL="0" lvl="0" indent="0">
              <a:spcBef>
                <a:spcPts val="0"/>
              </a:spcBef>
              <a:buSzPct val="101190"/>
              <a:buNone/>
            </a:pPr>
            <a:endParaRPr lang="en-US" dirty="0">
              <a:solidFill>
                <a:schemeClr val="dk1"/>
              </a:solidFill>
            </a:endParaRPr>
          </a:p>
          <a:p>
            <a:pPr marL="0" lvl="0" indent="0">
              <a:spcBef>
                <a:spcPts val="0"/>
              </a:spcBef>
              <a:buSzPct val="101190"/>
              <a:buNone/>
            </a:pPr>
            <a:endParaRPr lang="en-US" dirty="0">
              <a:solidFill>
                <a:schemeClr val="dk1"/>
              </a:solidFill>
            </a:endParaRPr>
          </a:p>
          <a:p>
            <a:endParaRPr lang="en-US" dirty="0">
              <a:solidFill>
                <a:schemeClr val="dk1"/>
              </a:solidFill>
            </a:endParaRPr>
          </a:p>
          <a:p>
            <a:endParaRPr lang="en-US" dirty="0">
              <a:solidFill>
                <a:schemeClr val="dk1"/>
              </a:solidFill>
            </a:endParaRPr>
          </a:p>
        </p:txBody>
      </p:sp>
    </p:spTree>
    <p:extLst>
      <p:ext uri="{BB962C8B-B14F-4D97-AF65-F5344CB8AC3E}">
        <p14:creationId xmlns:p14="http://schemas.microsoft.com/office/powerpoint/2010/main" val="34529344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Separate Privacy Considerations</a:t>
            </a:r>
          </a:p>
        </p:txBody>
      </p:sp>
      <p:sp>
        <p:nvSpPr>
          <p:cNvPr id="184" name="Shape 184"/>
          <p:cNvSpPr txBox="1">
            <a:spLocks noGrp="1"/>
          </p:cNvSpPr>
          <p:nvPr>
            <p:ph type="body" idx="1"/>
          </p:nvPr>
        </p:nvSpPr>
        <p:spPr>
          <a:xfrm>
            <a:off x="152400" y="1676400"/>
            <a:ext cx="8305800" cy="4419599"/>
          </a:xfrm>
          <a:prstGeom prst="rect">
            <a:avLst/>
          </a:prstGeom>
          <a:noFill/>
          <a:ln>
            <a:noFill/>
          </a:ln>
        </p:spPr>
        <p:txBody>
          <a:bodyPr lIns="91425" tIns="91425" rIns="91425" bIns="91425" anchor="t" anchorCtr="0">
            <a:noAutofit/>
          </a:bodyPr>
          <a:lstStyle/>
          <a:p>
            <a:pPr marL="279400" indent="0">
              <a:buNone/>
            </a:pPr>
            <a:r>
              <a:rPr lang="en-US" sz="2400" b="1" dirty="0"/>
              <a:t>INCIDENT RESPONSE</a:t>
            </a:r>
          </a:p>
          <a:p>
            <a:pPr marL="279400" indent="0">
              <a:buNone/>
            </a:pPr>
            <a:r>
              <a:rPr lang="en-US" sz="2400" dirty="0"/>
              <a:t>DOC has in place a plan for the response to Privacy Incidents, separate from the CUI Policy, titled the “DOC PII, BII, and PA Breach Notification Plan.”   </a:t>
            </a:r>
          </a:p>
          <a:p>
            <a:endParaRPr lang="en-US" sz="2400" dirty="0"/>
          </a:p>
          <a:p>
            <a:pPr marL="279400" indent="0">
              <a:buNone/>
            </a:pPr>
            <a:r>
              <a:rPr lang="en-US" sz="2400" dirty="0"/>
              <a:t>This fulfills the requirement that agencies develop and implement a Privacy Incident Response Plan and provides an organized and effective response to privacy incidents—and is separate from a CUI incident response.</a:t>
            </a:r>
            <a:endParaRPr lang="en-US" sz="2400" i="0" u="none" strike="noStrike" cap="none" baseline="0" dirty="0">
              <a:solidFill>
                <a:srgbClr val="000000"/>
              </a:solidFill>
              <a:sym typeface="Arial"/>
              <a:rtl val="0"/>
            </a:endParaRPr>
          </a:p>
        </p:txBody>
      </p:sp>
    </p:spTree>
    <p:extLst>
      <p:ext uri="{BB962C8B-B14F-4D97-AF65-F5344CB8AC3E}">
        <p14:creationId xmlns:p14="http://schemas.microsoft.com/office/powerpoint/2010/main" val="131333669"/>
      </p:ext>
    </p:extLst>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90501"/>
            <a:ext cx="6324600" cy="1143000"/>
          </a:xfrm>
        </p:spPr>
        <p:txBody>
          <a:bodyPr/>
          <a:lstStyle/>
          <a:p>
            <a:pPr marL="57150" algn="ctr"/>
            <a:r>
              <a:rPr lang="en-US" sz="3600" b="1" dirty="0">
                <a:solidFill>
                  <a:schemeClr val="dk1"/>
                </a:solidFill>
              </a:rPr>
              <a:t>Releasing Statutorily Required Information Despite CUI Restrictions</a:t>
            </a:r>
          </a:p>
        </p:txBody>
      </p:sp>
      <p:sp>
        <p:nvSpPr>
          <p:cNvPr id="3" name="Text Placeholder 2"/>
          <p:cNvSpPr>
            <a:spLocks noGrp="1"/>
          </p:cNvSpPr>
          <p:nvPr>
            <p:ph type="body" idx="1"/>
          </p:nvPr>
        </p:nvSpPr>
        <p:spPr>
          <a:xfrm>
            <a:off x="152400" y="1752600"/>
            <a:ext cx="8991600" cy="4343399"/>
          </a:xfrm>
        </p:spPr>
        <p:txBody>
          <a:bodyPr/>
          <a:lstStyle/>
          <a:p>
            <a:pPr marL="279400" indent="0">
              <a:buNone/>
            </a:pPr>
            <a:r>
              <a:rPr lang="en-US" sz="2400" b="1" dirty="0"/>
              <a:t>PRIVACY ACT ACCESS REQUESTS</a:t>
            </a:r>
          </a:p>
          <a:p>
            <a:pPr marL="279400" indent="0">
              <a:buNone/>
            </a:pPr>
            <a:r>
              <a:rPr lang="en-US" sz="2400" dirty="0"/>
              <a:t>Individuals can also request data about themselves, under a provision that is known as a Privacy Act Access request.  This data, despite properly being marked as CUI, would need to be disclosed to the individual about whom it pertains.</a:t>
            </a:r>
          </a:p>
        </p:txBody>
      </p:sp>
    </p:spTree>
    <p:extLst>
      <p:ext uri="{BB962C8B-B14F-4D97-AF65-F5344CB8AC3E}">
        <p14:creationId xmlns:p14="http://schemas.microsoft.com/office/powerpoint/2010/main" val="2724176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90501"/>
            <a:ext cx="6477000" cy="1143000"/>
          </a:xfrm>
        </p:spPr>
        <p:txBody>
          <a:bodyPr/>
          <a:lstStyle/>
          <a:p>
            <a:pPr algn="ctr"/>
            <a:r>
              <a:rPr lang="en-US" sz="3600" b="1" dirty="0">
                <a:solidFill>
                  <a:schemeClr val="dk1"/>
                </a:solidFill>
              </a:rPr>
              <a:t>Releasing Statutorily Required Information Despite CUI Restrictions</a:t>
            </a:r>
          </a:p>
        </p:txBody>
      </p:sp>
      <p:sp>
        <p:nvSpPr>
          <p:cNvPr id="3" name="Text Placeholder 2"/>
          <p:cNvSpPr>
            <a:spLocks noGrp="1"/>
          </p:cNvSpPr>
          <p:nvPr>
            <p:ph type="body" idx="1"/>
          </p:nvPr>
        </p:nvSpPr>
        <p:spPr/>
        <p:txBody>
          <a:bodyPr/>
          <a:lstStyle/>
          <a:p>
            <a:pPr marL="279400" indent="0">
              <a:buNone/>
            </a:pPr>
            <a:r>
              <a:rPr lang="en-US" sz="2400" dirty="0"/>
              <a:t>Both FOIA and Privacy Acts act as their own disclosure statutes—each with different requirements.  An access request allows a requester to essentially combine both disclosure statutes to get the greater balance of records about themselves.</a:t>
            </a:r>
          </a:p>
          <a:p>
            <a:pPr marL="279400" indent="0">
              <a:buNone/>
            </a:pPr>
            <a:endParaRPr lang="en-US" sz="2400" dirty="0"/>
          </a:p>
        </p:txBody>
      </p:sp>
    </p:spTree>
    <p:extLst>
      <p:ext uri="{BB962C8B-B14F-4D97-AF65-F5344CB8AC3E}">
        <p14:creationId xmlns:p14="http://schemas.microsoft.com/office/powerpoint/2010/main" val="35091134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Releasing Statutorily Required Information Despite CUI Restrictions</a:t>
            </a:r>
            <a:endParaRPr lang="en-US" b="1" dirty="0"/>
          </a:p>
        </p:txBody>
      </p:sp>
      <p:sp>
        <p:nvSpPr>
          <p:cNvPr id="3" name="Text Placeholder 2"/>
          <p:cNvSpPr>
            <a:spLocks noGrp="1"/>
          </p:cNvSpPr>
          <p:nvPr>
            <p:ph type="body" idx="1"/>
          </p:nvPr>
        </p:nvSpPr>
        <p:spPr>
          <a:xfrm>
            <a:off x="304800" y="1676400"/>
            <a:ext cx="8839200" cy="4419599"/>
          </a:xfrm>
        </p:spPr>
        <p:txBody>
          <a:bodyPr/>
          <a:lstStyle/>
          <a:p>
            <a:pPr marL="279400" indent="0">
              <a:buNone/>
            </a:pPr>
            <a:r>
              <a:rPr lang="en-US" sz="2400" dirty="0"/>
              <a:t>Often requests for Access are a step along a longer path towards correcting mistakes that are found in Agency Records.</a:t>
            </a:r>
          </a:p>
          <a:p>
            <a:pPr marL="279400" indent="0">
              <a:buNone/>
            </a:pPr>
            <a:endParaRPr lang="en-US" sz="2400" dirty="0"/>
          </a:p>
          <a:p>
            <a:pPr marL="279400" indent="0">
              <a:buNone/>
            </a:pPr>
            <a:r>
              <a:rPr lang="en-US" sz="2400" dirty="0"/>
              <a:t>	</a:t>
            </a:r>
            <a:r>
              <a:rPr lang="en-US" sz="2400" b="1" dirty="0"/>
              <a:t>PRIVACY ACT INQUIRY (Are there records?)</a:t>
            </a:r>
          </a:p>
          <a:p>
            <a:pPr marL="279400" indent="0">
              <a:buNone/>
            </a:pPr>
            <a:endParaRPr lang="en-US" sz="2400" dirty="0"/>
          </a:p>
          <a:p>
            <a:pPr marL="279400" indent="0">
              <a:buNone/>
            </a:pPr>
            <a:endParaRPr lang="en-US" sz="2400" dirty="0"/>
          </a:p>
          <a:p>
            <a:pPr marL="279400" indent="0">
              <a:buNone/>
            </a:pPr>
            <a:r>
              <a:rPr lang="en-US" sz="2400" dirty="0"/>
              <a:t>	</a:t>
            </a:r>
            <a:r>
              <a:rPr lang="en-US" sz="2400" b="1" dirty="0"/>
              <a:t>PRIVACY ACT ACCESS (Give me the records)</a:t>
            </a:r>
          </a:p>
          <a:p>
            <a:pPr marL="279400" indent="0">
              <a:buNone/>
            </a:pPr>
            <a:endParaRPr lang="en-US" sz="2400" dirty="0"/>
          </a:p>
          <a:p>
            <a:pPr marL="279400" indent="0">
              <a:buNone/>
            </a:pPr>
            <a:br>
              <a:rPr lang="en-US" sz="2400" dirty="0"/>
            </a:br>
            <a:r>
              <a:rPr lang="en-US" sz="2400" dirty="0"/>
              <a:t>	</a:t>
            </a:r>
            <a:r>
              <a:rPr lang="en-US" sz="2400" b="1" dirty="0"/>
              <a:t>PRIVACY ACT AMENDMENT (Correct the records)</a:t>
            </a:r>
          </a:p>
          <a:p>
            <a:pPr marL="279400" indent="0">
              <a:buNone/>
            </a:pPr>
            <a:endParaRPr lang="en-US" sz="2400" dirty="0"/>
          </a:p>
        </p:txBody>
      </p:sp>
      <p:sp>
        <p:nvSpPr>
          <p:cNvPr id="6" name="Down Arrow 5"/>
          <p:cNvSpPr/>
          <p:nvPr/>
        </p:nvSpPr>
        <p:spPr>
          <a:xfrm>
            <a:off x="3695698" y="3810000"/>
            <a:ext cx="971551" cy="838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own Arrow 6"/>
          <p:cNvSpPr/>
          <p:nvPr/>
        </p:nvSpPr>
        <p:spPr>
          <a:xfrm>
            <a:off x="3695698" y="5181600"/>
            <a:ext cx="971551"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30749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Releasing Statutorily Required Information Despite CUI Restrictions</a:t>
            </a:r>
            <a:endParaRPr lang="en-US" b="1" dirty="0"/>
          </a:p>
        </p:txBody>
      </p:sp>
      <p:sp>
        <p:nvSpPr>
          <p:cNvPr id="3" name="Text Placeholder 2"/>
          <p:cNvSpPr>
            <a:spLocks noGrp="1"/>
          </p:cNvSpPr>
          <p:nvPr>
            <p:ph type="body" idx="1"/>
          </p:nvPr>
        </p:nvSpPr>
        <p:spPr>
          <a:xfrm>
            <a:off x="228600" y="1676400"/>
            <a:ext cx="8458200" cy="4419599"/>
          </a:xfrm>
        </p:spPr>
        <p:txBody>
          <a:bodyPr/>
          <a:lstStyle/>
          <a:p>
            <a:pPr marL="279400" indent="0">
              <a:buNone/>
            </a:pPr>
            <a:r>
              <a:rPr lang="en-US" sz="2400" dirty="0"/>
              <a:t>When records are sought under the Privacy Act, if no Privacy Act Exemption applies, the record must be released in its entirety, regardless of FOIA Exemption applicability or CUI category that may apply.</a:t>
            </a:r>
          </a:p>
          <a:p>
            <a:pPr marL="279400" indent="0">
              <a:buNone/>
            </a:pPr>
            <a:endParaRPr lang="en-US" sz="2400" dirty="0"/>
          </a:p>
          <a:p>
            <a:pPr marL="279400" indent="0">
              <a:buNone/>
            </a:pPr>
            <a:endParaRPr lang="en-US" b="1" dirty="0"/>
          </a:p>
        </p:txBody>
      </p:sp>
    </p:spTree>
    <p:extLst>
      <p:ext uri="{BB962C8B-B14F-4D97-AF65-F5344CB8AC3E}">
        <p14:creationId xmlns:p14="http://schemas.microsoft.com/office/powerpoint/2010/main" val="2690113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Releasing Statutorily Required Information Despite CUI Restrictions</a:t>
            </a:r>
            <a:endParaRPr lang="en-US" b="1" dirty="0"/>
          </a:p>
        </p:txBody>
      </p:sp>
      <p:sp>
        <p:nvSpPr>
          <p:cNvPr id="3" name="Text Placeholder 2"/>
          <p:cNvSpPr>
            <a:spLocks noGrp="1"/>
          </p:cNvSpPr>
          <p:nvPr>
            <p:ph type="body" idx="1"/>
          </p:nvPr>
        </p:nvSpPr>
        <p:spPr>
          <a:xfrm>
            <a:off x="228600" y="1676400"/>
            <a:ext cx="8229600" cy="4419599"/>
          </a:xfrm>
        </p:spPr>
        <p:txBody>
          <a:bodyPr/>
          <a:lstStyle/>
          <a:p>
            <a:pPr marL="279400" indent="0">
              <a:buNone/>
            </a:pPr>
            <a:r>
              <a:rPr lang="en-US" sz="2400" dirty="0"/>
              <a:t>Similarly, in some rare instances, FOIA alone—even when submitted from a third party--can require the disclosure of even sensitive PII, despite Privacy Act restrictions under the (b)(6) balancing inquiry, or CUI marking.  </a:t>
            </a:r>
          </a:p>
          <a:p>
            <a:pPr marL="279400" indent="0">
              <a:buNone/>
            </a:pPr>
            <a:endParaRPr lang="en-US" sz="2400" dirty="0"/>
          </a:p>
          <a:p>
            <a:pPr marL="279400" indent="0">
              <a:buNone/>
            </a:pPr>
            <a:r>
              <a:rPr lang="en-US" sz="2400" dirty="0"/>
              <a:t>This is the case in such as instances as high-profile agency employee misconduct.  Ordinarily their identity would be protected as context-sensitive PII, but Courts have required their identity be released in this circumstance.</a:t>
            </a:r>
          </a:p>
          <a:p>
            <a:pPr marL="279400" indent="0">
              <a:buNone/>
            </a:pPr>
            <a:endParaRPr lang="en-US" sz="2400" dirty="0"/>
          </a:p>
          <a:p>
            <a:pPr marL="279400" indent="0">
              <a:buNone/>
            </a:pPr>
            <a:endParaRPr lang="en-US" b="1" dirty="0"/>
          </a:p>
        </p:txBody>
      </p:sp>
    </p:spTree>
    <p:extLst>
      <p:ext uri="{BB962C8B-B14F-4D97-AF65-F5344CB8AC3E}">
        <p14:creationId xmlns:p14="http://schemas.microsoft.com/office/powerpoint/2010/main" val="35883773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Releasing Statutorily Required Information Despite CUI Restrictions</a:t>
            </a:r>
            <a:endParaRPr lang="en-US" b="1" dirty="0"/>
          </a:p>
        </p:txBody>
      </p:sp>
      <p:sp>
        <p:nvSpPr>
          <p:cNvPr id="3" name="Text Placeholder 2"/>
          <p:cNvSpPr>
            <a:spLocks noGrp="1"/>
          </p:cNvSpPr>
          <p:nvPr>
            <p:ph type="body" idx="1"/>
          </p:nvPr>
        </p:nvSpPr>
        <p:spPr>
          <a:xfrm>
            <a:off x="228600" y="1676400"/>
            <a:ext cx="8229600" cy="4419599"/>
          </a:xfrm>
        </p:spPr>
        <p:txBody>
          <a:bodyPr/>
          <a:lstStyle/>
          <a:p>
            <a:pPr marL="279400" indent="0">
              <a:buNone/>
            </a:pPr>
            <a:r>
              <a:rPr lang="en-US" sz="2400" dirty="0"/>
              <a:t>Hence—as noted before, unless both FOIA and Privacy statutes have an applicable Exemption, neither statute can prevent the record from being disclosed independently if in response to an Access request.  </a:t>
            </a:r>
          </a:p>
          <a:p>
            <a:pPr marL="279400" indent="0">
              <a:buNone/>
            </a:pPr>
            <a:endParaRPr lang="en-US" sz="2400" dirty="0"/>
          </a:p>
          <a:p>
            <a:pPr marL="279400" indent="0">
              <a:buNone/>
            </a:pPr>
            <a:r>
              <a:rPr lang="en-US" sz="2400" dirty="0"/>
              <a:t>And if the record is not exempt under both statutes, it will be released regardless of CUI applicability.</a:t>
            </a:r>
          </a:p>
          <a:p>
            <a:pPr marL="279400" indent="0">
              <a:buNone/>
            </a:pPr>
            <a:endParaRPr lang="en-US" b="1" dirty="0"/>
          </a:p>
        </p:txBody>
      </p:sp>
    </p:spTree>
    <p:extLst>
      <p:ext uri="{BB962C8B-B14F-4D97-AF65-F5344CB8AC3E}">
        <p14:creationId xmlns:p14="http://schemas.microsoft.com/office/powerpoint/2010/main" val="27970777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190501"/>
            <a:ext cx="6172199" cy="1143000"/>
          </a:xfrm>
        </p:spPr>
        <p:txBody>
          <a:bodyPr/>
          <a:lstStyle/>
          <a:p>
            <a:pPr algn="ctr"/>
            <a:r>
              <a:rPr lang="en-US" sz="3600" b="1" dirty="0">
                <a:solidFill>
                  <a:schemeClr val="dk1"/>
                </a:solidFill>
              </a:rPr>
              <a:t>Releasing Statutorily Required Information Despite CUI Restrictions</a:t>
            </a:r>
            <a:endParaRPr lang="en-US" b="1" dirty="0"/>
          </a:p>
        </p:txBody>
      </p:sp>
      <p:sp>
        <p:nvSpPr>
          <p:cNvPr id="3" name="Text Placeholder 2"/>
          <p:cNvSpPr>
            <a:spLocks noGrp="1"/>
          </p:cNvSpPr>
          <p:nvPr>
            <p:ph type="body" idx="1"/>
          </p:nvPr>
        </p:nvSpPr>
        <p:spPr>
          <a:xfrm>
            <a:off x="381000" y="1676400"/>
            <a:ext cx="8458200" cy="4419599"/>
          </a:xfrm>
        </p:spPr>
        <p:txBody>
          <a:bodyPr/>
          <a:lstStyle/>
          <a:p>
            <a:pPr marL="279400" indent="0">
              <a:buNone/>
            </a:pPr>
            <a:r>
              <a:rPr lang="en-US" sz="2400" dirty="0"/>
              <a:t>As a result, the requester will receive the balance of all records that ultimately are required to be released pursuant to </a:t>
            </a:r>
            <a:r>
              <a:rPr lang="en-US" sz="2400" u="sng" dirty="0"/>
              <a:t>either</a:t>
            </a:r>
            <a:r>
              <a:rPr lang="en-US" sz="2400" dirty="0"/>
              <a:t> disclosure statutes (FOIA, Privacy), regardless of CUI Markings.</a:t>
            </a:r>
          </a:p>
          <a:p>
            <a:pPr marL="279400" indent="0">
              <a:buNone/>
            </a:pPr>
            <a:endParaRPr lang="en-US" sz="2400" dirty="0"/>
          </a:p>
        </p:txBody>
      </p:sp>
      <p:pic>
        <p:nvPicPr>
          <p:cNvPr id="5" name="Picture 4"/>
          <p:cNvPicPr>
            <a:picLocks noChangeAspect="1"/>
          </p:cNvPicPr>
          <p:nvPr/>
        </p:nvPicPr>
        <p:blipFill>
          <a:blip r:embed="rId3"/>
          <a:stretch>
            <a:fillRect/>
          </a:stretch>
        </p:blipFill>
        <p:spPr>
          <a:xfrm>
            <a:off x="2590800" y="3408947"/>
            <a:ext cx="4395788" cy="2925197"/>
          </a:xfrm>
          <a:prstGeom prst="rect">
            <a:avLst/>
          </a:prstGeom>
        </p:spPr>
      </p:pic>
    </p:spTree>
    <p:extLst>
      <p:ext uri="{BB962C8B-B14F-4D97-AF65-F5344CB8AC3E}">
        <p14:creationId xmlns:p14="http://schemas.microsoft.com/office/powerpoint/2010/main" val="36822026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QUESTIONS?</a:t>
            </a:r>
          </a:p>
        </p:txBody>
      </p:sp>
      <p:sp>
        <p:nvSpPr>
          <p:cNvPr id="184" name="Shape 184"/>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noAutofit/>
          </a:bodyPr>
          <a:lstStyle/>
          <a:p>
            <a:pPr marL="279400" indent="0" algn="ctr">
              <a:buNone/>
            </a:pPr>
            <a:endParaRPr lang="en-US" sz="5400" b="1" dirty="0">
              <a:rtl val="0"/>
            </a:endParaRPr>
          </a:p>
          <a:p>
            <a:pPr marL="279400" indent="0" algn="ctr">
              <a:buNone/>
            </a:pPr>
            <a:endParaRPr lang="en-US" sz="5400" b="1" dirty="0"/>
          </a:p>
          <a:p>
            <a:pPr marL="279400" indent="0" algn="ctr">
              <a:buNone/>
            </a:pPr>
            <a:r>
              <a:rPr lang="en-US" sz="5400" b="1" dirty="0">
                <a:rtl val="0"/>
              </a:rPr>
              <a:t>QUESTIONS?</a:t>
            </a:r>
          </a:p>
        </p:txBody>
      </p:sp>
    </p:spTree>
    <p:extLst>
      <p:ext uri="{BB962C8B-B14F-4D97-AF65-F5344CB8AC3E}">
        <p14:creationId xmlns:p14="http://schemas.microsoft.com/office/powerpoint/2010/main" val="1467559740"/>
      </p:ext>
    </p:extLst>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dirty="0">
                <a:solidFill>
                  <a:schemeClr val="dk2"/>
                </a:solidFill>
              </a:rPr>
              <a:t>Course </a:t>
            </a:r>
            <a:r>
              <a:rPr lang="en-US" sz="3600" b="1" i="0" u="none" strike="noStrike" cap="none" baseline="0" dirty="0">
                <a:solidFill>
                  <a:schemeClr val="dk2"/>
                </a:solidFill>
                <a:latin typeface="Arial"/>
                <a:ea typeface="Arial"/>
                <a:cs typeface="Arial"/>
                <a:sym typeface="Arial"/>
                <a:rtl val="0"/>
              </a:rPr>
              <a:t>Outline</a:t>
            </a:r>
          </a:p>
        </p:txBody>
      </p:sp>
      <p:sp>
        <p:nvSpPr>
          <p:cNvPr id="117" name="Shape 117"/>
          <p:cNvSpPr txBox="1">
            <a:spLocks noGrp="1"/>
          </p:cNvSpPr>
          <p:nvPr>
            <p:ph type="body" idx="1"/>
          </p:nvPr>
        </p:nvSpPr>
        <p:spPr>
          <a:xfrm>
            <a:off x="152400" y="1828800"/>
            <a:ext cx="8634312" cy="3505199"/>
          </a:xfrm>
          <a:prstGeom prst="rect">
            <a:avLst/>
          </a:prstGeom>
          <a:noFill/>
          <a:ln>
            <a:noFill/>
          </a:ln>
        </p:spPr>
        <p:txBody>
          <a:bodyPr lIns="91425" tIns="45700" rIns="91425" bIns="45700" anchor="t" anchorCtr="0">
            <a:noAutofit/>
          </a:bodyPr>
          <a:lstStyle/>
          <a:p>
            <a:pPr marL="57150" indent="0">
              <a:buNone/>
            </a:pPr>
            <a:r>
              <a:rPr lang="en-US" sz="2400" b="1" i="0" u="none" strike="noStrike" cap="none" baseline="0" dirty="0">
                <a:solidFill>
                  <a:schemeClr val="dk1"/>
                </a:solidFill>
                <a:sym typeface="Arial"/>
                <a:rtl val="0"/>
              </a:rPr>
              <a:t>Primary Privacy Considerations</a:t>
            </a:r>
            <a:r>
              <a:rPr lang="en-US" sz="2400" i="0" u="none" strike="noStrike" cap="none" baseline="0" dirty="0">
                <a:solidFill>
                  <a:schemeClr val="dk1"/>
                </a:solidFill>
                <a:sym typeface="Arial"/>
                <a:rtl val="0"/>
              </a:rPr>
              <a:t>:</a:t>
            </a:r>
          </a:p>
          <a:p>
            <a:pPr marL="57150" indent="0">
              <a:buNone/>
            </a:pPr>
            <a:endParaRPr lang="en-US" sz="2400" dirty="0">
              <a:solidFill>
                <a:schemeClr val="dk1"/>
              </a:solidFill>
            </a:endParaRPr>
          </a:p>
          <a:p>
            <a:pPr marL="514350" indent="-457200">
              <a:buAutoNum type="arabicPeriod"/>
            </a:pPr>
            <a:r>
              <a:rPr lang="en-US" sz="2400" dirty="0">
                <a:solidFill>
                  <a:schemeClr val="dk1"/>
                </a:solidFill>
                <a:rtl val="0"/>
              </a:rPr>
              <a:t>CUI and the CUI Policy</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FOIA Exemptions Versus CUI Categories</a:t>
            </a:r>
          </a:p>
          <a:p>
            <a:pPr marL="514350" indent="-457200">
              <a:buAutoNum type="arabicPeriod"/>
            </a:pPr>
            <a:r>
              <a:rPr lang="en-US" sz="2400" dirty="0">
                <a:solidFill>
                  <a:schemeClr val="dk1"/>
                </a:solidFill>
              </a:rPr>
              <a:t>Separate Privacy Considerations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Releasing Statutorily Required Information Despite CUI Restrictions</a:t>
            </a:r>
          </a:p>
          <a:p>
            <a:pPr marL="514350" indent="-457200">
              <a:buAutoNum type="arabicPeriod"/>
            </a:pPr>
            <a:r>
              <a:rPr lang="en-US" sz="2400" dirty="0">
                <a:solidFill>
                  <a:schemeClr val="dk1"/>
                </a:solidFill>
              </a:rPr>
              <a:t>Questions</a:t>
            </a: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CUI and the CUI Policy</a:t>
            </a:r>
            <a:endParaRPr lang="en-US" b="1" dirty="0"/>
          </a:p>
        </p:txBody>
      </p:sp>
      <p:sp>
        <p:nvSpPr>
          <p:cNvPr id="3" name="Text Placeholder 2"/>
          <p:cNvSpPr>
            <a:spLocks noGrp="1"/>
          </p:cNvSpPr>
          <p:nvPr>
            <p:ph type="body" idx="1"/>
          </p:nvPr>
        </p:nvSpPr>
        <p:spPr>
          <a:xfrm>
            <a:off x="152400" y="1676400"/>
            <a:ext cx="8305800" cy="4419599"/>
          </a:xfrm>
        </p:spPr>
        <p:txBody>
          <a:bodyPr/>
          <a:lstStyle/>
          <a:p>
            <a:pPr marL="279400" indent="0">
              <a:buNone/>
            </a:pPr>
            <a:r>
              <a:rPr lang="en-US" sz="2400" dirty="0"/>
              <a:t>Executive Order (EO) 13556 outlined a requirement for agencies to protect Controlled Unclassified Information (CUI), and instructed agencies to establish CUI policies outlining the proper use, handling, marking, and protection of this information.</a:t>
            </a:r>
          </a:p>
        </p:txBody>
      </p:sp>
      <p:pic>
        <p:nvPicPr>
          <p:cNvPr id="6" name="Picture 5"/>
          <p:cNvPicPr>
            <a:picLocks noChangeAspect="1"/>
          </p:cNvPicPr>
          <p:nvPr/>
        </p:nvPicPr>
        <p:blipFill>
          <a:blip r:embed="rId3"/>
          <a:stretch>
            <a:fillRect/>
          </a:stretch>
        </p:blipFill>
        <p:spPr>
          <a:xfrm>
            <a:off x="2209800" y="3766868"/>
            <a:ext cx="4645144" cy="3091132"/>
          </a:xfrm>
          <a:prstGeom prst="rect">
            <a:avLst/>
          </a:prstGeom>
        </p:spPr>
      </p:pic>
    </p:spTree>
    <p:extLst>
      <p:ext uri="{BB962C8B-B14F-4D97-AF65-F5344CB8AC3E}">
        <p14:creationId xmlns:p14="http://schemas.microsoft.com/office/powerpoint/2010/main" val="2172735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CUI and the CUI Policy</a:t>
            </a:r>
            <a:endParaRPr lang="en-US" b="1" dirty="0"/>
          </a:p>
        </p:txBody>
      </p:sp>
      <p:sp>
        <p:nvSpPr>
          <p:cNvPr id="3" name="Text Placeholder 2"/>
          <p:cNvSpPr>
            <a:spLocks noGrp="1"/>
          </p:cNvSpPr>
          <p:nvPr>
            <p:ph type="body" idx="1"/>
          </p:nvPr>
        </p:nvSpPr>
        <p:spPr>
          <a:xfrm>
            <a:off x="152400" y="1676400"/>
            <a:ext cx="8305800" cy="4419599"/>
          </a:xfrm>
        </p:spPr>
        <p:txBody>
          <a:bodyPr/>
          <a:lstStyle/>
          <a:p>
            <a:pPr marL="279400" indent="0">
              <a:buNone/>
            </a:pPr>
            <a:r>
              <a:rPr lang="en-US" sz="2400" dirty="0"/>
              <a:t>The EO also required agencies to identify CUI categories and markings that will be used by agencies to designate unclassified information for safeguarding or dissemination controls.</a:t>
            </a:r>
          </a:p>
          <a:p>
            <a:pPr marL="279400" indent="0">
              <a:buNone/>
            </a:pPr>
            <a:endParaRPr lang="en-US" sz="2400" dirty="0"/>
          </a:p>
          <a:p>
            <a:pPr marL="279400" indent="0">
              <a:buNone/>
            </a:pPr>
            <a:r>
              <a:rPr lang="en-US" sz="2400" dirty="0"/>
              <a:t>Because an EO cannot supersede statutory disclosure requirements, the EO notably deferred to existing law in determining the statutory requirements for </a:t>
            </a:r>
            <a:r>
              <a:rPr lang="en-US" sz="2400" dirty="0" err="1"/>
              <a:t>releasability</a:t>
            </a:r>
            <a:r>
              <a:rPr lang="en-US" sz="2400" dirty="0"/>
              <a:t> and disclosure of certain information despite its CUI marking.</a:t>
            </a:r>
          </a:p>
        </p:txBody>
      </p:sp>
    </p:spTree>
    <p:extLst>
      <p:ext uri="{BB962C8B-B14F-4D97-AF65-F5344CB8AC3E}">
        <p14:creationId xmlns:p14="http://schemas.microsoft.com/office/powerpoint/2010/main" val="2259504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CUI and the CUI Policy</a:t>
            </a:r>
            <a:endParaRPr lang="en-US" b="1" dirty="0"/>
          </a:p>
        </p:txBody>
      </p:sp>
      <p:sp>
        <p:nvSpPr>
          <p:cNvPr id="3" name="Text Placeholder 2"/>
          <p:cNvSpPr>
            <a:spLocks noGrp="1"/>
          </p:cNvSpPr>
          <p:nvPr>
            <p:ph type="body" idx="1"/>
          </p:nvPr>
        </p:nvSpPr>
        <p:spPr>
          <a:xfrm>
            <a:off x="152400" y="1676400"/>
            <a:ext cx="8305800" cy="4419599"/>
          </a:xfrm>
        </p:spPr>
        <p:txBody>
          <a:bodyPr/>
          <a:lstStyle/>
          <a:p>
            <a:pPr marL="279400" indent="0">
              <a:buNone/>
            </a:pPr>
            <a:r>
              <a:rPr lang="en-US" sz="2400" dirty="0"/>
              <a:t>This means that some CUI categories, such as Privacy, or Health Information, will have built-in statutory or regulatory restrictions on collection, storage, use, or dissemination that are required in addition to the requirements associated with the CUI Policy.</a:t>
            </a:r>
          </a:p>
        </p:txBody>
      </p:sp>
      <p:pic>
        <p:nvPicPr>
          <p:cNvPr id="4" name="Picture 3"/>
          <p:cNvPicPr>
            <a:picLocks noChangeAspect="1"/>
          </p:cNvPicPr>
          <p:nvPr/>
        </p:nvPicPr>
        <p:blipFill>
          <a:blip r:embed="rId3"/>
          <a:stretch>
            <a:fillRect/>
          </a:stretch>
        </p:blipFill>
        <p:spPr>
          <a:xfrm>
            <a:off x="457200" y="3916390"/>
            <a:ext cx="6934200" cy="2765889"/>
          </a:xfrm>
          <a:prstGeom prst="rect">
            <a:avLst/>
          </a:prstGeom>
        </p:spPr>
      </p:pic>
    </p:spTree>
    <p:extLst>
      <p:ext uri="{BB962C8B-B14F-4D97-AF65-F5344CB8AC3E}">
        <p14:creationId xmlns:p14="http://schemas.microsoft.com/office/powerpoint/2010/main" val="823868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CUI and the CUI Policy</a:t>
            </a:r>
            <a:endParaRPr lang="en-US" b="1" dirty="0"/>
          </a:p>
        </p:txBody>
      </p:sp>
      <p:sp>
        <p:nvSpPr>
          <p:cNvPr id="3" name="Text Placeholder 2"/>
          <p:cNvSpPr>
            <a:spLocks noGrp="1"/>
          </p:cNvSpPr>
          <p:nvPr>
            <p:ph type="body" idx="1"/>
          </p:nvPr>
        </p:nvSpPr>
        <p:spPr>
          <a:xfrm>
            <a:off x="152400" y="1676400"/>
            <a:ext cx="8305800" cy="4419599"/>
          </a:xfrm>
        </p:spPr>
        <p:txBody>
          <a:bodyPr/>
          <a:lstStyle/>
          <a:p>
            <a:pPr marL="279400" indent="0">
              <a:buNone/>
            </a:pPr>
            <a:r>
              <a:rPr lang="en-US" sz="2400" dirty="0"/>
              <a:t>In August, 2019, DOC published its CUI Policy, outlining CUI definitions, categories, the underlying CUI Program, and laying out the roles and responsibilities for protecting CUI within the agency.</a:t>
            </a:r>
          </a:p>
          <a:p>
            <a:pPr marL="279400" indent="0">
              <a:buNone/>
            </a:pPr>
            <a:endParaRPr lang="en-US" sz="2400" dirty="0"/>
          </a:p>
          <a:p>
            <a:pPr marL="279400" indent="0">
              <a:buNone/>
            </a:pPr>
            <a:r>
              <a:rPr lang="en-US" sz="2400" dirty="0"/>
              <a:t>The policy also laid out specific marking and safeguarding requirements, along with Bureau-level responsibilities in carrying out the CUI Policy.</a:t>
            </a:r>
          </a:p>
        </p:txBody>
      </p:sp>
    </p:spTree>
    <p:extLst>
      <p:ext uri="{BB962C8B-B14F-4D97-AF65-F5344CB8AC3E}">
        <p14:creationId xmlns:p14="http://schemas.microsoft.com/office/powerpoint/2010/main" val="2780188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7150" algn="ctr"/>
            <a:r>
              <a:rPr lang="en-US" sz="3600" b="1" dirty="0">
                <a:solidFill>
                  <a:schemeClr val="dk1"/>
                </a:solidFill>
              </a:rPr>
              <a:t>FOIA Exemptions Versus CUI Categories</a:t>
            </a:r>
          </a:p>
        </p:txBody>
      </p:sp>
      <p:sp>
        <p:nvSpPr>
          <p:cNvPr id="3" name="Text Placeholder 2"/>
          <p:cNvSpPr>
            <a:spLocks noGrp="1"/>
          </p:cNvSpPr>
          <p:nvPr>
            <p:ph type="body" idx="1"/>
          </p:nvPr>
        </p:nvSpPr>
        <p:spPr>
          <a:xfrm>
            <a:off x="-152400" y="1524000"/>
            <a:ext cx="6324600" cy="4343399"/>
          </a:xfrm>
        </p:spPr>
        <p:txBody>
          <a:bodyPr/>
          <a:lstStyle/>
          <a:p>
            <a:pPr marL="279400" indent="0">
              <a:buNone/>
            </a:pPr>
            <a:r>
              <a:rPr lang="en-US" sz="2400" dirty="0"/>
              <a:t>Privacy data itself as a CUI category is itself a bit of a misnomer.  Privacy data, often called personally identifiable information (PII) is considered to be anything that can be used to distinguish or trace an individual’s identity.  This can include names, phone numbers, work email profile pictures, and other innocuous data that—absent a context that adds sensitivity—would not warrant protection as a CUI category, nor would it require the added CUI marking or dissemination controls or Exemptions under the FOIA.  </a:t>
            </a:r>
          </a:p>
          <a:p>
            <a:pPr marL="279400" indent="0">
              <a:buNone/>
            </a:pPr>
            <a:endParaRPr lang="en-US" sz="2400" dirty="0"/>
          </a:p>
        </p:txBody>
      </p:sp>
      <p:pic>
        <p:nvPicPr>
          <p:cNvPr id="5" name="Picture 4">
            <a:extLst>
              <a:ext uri="{FF2B5EF4-FFF2-40B4-BE49-F238E27FC236}">
                <a16:creationId xmlns:a16="http://schemas.microsoft.com/office/drawing/2014/main" id="{1DEE6B4E-C6A6-4769-8E87-48A326B5FCD4}"/>
              </a:ext>
            </a:extLst>
          </p:cNvPr>
          <p:cNvPicPr>
            <a:picLocks noChangeAspect="1"/>
          </p:cNvPicPr>
          <p:nvPr/>
        </p:nvPicPr>
        <p:blipFill>
          <a:blip r:embed="rId3"/>
          <a:stretch>
            <a:fillRect/>
          </a:stretch>
        </p:blipFill>
        <p:spPr>
          <a:xfrm>
            <a:off x="6019800" y="2146125"/>
            <a:ext cx="2985370" cy="3949874"/>
          </a:xfrm>
          <a:prstGeom prst="rect">
            <a:avLst/>
          </a:prstGeom>
        </p:spPr>
      </p:pic>
    </p:spTree>
    <p:extLst>
      <p:ext uri="{BB962C8B-B14F-4D97-AF65-F5344CB8AC3E}">
        <p14:creationId xmlns:p14="http://schemas.microsoft.com/office/powerpoint/2010/main" val="2939332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Exemptions Versus CUI Categories</a:t>
            </a:r>
            <a:endParaRPr lang="en-US" b="1" dirty="0"/>
          </a:p>
        </p:txBody>
      </p:sp>
      <p:sp>
        <p:nvSpPr>
          <p:cNvPr id="3" name="Text Placeholder 2"/>
          <p:cNvSpPr>
            <a:spLocks noGrp="1"/>
          </p:cNvSpPr>
          <p:nvPr>
            <p:ph type="body" idx="1"/>
          </p:nvPr>
        </p:nvSpPr>
        <p:spPr>
          <a:xfrm>
            <a:off x="0" y="1752600"/>
            <a:ext cx="9144000" cy="4343399"/>
          </a:xfrm>
        </p:spPr>
        <p:txBody>
          <a:bodyPr/>
          <a:lstStyle/>
          <a:p>
            <a:pPr marL="279400" indent="0">
              <a:buNone/>
            </a:pPr>
            <a:r>
              <a:rPr lang="en-US" sz="2400" dirty="0"/>
              <a:t>However, as Privacy practitioners are aware, there are reciprocal instances when otherwise-innocuous PII becomes Sensitive, due to the context or use—such as a name within an investigative record, or a personal cell phone number for a senior government official.</a:t>
            </a:r>
          </a:p>
          <a:p>
            <a:pPr marL="279400" indent="0">
              <a:buNone/>
            </a:pPr>
            <a:endParaRPr lang="en-US" sz="2400" dirty="0"/>
          </a:p>
          <a:p>
            <a:pPr marL="279400" indent="0">
              <a:buNone/>
            </a:pPr>
            <a:r>
              <a:rPr lang="en-US" sz="2400" dirty="0"/>
              <a:t>This also usually results in Privacy data being withheld under Exemption 6 (or 7(C) in law enforcement contexts) when sensitivity skews the balancing inquiry in favor of the Privacy of the individual.</a:t>
            </a:r>
          </a:p>
          <a:p>
            <a:pPr marL="279400" indent="0">
              <a:buNone/>
            </a:pPr>
            <a:endParaRPr lang="en-US" sz="2400" dirty="0"/>
          </a:p>
        </p:txBody>
      </p:sp>
    </p:spTree>
    <p:extLst>
      <p:ext uri="{BB962C8B-B14F-4D97-AF65-F5344CB8AC3E}">
        <p14:creationId xmlns:p14="http://schemas.microsoft.com/office/powerpoint/2010/main" val="3201396981"/>
      </p:ext>
    </p:extLst>
  </p:cSld>
  <p:clrMapOvr>
    <a:masterClrMapping/>
  </p:clrMapOvr>
</p:sld>
</file>

<file path=ppt/theme/theme1.xml><?xml version="1.0" encoding="utf-8"?>
<a:theme xmlns:a="http://schemas.openxmlformats.org/drawingml/2006/main" name="Custom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28072</TotalTime>
  <Words>3317</Words>
  <Application>Microsoft Office PowerPoint</Application>
  <PresentationFormat>On-screen Show (4:3)</PresentationFormat>
  <Paragraphs>177</Paragraphs>
  <Slides>29</Slides>
  <Notes>29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Times New Roman</vt:lpstr>
      <vt:lpstr>Custom Theme</vt:lpstr>
      <vt:lpstr>PowerPoint Presentation</vt:lpstr>
      <vt:lpstr>Course Overview</vt:lpstr>
      <vt:lpstr>Course Outline</vt:lpstr>
      <vt:lpstr>CUI and the CUI Policy</vt:lpstr>
      <vt:lpstr>CUI and the CUI Policy</vt:lpstr>
      <vt:lpstr>CUI and the CUI Policy</vt:lpstr>
      <vt:lpstr>CUI and the CUI Policy</vt:lpstr>
      <vt:lpstr>FOIA Exemptions Versus CUI Categories</vt:lpstr>
      <vt:lpstr>FOIA Exemptions Versus CUI Categories</vt:lpstr>
      <vt:lpstr>FOIA Exemptions Versus CUI Categories</vt:lpstr>
      <vt:lpstr>FOIA Exemptions Versus CUI Categories</vt:lpstr>
      <vt:lpstr>FOIA Exemptions Versus CUI Categories</vt:lpstr>
      <vt:lpstr>FOIA Exemptions Versus CUI Categories</vt:lpstr>
      <vt:lpstr>FOIA Exemptions Versus CUI Categories</vt:lpstr>
      <vt:lpstr>Separate Privacy Considerations</vt:lpstr>
      <vt:lpstr>Separate Privacy Considerations</vt:lpstr>
      <vt:lpstr>Separate Privacy Considerations</vt:lpstr>
      <vt:lpstr>Separate Privacy Considerations</vt:lpstr>
      <vt:lpstr>Separate Privacy Considerations</vt:lpstr>
      <vt:lpstr>Separate Privacy Considerations</vt:lpstr>
      <vt:lpstr>Separate Privacy Considerations</vt:lpstr>
      <vt:lpstr>Releasing Statutorily Required Information Despite CUI Restrictions</vt:lpstr>
      <vt:lpstr>Releasing Statutorily Required Information Despite CUI Restrictions</vt:lpstr>
      <vt:lpstr>Releasing Statutorily Required Information Despite CUI Restrictions</vt:lpstr>
      <vt:lpstr>Releasing Statutorily Required Information Despite CUI Restrictions</vt:lpstr>
      <vt:lpstr>Releasing Statutorily Required Information Despite CUI Restrictions</vt:lpstr>
      <vt:lpstr>Releasing Statutorily Required Information Despite CUI Restrictions</vt:lpstr>
      <vt:lpstr>Releasing Statutorily Required Information Despite CUI Restrictions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Brabson</dc:creator>
  <cp:lastModifiedBy>Mark Graff</cp:lastModifiedBy>
  <cp:revision>208</cp:revision>
  <dcterms:modified xsi:type="dcterms:W3CDTF">2023-04-12T21:45:15Z</dcterms:modified>
</cp:coreProperties>
</file>