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0" r:id="rId1"/>
    <p:sldMasterId id="2147483651" r:id="rId2"/>
  </p:sldMasterIdLst>
  <p:notesMasterIdLst>
    <p:notesMasterId r:id="rId16"/>
  </p:notesMasterIdLst>
  <p:sldIdLst>
    <p:sldId id="256" r:id="rId3"/>
    <p:sldId id="258" r:id="rId4"/>
    <p:sldId id="260" r:id="rId5"/>
    <p:sldId id="271" r:id="rId6"/>
    <p:sldId id="262" r:id="rId7"/>
    <p:sldId id="265" r:id="rId8"/>
    <p:sldId id="266" r:id="rId9"/>
    <p:sldId id="264" r:id="rId10"/>
    <p:sldId id="267" r:id="rId11"/>
    <p:sldId id="263" r:id="rId12"/>
    <p:sldId id="272" r:id="rId13"/>
    <p:sldId id="269" r:id="rId14"/>
    <p:sldId id="270" r:id="rId15"/>
  </p:sldIdLst>
  <p:sldSz cx="9144000" cy="6858000" type="screen4x3"/>
  <p:notesSz cx="7010400" cy="9296400"/>
  <p:embeddedFontLst>
    <p:embeddedFont>
      <p:font typeface="Calibri" panose="020F0502020204030204" pitchFamily="34" charset="0"/>
      <p:regular r:id="rId17"/>
      <p:bold r:id="rId18"/>
      <p:italic r:id="rId19"/>
      <p:boldItalic r:id="rId20"/>
    </p:embeddedFont>
    <p:embeddedFont>
      <p:font typeface="Trebuchet MS" panose="020B0603020202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1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299" cy="418337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701025" y="4415775"/>
            <a:ext cx="5608299" cy="41833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701025" y="4415775"/>
            <a:ext cx="5608299" cy="418337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701025" y="4415775"/>
            <a:ext cx="5608299" cy="418337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26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213" name="Google Shape;213;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701025" y="4415775"/>
            <a:ext cx="5608299" cy="41833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221" name="Google Shape;221;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65" name="Google Shape;6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701025" y="4415775"/>
            <a:ext cx="5608299" cy="41833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141" name="Google Shape;14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701025" y="4415775"/>
            <a:ext cx="5608299" cy="41833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141" name="Google Shape;14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761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701025" y="4415775"/>
            <a:ext cx="5608299" cy="418337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178" name="Google Shape;178;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txBox="1">
            <a:spLocks noGrp="1"/>
          </p:cNvSpPr>
          <p:nvPr>
            <p:ph type="body" idx="1"/>
          </p:nvPr>
        </p:nvSpPr>
        <p:spPr>
          <a:xfrm>
            <a:off x="701025" y="4415775"/>
            <a:ext cx="5608299" cy="41833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187" name="Google Shape;187;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169" name="Google Shape;16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701025" y="4415775"/>
            <a:ext cx="5608299" cy="41833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196" name="Google Shape;196;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685800" y="2130425"/>
            <a:ext cx="7772400" cy="147002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 name="Google Shape;21;p2"/>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98989"/>
              </a:buClr>
              <a:buSzPts val="1400"/>
              <a:buFont typeface="Arial"/>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98989"/>
              </a:buClr>
              <a:buSzPts val="1400"/>
              <a:buFont typeface="Arial"/>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457200" y="1600200"/>
            <a:ext cx="8229600" cy="452596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4"/>
          <p:cNvSpPr txBox="1">
            <a:spLocks noGrp="1"/>
          </p:cNvSpPr>
          <p:nvPr>
            <p:ph type="title"/>
          </p:nvPr>
        </p:nvSpPr>
        <p:spPr>
          <a:xfrm>
            <a:off x="457200" y="304800"/>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42" name="Google Shape;42;p4"/>
          <p:cNvSpPr txBox="1">
            <a:spLocks noGrp="1"/>
          </p:cNvSpPr>
          <p:nvPr>
            <p:ph type="dt" idx="10"/>
          </p:nvPr>
        </p:nvSpPr>
        <p:spPr>
          <a:xfrm>
            <a:off x="-55560" y="658336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98989"/>
              </a:buClr>
              <a:buSzPts val="1400"/>
              <a:buFont typeface="Arial"/>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3" name="Google Shape;43;p4"/>
          <p:cNvSpPr txBox="1">
            <a:spLocks noGrp="1"/>
          </p:cNvSpPr>
          <p:nvPr>
            <p:ph type="ftr" idx="11"/>
          </p:nvPr>
        </p:nvSpPr>
        <p:spPr>
          <a:xfrm>
            <a:off x="2286000" y="6583360"/>
            <a:ext cx="4648198"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98989"/>
              </a:buClr>
              <a:buSzPts val="1400"/>
              <a:buFont typeface="Arial"/>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4" name="Google Shape;44;p4"/>
          <p:cNvSpPr txBox="1">
            <a:spLocks noGrp="1"/>
          </p:cNvSpPr>
          <p:nvPr>
            <p:ph type="sldNum" idx="12"/>
          </p:nvPr>
        </p:nvSpPr>
        <p:spPr>
          <a:xfrm>
            <a:off x="7035800" y="6569075"/>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771525" y="76200"/>
            <a:ext cx="7610474" cy="347662"/>
          </a:xfrm>
          <a:prstGeom prst="rect">
            <a:avLst/>
          </a:prstGeom>
          <a:solidFill>
            <a:srgbClr val="6C9BC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215A9F"/>
              </a:buClr>
              <a:buSzPts val="1200"/>
              <a:buFont typeface="Trebuchet MS"/>
              <a:buNone/>
            </a:pPr>
            <a:r>
              <a:rPr lang="en-US" sz="1200" b="0" i="0" u="none" strike="noStrike" cap="none">
                <a:solidFill>
                  <a:srgbClr val="215A9F"/>
                </a:solidFill>
                <a:latin typeface="Trebuchet MS"/>
                <a:ea typeface="Trebuchet MS"/>
                <a:cs typeface="Trebuchet MS"/>
                <a:sym typeface="Trebuchet MS"/>
              </a:rPr>
              <a:t>N A T I O N A L   O C E A N I C   A N D   A T M O S P H E R I C   A D M I N I S T R A T I O N</a:t>
            </a:r>
            <a:endParaRPr sz="1400" b="0" i="0" u="none" strike="noStrike" cap="none">
              <a:solidFill>
                <a:srgbClr val="000000"/>
              </a:solidFill>
              <a:latin typeface="Arial"/>
              <a:ea typeface="Arial"/>
              <a:cs typeface="Arial"/>
              <a:sym typeface="Arial"/>
            </a:endParaRPr>
          </a:p>
        </p:txBody>
      </p:sp>
      <p:sp>
        <p:nvSpPr>
          <p:cNvPr id="7" name="Google Shape;7;p1"/>
          <p:cNvSpPr txBox="1"/>
          <p:nvPr/>
        </p:nvSpPr>
        <p:spPr>
          <a:xfrm>
            <a:off x="771525" y="457200"/>
            <a:ext cx="7686675" cy="914400"/>
          </a:xfrm>
          <a:prstGeom prst="rect">
            <a:avLst/>
          </a:prstGeom>
          <a:solidFill>
            <a:srgbClr val="215A9F"/>
          </a:solidFill>
          <a:ln>
            <a:noFill/>
          </a:ln>
        </p:spPr>
        <p:txBody>
          <a:bodyPr spcFirstLastPara="1" wrap="square" lIns="36550" tIns="73125" rIns="36550" bIns="3655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8" name="Google Shape;8;p1"/>
          <p:cNvGrpSpPr/>
          <p:nvPr/>
        </p:nvGrpSpPr>
        <p:grpSpPr>
          <a:xfrm>
            <a:off x="87310" y="82550"/>
            <a:ext cx="1295398" cy="1298574"/>
            <a:chOff x="7239000" y="5473700"/>
            <a:chExt cx="858835" cy="850898"/>
          </a:xfrm>
        </p:grpSpPr>
        <p:sp>
          <p:nvSpPr>
            <p:cNvPr id="9" name="Google Shape;9;p1"/>
            <p:cNvSpPr/>
            <p:nvPr/>
          </p:nvSpPr>
          <p:spPr>
            <a:xfrm>
              <a:off x="7239000" y="5473700"/>
              <a:ext cx="858835" cy="850898"/>
            </a:xfrm>
            <a:prstGeom prst="ellipse">
              <a:avLst/>
            </a:prstGeom>
            <a:solidFill>
              <a:schemeClr val="lt1"/>
            </a:solidFill>
            <a:ln w="190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0" name="Google Shape;10;p1"/>
            <p:cNvPicPr preferRelativeResize="0"/>
            <p:nvPr/>
          </p:nvPicPr>
          <p:blipFill rotWithShape="1">
            <a:blip r:embed="rId3">
              <a:alphaModFix/>
            </a:blip>
            <a:srcRect/>
            <a:stretch/>
          </p:blipFill>
          <p:spPr>
            <a:xfrm>
              <a:off x="7251700" y="5492750"/>
              <a:ext cx="825498" cy="819150"/>
            </a:xfrm>
            <a:prstGeom prst="rect">
              <a:avLst/>
            </a:prstGeom>
            <a:noFill/>
            <a:ln>
              <a:noFill/>
            </a:ln>
          </p:spPr>
        </p:pic>
      </p:grpSp>
      <p:sp>
        <p:nvSpPr>
          <p:cNvPr id="11" name="Google Shape;11;p1"/>
          <p:cNvSpPr/>
          <p:nvPr/>
        </p:nvSpPr>
        <p:spPr>
          <a:xfrm>
            <a:off x="7758110" y="76200"/>
            <a:ext cx="1314448" cy="1314448"/>
          </a:xfrm>
          <a:prstGeom prst="ellipse">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1" descr="NOAA seal 2"/>
          <p:cNvPicPr preferRelativeResize="0"/>
          <p:nvPr/>
        </p:nvPicPr>
        <p:blipFill rotWithShape="1">
          <a:blip r:embed="rId4">
            <a:alphaModFix/>
          </a:blip>
          <a:srcRect/>
          <a:stretch/>
        </p:blipFill>
        <p:spPr>
          <a:xfrm>
            <a:off x="7758110" y="76200"/>
            <a:ext cx="1314448" cy="1314448"/>
          </a:xfrm>
          <a:prstGeom prst="rect">
            <a:avLst/>
          </a:prstGeom>
          <a:noFill/>
          <a:ln>
            <a:noFill/>
          </a:ln>
        </p:spPr>
      </p:pic>
      <p:sp>
        <p:nvSpPr>
          <p:cNvPr id="13" name="Google Shape;13;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body" idx="1"/>
          </p:nvPr>
        </p:nvSpPr>
        <p:spPr>
          <a:xfrm>
            <a:off x="457200" y="1600200"/>
            <a:ext cx="8229600" cy="452596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98989"/>
              </a:buClr>
              <a:buSzPts val="1400"/>
              <a:buFont typeface="Arial"/>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98989"/>
              </a:buClr>
              <a:buSzPts val="1400"/>
              <a:buFont typeface="Arial"/>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Google Shape;17;p1"/>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3"/>
          <p:cNvSpPr/>
          <p:nvPr/>
        </p:nvSpPr>
        <p:spPr>
          <a:xfrm>
            <a:off x="71435" y="76200"/>
            <a:ext cx="1295400" cy="1308100"/>
          </a:xfrm>
          <a:prstGeom prst="ellipse">
            <a:avLst/>
          </a:prstGeom>
          <a:solidFill>
            <a:schemeClr val="lt1"/>
          </a:solidFill>
          <a:ln w="190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26;p3"/>
          <p:cNvSpPr txBox="1"/>
          <p:nvPr/>
        </p:nvSpPr>
        <p:spPr>
          <a:xfrm>
            <a:off x="771525" y="76200"/>
            <a:ext cx="7610474" cy="347662"/>
          </a:xfrm>
          <a:prstGeom prst="rect">
            <a:avLst/>
          </a:prstGeom>
          <a:solidFill>
            <a:srgbClr val="6C9BC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215A9F"/>
              </a:buClr>
              <a:buSzPts val="1200"/>
              <a:buFont typeface="Trebuchet MS"/>
              <a:buNone/>
            </a:pPr>
            <a:r>
              <a:rPr lang="en-US" sz="1200" b="0" i="0" u="none" strike="noStrike" cap="none">
                <a:solidFill>
                  <a:srgbClr val="215A9F"/>
                </a:solidFill>
                <a:latin typeface="Trebuchet MS"/>
                <a:ea typeface="Trebuchet MS"/>
                <a:cs typeface="Trebuchet MS"/>
                <a:sym typeface="Trebuchet MS"/>
              </a:rPr>
              <a:t>N A T I O N A L   O C E A N I C   A N D   A T M O S P H E R I C   A D M I N I S T R A T I O N</a:t>
            </a:r>
            <a:endParaRPr sz="1400" b="0" i="0" u="none" strike="noStrike" cap="none">
              <a:solidFill>
                <a:srgbClr val="000000"/>
              </a:solidFill>
              <a:latin typeface="Arial"/>
              <a:ea typeface="Arial"/>
              <a:cs typeface="Arial"/>
              <a:sym typeface="Arial"/>
            </a:endParaRPr>
          </a:p>
        </p:txBody>
      </p:sp>
      <p:sp>
        <p:nvSpPr>
          <p:cNvPr id="27" name="Google Shape;27;p3"/>
          <p:cNvSpPr txBox="1"/>
          <p:nvPr/>
        </p:nvSpPr>
        <p:spPr>
          <a:xfrm>
            <a:off x="771525" y="457200"/>
            <a:ext cx="7686675" cy="914400"/>
          </a:xfrm>
          <a:prstGeom prst="rect">
            <a:avLst/>
          </a:prstGeom>
          <a:solidFill>
            <a:srgbClr val="215A9F"/>
          </a:solidFill>
          <a:ln>
            <a:noFill/>
          </a:ln>
        </p:spPr>
        <p:txBody>
          <a:bodyPr spcFirstLastPara="1" wrap="square" lIns="36550" tIns="73125" rIns="36550" bIns="3655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8" name="Google Shape;28;p3"/>
          <p:cNvGrpSpPr/>
          <p:nvPr/>
        </p:nvGrpSpPr>
        <p:grpSpPr>
          <a:xfrm>
            <a:off x="7758110" y="76200"/>
            <a:ext cx="1314448" cy="1314448"/>
            <a:chOff x="114300" y="133350"/>
            <a:chExt cx="1314448" cy="1314448"/>
          </a:xfrm>
        </p:grpSpPr>
        <p:sp>
          <p:nvSpPr>
            <p:cNvPr id="29" name="Google Shape;29;p3"/>
            <p:cNvSpPr/>
            <p:nvPr/>
          </p:nvSpPr>
          <p:spPr>
            <a:xfrm>
              <a:off x="114300" y="133350"/>
              <a:ext cx="1314448" cy="1314448"/>
            </a:xfrm>
            <a:prstGeom prst="ellipse">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0" name="Google Shape;30;p3" descr="NOAA seal 2"/>
            <p:cNvPicPr preferRelativeResize="0"/>
            <p:nvPr/>
          </p:nvPicPr>
          <p:blipFill rotWithShape="1">
            <a:blip r:embed="rId3">
              <a:alphaModFix/>
            </a:blip>
            <a:srcRect/>
            <a:stretch/>
          </p:blipFill>
          <p:spPr>
            <a:xfrm>
              <a:off x="114300" y="133350"/>
              <a:ext cx="1314448" cy="1314448"/>
            </a:xfrm>
            <a:prstGeom prst="rect">
              <a:avLst/>
            </a:prstGeom>
            <a:noFill/>
            <a:ln>
              <a:noFill/>
            </a:ln>
          </p:spPr>
        </p:pic>
      </p:grpSp>
      <p:grpSp>
        <p:nvGrpSpPr>
          <p:cNvPr id="31" name="Google Shape;31;p3"/>
          <p:cNvGrpSpPr/>
          <p:nvPr/>
        </p:nvGrpSpPr>
        <p:grpSpPr>
          <a:xfrm>
            <a:off x="87310" y="82550"/>
            <a:ext cx="1295398" cy="1298574"/>
            <a:chOff x="7239000" y="5473700"/>
            <a:chExt cx="858835" cy="850898"/>
          </a:xfrm>
        </p:grpSpPr>
        <p:sp>
          <p:nvSpPr>
            <p:cNvPr id="32" name="Google Shape;32;p3"/>
            <p:cNvSpPr/>
            <p:nvPr/>
          </p:nvSpPr>
          <p:spPr>
            <a:xfrm>
              <a:off x="7239000" y="5473700"/>
              <a:ext cx="858835" cy="850898"/>
            </a:xfrm>
            <a:prstGeom prst="ellipse">
              <a:avLst/>
            </a:prstGeom>
            <a:solidFill>
              <a:schemeClr val="lt1"/>
            </a:solidFill>
            <a:ln w="190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3" name="Google Shape;33;p3"/>
            <p:cNvPicPr preferRelativeResize="0"/>
            <p:nvPr/>
          </p:nvPicPr>
          <p:blipFill rotWithShape="1">
            <a:blip r:embed="rId4">
              <a:alphaModFix/>
            </a:blip>
            <a:srcRect/>
            <a:stretch/>
          </p:blipFill>
          <p:spPr>
            <a:xfrm>
              <a:off x="7251700" y="5492750"/>
              <a:ext cx="825498" cy="819150"/>
            </a:xfrm>
            <a:prstGeom prst="rect">
              <a:avLst/>
            </a:prstGeom>
            <a:noFill/>
            <a:ln>
              <a:noFill/>
            </a:ln>
          </p:spPr>
        </p:pic>
      </p:grpSp>
      <p:sp>
        <p:nvSpPr>
          <p:cNvPr id="34" name="Google Shape;34;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5" name="Google Shape;35;p3"/>
          <p:cNvSpPr txBox="1">
            <a:spLocks noGrp="1"/>
          </p:cNvSpPr>
          <p:nvPr>
            <p:ph type="body" idx="1"/>
          </p:nvPr>
        </p:nvSpPr>
        <p:spPr>
          <a:xfrm>
            <a:off x="457200" y="1600200"/>
            <a:ext cx="8229600" cy="452596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Google Shape;36;p3"/>
          <p:cNvSpPr txBox="1">
            <a:spLocks noGrp="1"/>
          </p:cNvSpPr>
          <p:nvPr>
            <p:ph type="dt" idx="10"/>
          </p:nvPr>
        </p:nvSpPr>
        <p:spPr>
          <a:xfrm>
            <a:off x="-55560" y="658336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98989"/>
              </a:buClr>
              <a:buSzPts val="1400"/>
              <a:buFont typeface="Arial"/>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3"/>
          <p:cNvSpPr txBox="1">
            <a:spLocks noGrp="1"/>
          </p:cNvSpPr>
          <p:nvPr>
            <p:ph type="ftr" idx="11"/>
          </p:nvPr>
        </p:nvSpPr>
        <p:spPr>
          <a:xfrm>
            <a:off x="2286000" y="6583360"/>
            <a:ext cx="4648198"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98989"/>
              </a:buClr>
              <a:buSzPts val="1400"/>
              <a:buFont typeface="Arial"/>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8" name="Google Shape;38;p3"/>
          <p:cNvSpPr txBox="1">
            <a:spLocks noGrp="1"/>
          </p:cNvSpPr>
          <p:nvPr>
            <p:ph type="sldNum" idx="12"/>
          </p:nvPr>
        </p:nvSpPr>
        <p:spPr>
          <a:xfrm>
            <a:off x="7035800" y="6569075"/>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rotechservices.noa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5"/>
          <p:cNvSpPr txBox="1">
            <a:spLocks noGrp="1"/>
          </p:cNvSpPr>
          <p:nvPr>
            <p:ph type="ctrTitle"/>
          </p:nvPr>
        </p:nvSpPr>
        <p:spPr>
          <a:xfrm>
            <a:off x="685800" y="2130425"/>
            <a:ext cx="7772400" cy="147002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4400" b="0" i="0" u="none" strike="noStrike" cap="none">
              <a:solidFill>
                <a:schemeClr val="dk1"/>
              </a:solidFill>
              <a:latin typeface="Calibri"/>
              <a:ea typeface="Calibri"/>
              <a:cs typeface="Calibri"/>
              <a:sym typeface="Calibri"/>
            </a:endParaRPr>
          </a:p>
        </p:txBody>
      </p:sp>
      <p:sp>
        <p:nvSpPr>
          <p:cNvPr id="50" name="Google Shape;50;p5"/>
          <p:cNvSpPr txBox="1">
            <a:spLocks noGrp="1"/>
          </p:cNvSpPr>
          <p:nvPr>
            <p:ph type="subTitle" idx="1"/>
          </p:nvPr>
        </p:nvSpPr>
        <p:spPr>
          <a:xfrm>
            <a:off x="1371600" y="3886200"/>
            <a:ext cx="6400799"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88888"/>
              </a:buClr>
              <a:buSzPts val="3200"/>
              <a:buFont typeface="Arial"/>
              <a:buNone/>
            </a:pPr>
            <a:endParaRPr sz="3200" b="0" i="0" u="none" strike="noStrike" cap="none">
              <a:solidFill>
                <a:srgbClr val="888888"/>
              </a:solidFill>
              <a:latin typeface="Calibri"/>
              <a:ea typeface="Calibri"/>
              <a:cs typeface="Calibri"/>
              <a:sym typeface="Calibri"/>
            </a:endParaRPr>
          </a:p>
        </p:txBody>
      </p:sp>
      <p:pic>
        <p:nvPicPr>
          <p:cNvPr id="51" name="Google Shape;51;p5"/>
          <p:cNvPicPr preferRelativeResize="0"/>
          <p:nvPr/>
        </p:nvPicPr>
        <p:blipFill rotWithShape="1">
          <a:blip r:embed="rId3">
            <a:alphaModFix/>
          </a:blip>
          <a:srcRect/>
          <a:stretch/>
        </p:blipFill>
        <p:spPr>
          <a:xfrm>
            <a:off x="-9525" y="0"/>
            <a:ext cx="9144000" cy="6858000"/>
          </a:xfrm>
          <a:prstGeom prst="rect">
            <a:avLst/>
          </a:prstGeom>
          <a:noFill/>
          <a:ln>
            <a:noFill/>
          </a:ln>
        </p:spPr>
      </p:pic>
      <p:sp>
        <p:nvSpPr>
          <p:cNvPr id="52" name="Google Shape;52;p5"/>
          <p:cNvSpPr txBox="1"/>
          <p:nvPr/>
        </p:nvSpPr>
        <p:spPr>
          <a:xfrm>
            <a:off x="342899" y="3886200"/>
            <a:ext cx="8458200" cy="181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800"/>
              <a:buFont typeface="Arial"/>
              <a:buNone/>
            </a:pPr>
            <a:r>
              <a:rPr lang="en-US" sz="2400" b="1" i="0" u="none" strike="noStrike" cap="none" dirty="0">
                <a:solidFill>
                  <a:schemeClr val="lt1"/>
                </a:solidFill>
                <a:sym typeface="Arial"/>
              </a:rPr>
              <a:t>ProTech </a:t>
            </a:r>
            <a:r>
              <a:rPr lang="en-US" sz="2400" b="1" i="0" u="none" strike="noStrike" cap="none" dirty="0" smtClean="0">
                <a:solidFill>
                  <a:schemeClr val="lt1"/>
                </a:solidFill>
                <a:sym typeface="Arial"/>
              </a:rPr>
              <a:t>Oceans </a:t>
            </a:r>
            <a:r>
              <a:rPr lang="en-US" sz="2400" b="1" i="0" u="none" strike="noStrike" cap="none" dirty="0">
                <a:solidFill>
                  <a:schemeClr val="lt1"/>
                </a:solidFill>
                <a:sym typeface="Arial"/>
              </a:rPr>
              <a:t>Domain</a:t>
            </a:r>
            <a:endParaRPr sz="2400" b="0" i="0" u="none" strike="noStrike" cap="none" dirty="0">
              <a:solidFill>
                <a:srgbClr val="000000"/>
              </a:solidFill>
              <a:sym typeface="Arial"/>
            </a:endParaRPr>
          </a:p>
          <a:p>
            <a:pPr marL="0" marR="0" lvl="0" indent="0" algn="ctr" rtl="0">
              <a:lnSpc>
                <a:spcPct val="100000"/>
              </a:lnSpc>
              <a:spcBef>
                <a:spcPts val="0"/>
              </a:spcBef>
              <a:spcAft>
                <a:spcPts val="0"/>
              </a:spcAft>
              <a:buClr>
                <a:schemeClr val="dk1"/>
              </a:buClr>
              <a:buSzPts val="1800"/>
              <a:buFont typeface="Arial"/>
              <a:buNone/>
            </a:pPr>
            <a:r>
              <a:rPr lang="en-US" sz="2400" b="1" i="0" u="none" strike="noStrike" cap="none" dirty="0" smtClean="0">
                <a:solidFill>
                  <a:schemeClr val="lt1"/>
                </a:solidFill>
                <a:sym typeface="Arial"/>
              </a:rPr>
              <a:t>Post-Award </a:t>
            </a:r>
            <a:r>
              <a:rPr lang="en-US" sz="2400" b="1" i="0" u="none" strike="noStrike" cap="none" dirty="0">
                <a:solidFill>
                  <a:schemeClr val="lt1"/>
                </a:solidFill>
                <a:sym typeface="Arial"/>
              </a:rPr>
              <a:t>Conference </a:t>
            </a:r>
            <a:r>
              <a:rPr lang="en-US" sz="2400" b="1" i="0" u="none" strike="noStrike" cap="none" dirty="0" smtClean="0">
                <a:solidFill>
                  <a:schemeClr val="lt1"/>
                </a:solidFill>
                <a:sym typeface="Arial"/>
              </a:rPr>
              <a:t>/ Kick-Off </a:t>
            </a:r>
            <a:r>
              <a:rPr lang="en-US" sz="2400" b="1" i="0" u="none" strike="noStrike" cap="none" dirty="0">
                <a:solidFill>
                  <a:schemeClr val="lt1"/>
                </a:solidFill>
                <a:sym typeface="Arial"/>
              </a:rPr>
              <a:t>Meeting</a:t>
            </a:r>
            <a:endParaRPr sz="2400" dirty="0"/>
          </a:p>
          <a:p>
            <a:pPr marL="0" marR="0" lvl="0" indent="0" algn="ctr" rtl="0">
              <a:lnSpc>
                <a:spcPct val="100000"/>
              </a:lnSpc>
              <a:spcBef>
                <a:spcPts val="0"/>
              </a:spcBef>
              <a:spcAft>
                <a:spcPts val="0"/>
              </a:spcAft>
              <a:buClr>
                <a:schemeClr val="dk1"/>
              </a:buClr>
              <a:buSzPts val="1800"/>
              <a:buFont typeface="Arial"/>
              <a:buNone/>
            </a:pPr>
            <a:r>
              <a:rPr lang="en-US" sz="2400" b="1" i="0" u="none" strike="noStrike" cap="none" dirty="0" smtClean="0">
                <a:solidFill>
                  <a:schemeClr val="lt1"/>
                </a:solidFill>
                <a:sym typeface="Arial"/>
              </a:rPr>
              <a:t>February 14, 2019</a:t>
            </a:r>
            <a:endParaRPr sz="2400" dirty="0"/>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lt1"/>
              </a:solidFill>
              <a:latin typeface="Arial"/>
              <a:ea typeface="Arial"/>
              <a:cs typeface="Arial"/>
              <a:sym typeface="Arial"/>
            </a:endParaRPr>
          </a:p>
        </p:txBody>
      </p:sp>
      <p:sp>
        <p:nvSpPr>
          <p:cNvPr id="54" name="Google Shape;54;p5"/>
          <p:cNvSpPr txBox="1"/>
          <p:nvPr/>
        </p:nvSpPr>
        <p:spPr>
          <a:xfrm>
            <a:off x="1245825" y="6477000"/>
            <a:ext cx="6633300" cy="36509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Arial"/>
              <a:buNone/>
            </a:pPr>
            <a:endParaRPr sz="1200" b="0" i="0" u="none" strike="noStrike" cap="none">
              <a:solidFill>
                <a:srgbClr val="898989"/>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body" idx="1"/>
          </p:nvPr>
        </p:nvSpPr>
        <p:spPr>
          <a:xfrm>
            <a:off x="457200" y="1555720"/>
            <a:ext cx="8229600" cy="712416"/>
          </a:xfrm>
          <a:prstGeom prst="rect">
            <a:avLst/>
          </a:prstGeom>
          <a:noFill/>
          <a:ln>
            <a:noFill/>
          </a:ln>
        </p:spPr>
        <p:txBody>
          <a:bodyPr spcFirstLastPara="1" wrap="square" lIns="91425" tIns="91425" rIns="91425" bIns="91425" anchor="t" anchorCtr="0">
            <a:noAutofit/>
          </a:bodyPr>
          <a:lstStyle/>
          <a:p>
            <a:pPr marL="0" marR="0" lvl="1" indent="0" algn="ctr" rtl="0">
              <a:lnSpc>
                <a:spcPct val="90000"/>
              </a:lnSpc>
              <a:spcBef>
                <a:spcPts val="0"/>
              </a:spcBef>
              <a:spcAft>
                <a:spcPts val="0"/>
              </a:spcAft>
              <a:buClr>
                <a:schemeClr val="dk1"/>
              </a:buClr>
              <a:buSzPts val="3600"/>
              <a:buNone/>
            </a:pPr>
            <a:r>
              <a:rPr lang="en-US" sz="3000" b="0" i="0" u="sng" strike="noStrike" cap="none" dirty="0" smtClean="0">
                <a:solidFill>
                  <a:schemeClr val="hlink"/>
                </a:solidFill>
                <a:latin typeface="Calibri"/>
                <a:ea typeface="Calibri"/>
                <a:cs typeface="Calibri"/>
                <a:sym typeface="Calibri"/>
                <a:hlinkClick r:id="rId3"/>
              </a:rPr>
              <a:t>www.protechservices.noaa.gov</a:t>
            </a:r>
            <a:r>
              <a:rPr lang="en-US" sz="3000" b="0" i="0" u="none" strike="noStrike" cap="none" dirty="0" smtClean="0">
                <a:solidFill>
                  <a:schemeClr val="dk1"/>
                </a:solidFill>
                <a:latin typeface="Calibri"/>
                <a:ea typeface="Calibri"/>
                <a:cs typeface="Calibri"/>
                <a:sym typeface="Calibri"/>
              </a:rPr>
              <a:t> </a:t>
            </a:r>
            <a:endParaRPr sz="3000" b="0" i="0" u="none" strike="noStrike" cap="none" dirty="0">
              <a:solidFill>
                <a:schemeClr val="dk1"/>
              </a:solidFill>
              <a:latin typeface="Calibri"/>
              <a:ea typeface="Calibri"/>
              <a:cs typeface="Calibri"/>
              <a:sym typeface="Calibri"/>
            </a:endParaRPr>
          </a:p>
          <a:p>
            <a:pPr marL="495300" marR="0" lvl="1" indent="-266700" algn="l" rtl="0">
              <a:lnSpc>
                <a:spcPct val="90000"/>
              </a:lnSpc>
              <a:spcBef>
                <a:spcPts val="0"/>
              </a:spcBef>
              <a:spcAft>
                <a:spcPts val="0"/>
              </a:spcAft>
              <a:buClr>
                <a:schemeClr val="dk1"/>
              </a:buClr>
              <a:buSzPts val="3600"/>
              <a:buFont typeface="Noto Sans Symbols"/>
              <a:buNone/>
            </a:pPr>
            <a:endParaRPr sz="3000" b="0" i="0" u="none" strike="noStrike" cap="none" dirty="0">
              <a:solidFill>
                <a:schemeClr val="dk1"/>
              </a:solidFill>
              <a:latin typeface="Calibri"/>
              <a:ea typeface="Calibri"/>
              <a:cs typeface="Calibri"/>
              <a:sym typeface="Calibri"/>
            </a:endParaRPr>
          </a:p>
        </p:txBody>
      </p:sp>
      <p:sp>
        <p:nvSpPr>
          <p:cNvPr id="166" name="Google Shape;166;p12"/>
          <p:cNvSpPr txBox="1">
            <a:spLocks noGrp="1"/>
          </p:cNvSpPr>
          <p:nvPr>
            <p:ph type="title"/>
          </p:nvPr>
        </p:nvSpPr>
        <p:spPr>
          <a:xfrm>
            <a:off x="457200" y="818866"/>
            <a:ext cx="8229600" cy="781334"/>
          </a:xfrm>
          <a:prstGeom prst="rect">
            <a:avLst/>
          </a:prstGeom>
          <a:noFill/>
          <a:ln>
            <a:noFill/>
          </a:ln>
        </p:spPr>
        <p:txBody>
          <a:bodyPr spcFirstLastPara="1" wrap="square" lIns="91425" tIns="91425" rIns="91425" bIns="91425" anchor="ctr" anchorCtr="0">
            <a:noAutofit/>
          </a:bodyPr>
          <a:lstStyle/>
          <a:p>
            <a:pPr lvl="0"/>
            <a:r>
              <a:rPr lang="en-US" b="1" dirty="0" smtClean="0"/>
              <a:t>ProTech Website</a:t>
            </a:r>
            <a:r>
              <a:rPr lang="en-US" sz="4400" b="1" i="0" u="none" strike="noStrike" cap="none" dirty="0">
                <a:solidFill>
                  <a:schemeClr val="lt1"/>
                </a:solidFill>
                <a:latin typeface="Calibri"/>
                <a:ea typeface="Calibri"/>
                <a:cs typeface="Calibri"/>
                <a:sym typeface="Calibri"/>
              </a:rPr>
              <a:t/>
            </a:r>
            <a:br>
              <a:rPr lang="en-US" sz="4400" b="1" i="0" u="none" strike="noStrike" cap="none" dirty="0">
                <a:solidFill>
                  <a:schemeClr val="lt1"/>
                </a:solidFill>
                <a:latin typeface="Calibri"/>
                <a:ea typeface="Calibri"/>
                <a:cs typeface="Calibri"/>
                <a:sym typeface="Calibri"/>
              </a:rPr>
            </a:br>
            <a:endParaRPr sz="4400" b="0" i="0" u="none" strike="noStrike" cap="none" dirty="0">
              <a:solidFill>
                <a:schemeClr val="lt1"/>
              </a:solidFill>
              <a:latin typeface="Calibri"/>
              <a:ea typeface="Calibri"/>
              <a:cs typeface="Calibri"/>
              <a:sym typeface="Calibri"/>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1371"/>
            <a:ext cx="9144000" cy="458037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12"/>
          <p:cNvSpPr txBox="1">
            <a:spLocks noGrp="1"/>
          </p:cNvSpPr>
          <p:nvPr>
            <p:ph type="title"/>
          </p:nvPr>
        </p:nvSpPr>
        <p:spPr>
          <a:xfrm>
            <a:off x="457200" y="818866"/>
            <a:ext cx="8229600" cy="781334"/>
          </a:xfrm>
          <a:prstGeom prst="rect">
            <a:avLst/>
          </a:prstGeom>
          <a:noFill/>
          <a:ln>
            <a:noFill/>
          </a:ln>
        </p:spPr>
        <p:txBody>
          <a:bodyPr spcFirstLastPara="1" wrap="square" lIns="91425" tIns="91425" rIns="91425" bIns="91425" anchor="ctr" anchorCtr="0">
            <a:noAutofit/>
          </a:bodyPr>
          <a:lstStyle/>
          <a:p>
            <a:pPr lvl="0"/>
            <a:r>
              <a:rPr lang="en-US" b="1" dirty="0" smtClean="0"/>
              <a:t>ProTech Website</a:t>
            </a:r>
            <a:r>
              <a:rPr lang="en-US" sz="4400" b="1" i="0" u="none" strike="noStrike" cap="none" dirty="0">
                <a:solidFill>
                  <a:schemeClr val="lt1"/>
                </a:solidFill>
                <a:latin typeface="Calibri"/>
                <a:ea typeface="Calibri"/>
                <a:cs typeface="Calibri"/>
                <a:sym typeface="Calibri"/>
              </a:rPr>
              <a:t/>
            </a:r>
            <a:br>
              <a:rPr lang="en-US" sz="4400" b="1" i="0" u="none" strike="noStrike" cap="none" dirty="0">
                <a:solidFill>
                  <a:schemeClr val="lt1"/>
                </a:solidFill>
                <a:latin typeface="Calibri"/>
                <a:ea typeface="Calibri"/>
                <a:cs typeface="Calibri"/>
                <a:sym typeface="Calibri"/>
              </a:rPr>
            </a:br>
            <a:endParaRPr sz="4400" b="0" i="0" u="none" strike="noStrike" cap="none" dirty="0">
              <a:solidFill>
                <a:schemeClr val="lt1"/>
              </a:solidFill>
              <a:latin typeface="Calibri"/>
              <a:ea typeface="Calibri"/>
              <a:cs typeface="Calibri"/>
              <a:sym typeface="Calibri"/>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218"/>
          <a:stretch/>
        </p:blipFill>
        <p:spPr>
          <a:xfrm>
            <a:off x="9144" y="1395973"/>
            <a:ext cx="9134856" cy="5462027"/>
          </a:xfrm>
          <a:prstGeom prst="rect">
            <a:avLst/>
          </a:prstGeom>
        </p:spPr>
      </p:pic>
    </p:spTree>
    <p:extLst>
      <p:ext uri="{BB962C8B-B14F-4D97-AF65-F5344CB8AC3E}">
        <p14:creationId xmlns:p14="http://schemas.microsoft.com/office/powerpoint/2010/main" val="1114258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8"/>
          <p:cNvSpPr txBox="1">
            <a:spLocks noGrp="1"/>
          </p:cNvSpPr>
          <p:nvPr>
            <p:ph type="title"/>
          </p:nvPr>
        </p:nvSpPr>
        <p:spPr>
          <a:xfrm>
            <a:off x="465221" y="0"/>
            <a:ext cx="8201526" cy="145983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r>
              <a:rPr lang="en-US" sz="4000" b="1" i="0" u="none" strike="noStrike" cap="none">
                <a:solidFill>
                  <a:schemeClr val="lt1"/>
                </a:solidFill>
                <a:latin typeface="Calibri"/>
                <a:ea typeface="Calibri"/>
                <a:cs typeface="Calibri"/>
                <a:sym typeface="Calibri"/>
              </a:rPr>
              <a:t>Upcoming Engagement Events</a:t>
            </a:r>
            <a:endParaRPr sz="4000" b="1" i="0" u="none" strike="noStrike" cap="none">
              <a:solidFill>
                <a:schemeClr val="lt1"/>
              </a:solidFill>
              <a:latin typeface="Calibri"/>
              <a:ea typeface="Calibri"/>
              <a:cs typeface="Calibri"/>
              <a:sym typeface="Calibri"/>
            </a:endParaRPr>
          </a:p>
        </p:txBody>
      </p:sp>
      <p:sp>
        <p:nvSpPr>
          <p:cNvPr id="216" name="Google Shape;216;p18"/>
          <p:cNvSpPr txBox="1"/>
          <p:nvPr/>
        </p:nvSpPr>
        <p:spPr>
          <a:xfrm>
            <a:off x="1524000" y="6370637"/>
            <a:ext cx="6705600" cy="487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Arial"/>
              <a:buNone/>
            </a:pPr>
            <a:endParaRPr sz="1200" b="0" i="0" u="none" strike="noStrike" cap="none">
              <a:solidFill>
                <a:srgbClr val="898989"/>
              </a:solidFill>
              <a:latin typeface="Arial"/>
              <a:ea typeface="Arial"/>
              <a:cs typeface="Arial"/>
              <a:sym typeface="Arial"/>
            </a:endParaRPr>
          </a:p>
        </p:txBody>
      </p:sp>
      <p:sp>
        <p:nvSpPr>
          <p:cNvPr id="217" name="Google Shape;217;p18"/>
          <p:cNvSpPr txBox="1">
            <a:spLocks noGrp="1"/>
          </p:cNvSpPr>
          <p:nvPr>
            <p:ph type="sldNum" idx="12"/>
          </p:nvPr>
        </p:nvSpPr>
        <p:spPr>
          <a:xfrm>
            <a:off x="7035800" y="6569075"/>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
        <p:nvSpPr>
          <p:cNvPr id="218" name="Google Shape;218;p18"/>
          <p:cNvSpPr txBox="1"/>
          <p:nvPr/>
        </p:nvSpPr>
        <p:spPr>
          <a:xfrm>
            <a:off x="465221" y="1315452"/>
            <a:ext cx="8438147" cy="64325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lang="en-US" sz="1800" b="0" i="0" u="none" strike="noStrike" cap="none" dirty="0" smtClean="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dirty="0" smtClean="0">
                <a:solidFill>
                  <a:srgbClr val="000000"/>
                </a:solidFill>
                <a:latin typeface="Calibri"/>
                <a:ea typeface="Calibri"/>
                <a:cs typeface="Calibri"/>
                <a:sym typeface="Calibri"/>
              </a:rPr>
              <a:t>Opportunity </a:t>
            </a:r>
            <a:r>
              <a:rPr lang="en-US" sz="1800" b="0" i="0" u="none" strike="noStrike" cap="none" dirty="0">
                <a:solidFill>
                  <a:srgbClr val="000000"/>
                </a:solidFill>
                <a:latin typeface="Calibri"/>
                <a:ea typeface="Calibri"/>
                <a:cs typeface="Calibri"/>
                <a:sym typeface="Calibri"/>
              </a:rPr>
              <a:t>to meet the </a:t>
            </a:r>
            <a:r>
              <a:rPr lang="en-US" sz="1800" b="0" i="0" u="none" strike="noStrike" cap="none" dirty="0" smtClean="0">
                <a:solidFill>
                  <a:srgbClr val="000000"/>
                </a:solidFill>
                <a:latin typeface="Calibri"/>
                <a:ea typeface="Calibri"/>
                <a:cs typeface="Calibri"/>
                <a:sym typeface="Calibri"/>
              </a:rPr>
              <a:t>NOS </a:t>
            </a:r>
            <a:r>
              <a:rPr lang="en-US" sz="1800" b="0" i="0" u="none" strike="noStrike" cap="none" dirty="0">
                <a:solidFill>
                  <a:srgbClr val="000000"/>
                </a:solidFill>
                <a:latin typeface="Calibri"/>
                <a:ea typeface="Calibri"/>
                <a:cs typeface="Calibri"/>
                <a:sym typeface="Calibri"/>
              </a:rPr>
              <a:t>Region </a:t>
            </a:r>
            <a:r>
              <a:rPr lang="en-US" sz="1800" b="0" i="0" u="none" strike="noStrike" cap="none" dirty="0" smtClean="0">
                <a:solidFill>
                  <a:srgbClr val="000000"/>
                </a:solidFill>
                <a:latin typeface="Calibri"/>
                <a:ea typeface="Calibri"/>
                <a:cs typeface="Calibri"/>
                <a:sym typeface="Calibri"/>
              </a:rPr>
              <a:t>personnel, ask </a:t>
            </a:r>
            <a:r>
              <a:rPr lang="en-US" sz="1800" b="0" i="0" u="none" strike="noStrike" cap="none" dirty="0">
                <a:solidFill>
                  <a:srgbClr val="000000"/>
                </a:solidFill>
                <a:latin typeface="Calibri"/>
                <a:ea typeface="Calibri"/>
                <a:cs typeface="Calibri"/>
                <a:sym typeface="Calibri"/>
              </a:rPr>
              <a:t>questions. discuss capabilities,  demonstrate innovation, commitment to NOAA, etc…</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522" y="2461418"/>
            <a:ext cx="6667500" cy="381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Google Shape;225;p19"/>
          <p:cNvSpPr txBox="1">
            <a:spLocks noGrp="1"/>
          </p:cNvSpPr>
          <p:nvPr>
            <p:ph type="title"/>
          </p:nvPr>
        </p:nvSpPr>
        <p:spPr>
          <a:xfrm>
            <a:off x="533400" y="381000"/>
            <a:ext cx="8229600" cy="985199"/>
          </a:xfrm>
          <a:prstGeom prst="rect">
            <a:avLst/>
          </a:prstGeom>
          <a:noFill/>
          <a:ln>
            <a:noFill/>
          </a:ln>
        </p:spPr>
        <p:txBody>
          <a:bodyPr spcFirstLastPara="1" wrap="square" lIns="91425" tIns="45700" rIns="91425" bIns="45700" anchor="ctr" anchorCtr="0">
            <a:noAutofit/>
          </a:bodyPr>
          <a:lstStyle/>
          <a:p>
            <a:pPr lvl="0"/>
            <a:r>
              <a:rPr lang="en-US" b="1" dirty="0"/>
              <a:t>Questions</a:t>
            </a:r>
            <a:endParaRPr sz="4400" b="1" i="0" u="none" strike="noStrike" cap="none" dirty="0">
              <a:solidFill>
                <a:schemeClr val="lt1"/>
              </a:solidFill>
              <a:latin typeface="Calibri"/>
              <a:ea typeface="Calibri"/>
              <a:cs typeface="Calibri"/>
              <a:sym typeface="Calibri"/>
            </a:endParaRPr>
          </a:p>
        </p:txBody>
      </p:sp>
      <p:sp>
        <p:nvSpPr>
          <p:cNvPr id="226" name="Google Shape;226;p19"/>
          <p:cNvSpPr txBox="1"/>
          <p:nvPr/>
        </p:nvSpPr>
        <p:spPr>
          <a:xfrm>
            <a:off x="1524000" y="6370637"/>
            <a:ext cx="6705599" cy="4874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Arial"/>
              <a:buNone/>
            </a:pPr>
            <a:endParaRPr sz="1200" b="0" i="0" u="none" strike="noStrike" cap="none">
              <a:solidFill>
                <a:srgbClr val="898989"/>
              </a:solidFill>
              <a:latin typeface="Arial"/>
              <a:ea typeface="Arial"/>
              <a:cs typeface="Arial"/>
              <a:sym typeface="Arial"/>
            </a:endParaRPr>
          </a:p>
        </p:txBody>
      </p:sp>
      <p:sp>
        <p:nvSpPr>
          <p:cNvPr id="227" name="Google Shape;227;p19"/>
          <p:cNvSpPr txBox="1">
            <a:spLocks noGrp="1"/>
          </p:cNvSpPr>
          <p:nvPr>
            <p:ph type="sldNum" idx="12"/>
          </p:nvPr>
        </p:nvSpPr>
        <p:spPr>
          <a:xfrm>
            <a:off x="7035800" y="6569075"/>
            <a:ext cx="2133599" cy="3650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7"/>
          <p:cNvSpPr txBox="1"/>
          <p:nvPr/>
        </p:nvSpPr>
        <p:spPr>
          <a:xfrm>
            <a:off x="1293100" y="560525"/>
            <a:ext cx="64008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300"/>
              <a:buFont typeface="Calibri"/>
              <a:buNone/>
            </a:pPr>
            <a:r>
              <a:rPr lang="en-US" sz="3300" b="1" dirty="0" smtClean="0">
                <a:solidFill>
                  <a:schemeClr val="lt1"/>
                </a:solidFill>
                <a:latin typeface="Calibri"/>
                <a:ea typeface="Calibri"/>
                <a:cs typeface="Calibri"/>
                <a:sym typeface="Calibri"/>
              </a:rPr>
              <a:t>ProTech Office POCs</a:t>
            </a:r>
            <a:endParaRPr sz="3300" b="1" i="0" u="none" strike="noStrike" cap="none" dirty="0">
              <a:solidFill>
                <a:schemeClr val="lt1"/>
              </a:solidFill>
              <a:latin typeface="Calibri"/>
              <a:ea typeface="Calibri"/>
              <a:cs typeface="Calibri"/>
              <a:sym typeface="Calibri"/>
            </a:endParaRPr>
          </a:p>
        </p:txBody>
      </p:sp>
      <p:sp>
        <p:nvSpPr>
          <p:cNvPr id="68" name="Google Shape;68;p7"/>
          <p:cNvSpPr txBox="1"/>
          <p:nvPr/>
        </p:nvSpPr>
        <p:spPr>
          <a:xfrm>
            <a:off x="1524000" y="6370637"/>
            <a:ext cx="6705600" cy="487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Arial"/>
              <a:buNone/>
            </a:pPr>
            <a:endParaRPr sz="1200" b="0" i="0" u="none" strike="noStrike" cap="none">
              <a:solidFill>
                <a:srgbClr val="898989"/>
              </a:solidFill>
              <a:latin typeface="Arial"/>
              <a:ea typeface="Arial"/>
              <a:cs typeface="Arial"/>
              <a:sym typeface="Arial"/>
            </a:endParaRPr>
          </a:p>
        </p:txBody>
      </p:sp>
      <p:sp>
        <p:nvSpPr>
          <p:cNvPr id="69" name="Google Shape;69;p7"/>
          <p:cNvSpPr txBox="1">
            <a:spLocks noGrp="1"/>
          </p:cNvSpPr>
          <p:nvPr>
            <p:ph type="sldNum" idx="12"/>
          </p:nvPr>
        </p:nvSpPr>
        <p:spPr>
          <a:xfrm>
            <a:off x="7035800" y="6569075"/>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
        <p:nvSpPr>
          <p:cNvPr id="70" name="Google Shape;70;p7"/>
          <p:cNvSpPr txBox="1"/>
          <p:nvPr/>
        </p:nvSpPr>
        <p:spPr>
          <a:xfrm>
            <a:off x="259425" y="1520963"/>
            <a:ext cx="8468150" cy="50745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495300" marR="0" lvl="1" indent="-495300" algn="l" rtl="0">
              <a:lnSpc>
                <a:spcPct val="90000"/>
              </a:lnSpc>
              <a:spcBef>
                <a:spcPts val="0"/>
              </a:spcBef>
              <a:spcAft>
                <a:spcPts val="0"/>
              </a:spcAft>
              <a:buClr>
                <a:schemeClr val="dk1"/>
              </a:buClr>
              <a:buSzPts val="3600"/>
              <a:buFont typeface="Noto Sans Symbols"/>
              <a:buChar char="❑"/>
            </a:pPr>
            <a:r>
              <a:rPr lang="en-US" sz="3600" b="0" i="0" u="none" strike="noStrike" cap="none" dirty="0" smtClean="0">
                <a:solidFill>
                  <a:schemeClr val="dk1"/>
                </a:solidFill>
                <a:latin typeface="Calibri"/>
                <a:ea typeface="Calibri"/>
                <a:cs typeface="Calibri"/>
                <a:sym typeface="Calibri"/>
              </a:rPr>
              <a:t>Jay </a:t>
            </a:r>
            <a:r>
              <a:rPr lang="en-US" sz="3600" b="0" i="0" u="none" strike="noStrike" cap="none" dirty="0">
                <a:solidFill>
                  <a:schemeClr val="dk1"/>
                </a:solidFill>
                <a:latin typeface="Calibri"/>
                <a:ea typeface="Calibri"/>
                <a:cs typeface="Calibri"/>
                <a:sym typeface="Calibri"/>
              </a:rPr>
              <a:t>Standring </a:t>
            </a:r>
            <a:endParaRPr sz="3600" b="0" i="0" u="none" strike="noStrike" cap="none" dirty="0">
              <a:solidFill>
                <a:schemeClr val="dk1"/>
              </a:solidFill>
              <a:latin typeface="Calibri"/>
              <a:ea typeface="Calibri"/>
              <a:cs typeface="Calibri"/>
              <a:sym typeface="Calibri"/>
            </a:endParaRPr>
          </a:p>
          <a:p>
            <a:pPr marL="1371600" marR="0" lvl="2" indent="-381000" algn="l" rtl="0">
              <a:lnSpc>
                <a:spcPct val="90000"/>
              </a:lnSpc>
              <a:spcBef>
                <a:spcPts val="0"/>
              </a:spcBef>
              <a:spcAft>
                <a:spcPts val="0"/>
              </a:spcAft>
              <a:buClr>
                <a:schemeClr val="dk1"/>
              </a:buClr>
              <a:buSzPts val="2400"/>
              <a:buFont typeface="Noto Sans Symbols"/>
              <a:buChar char="■"/>
            </a:pPr>
            <a:r>
              <a:rPr lang="en-US" sz="2400" b="0" i="0" u="none" strike="noStrike" cap="none" dirty="0" smtClean="0">
                <a:solidFill>
                  <a:schemeClr val="dk1"/>
                </a:solidFill>
                <a:latin typeface="Calibri"/>
                <a:ea typeface="Calibri"/>
                <a:cs typeface="Calibri"/>
                <a:sym typeface="Calibri"/>
              </a:rPr>
              <a:t>Professional </a:t>
            </a:r>
            <a:r>
              <a:rPr lang="en-US" sz="2400" b="0" i="0" u="none" strike="noStrike" cap="none" dirty="0">
                <a:solidFill>
                  <a:schemeClr val="dk1"/>
                </a:solidFill>
                <a:latin typeface="Calibri"/>
                <a:ea typeface="Calibri"/>
                <a:cs typeface="Calibri"/>
                <a:sym typeface="Calibri"/>
              </a:rPr>
              <a:t>Technical </a:t>
            </a:r>
            <a:r>
              <a:rPr lang="en-US" sz="2400" b="0" i="0" u="none" strike="noStrike" cap="none" dirty="0" smtClean="0">
                <a:solidFill>
                  <a:schemeClr val="dk1"/>
                </a:solidFill>
                <a:latin typeface="Calibri"/>
                <a:ea typeface="Calibri"/>
                <a:cs typeface="Calibri"/>
                <a:sym typeface="Calibri"/>
              </a:rPr>
              <a:t>Services (ProTech) Branch Chief</a:t>
            </a:r>
            <a:endParaRPr sz="2400" b="0" i="0" u="none" strike="noStrike" cap="none" dirty="0">
              <a:solidFill>
                <a:schemeClr val="dk1"/>
              </a:solidFill>
              <a:latin typeface="Calibri"/>
              <a:ea typeface="Calibri"/>
              <a:cs typeface="Calibri"/>
              <a:sym typeface="Calibri"/>
            </a:endParaRPr>
          </a:p>
          <a:p>
            <a:pPr marL="495300" marR="0" lvl="1" indent="-266700" algn="l" rtl="0">
              <a:lnSpc>
                <a:spcPct val="90000"/>
              </a:lnSpc>
              <a:spcBef>
                <a:spcPts val="0"/>
              </a:spcBef>
              <a:spcAft>
                <a:spcPts val="0"/>
              </a:spcAft>
              <a:buClr>
                <a:schemeClr val="dk1"/>
              </a:buClr>
              <a:buSzPts val="3600"/>
              <a:buFont typeface="Noto Sans Symbols"/>
              <a:buNone/>
            </a:pPr>
            <a:endParaRPr sz="3600" b="0" i="0" u="none" strike="noStrike" cap="none" dirty="0">
              <a:solidFill>
                <a:schemeClr val="dk1"/>
              </a:solidFill>
              <a:latin typeface="Calibri"/>
              <a:ea typeface="Calibri"/>
              <a:cs typeface="Calibri"/>
              <a:sym typeface="Calibri"/>
            </a:endParaRPr>
          </a:p>
          <a:p>
            <a:pPr marL="495300" marR="0" lvl="1" indent="-495300" algn="l" rtl="0">
              <a:lnSpc>
                <a:spcPct val="90000"/>
              </a:lnSpc>
              <a:spcBef>
                <a:spcPts val="0"/>
              </a:spcBef>
              <a:spcAft>
                <a:spcPts val="0"/>
              </a:spcAft>
              <a:buClr>
                <a:schemeClr val="dk1"/>
              </a:buClr>
              <a:buSzPts val="3600"/>
              <a:buFont typeface="Noto Sans Symbols"/>
              <a:buChar char="❑"/>
            </a:pPr>
            <a:r>
              <a:rPr lang="en-US" sz="3600" b="0" i="0" u="none" strike="noStrike" cap="none" dirty="0" smtClean="0">
                <a:solidFill>
                  <a:schemeClr val="dk1"/>
                </a:solidFill>
                <a:latin typeface="Calibri"/>
                <a:ea typeface="Calibri"/>
                <a:cs typeface="Calibri"/>
                <a:sym typeface="Calibri"/>
              </a:rPr>
              <a:t>Erika Chavarria</a:t>
            </a:r>
            <a:endParaRPr sz="3600" b="0" i="0" u="none" strike="noStrike" cap="none" dirty="0">
              <a:solidFill>
                <a:schemeClr val="dk1"/>
              </a:solidFill>
              <a:latin typeface="Calibri"/>
              <a:ea typeface="Calibri"/>
              <a:cs typeface="Calibri"/>
              <a:sym typeface="Calibri"/>
            </a:endParaRPr>
          </a:p>
          <a:p>
            <a:pPr marL="1371600" marR="0" lvl="2" indent="-381000" algn="l" rtl="0">
              <a:lnSpc>
                <a:spcPct val="90000"/>
              </a:lnSpc>
              <a:spcBef>
                <a:spcPts val="0"/>
              </a:spcBef>
              <a:spcAft>
                <a:spcPts val="0"/>
              </a:spcAft>
              <a:buClr>
                <a:schemeClr val="dk1"/>
              </a:buClr>
              <a:buSzPts val="2400"/>
              <a:buFont typeface="Noto Sans Symbols"/>
              <a:buChar char="■"/>
            </a:pPr>
            <a:r>
              <a:rPr lang="en-US" sz="2400" b="0" i="0" u="none" strike="noStrike" cap="none" dirty="0" smtClean="0">
                <a:solidFill>
                  <a:schemeClr val="dk1"/>
                </a:solidFill>
                <a:latin typeface="Calibri"/>
                <a:ea typeface="Calibri"/>
                <a:cs typeface="Calibri"/>
                <a:sym typeface="Calibri"/>
              </a:rPr>
              <a:t>Contracting </a:t>
            </a:r>
            <a:r>
              <a:rPr lang="en-US" sz="2400" b="0" i="0" u="none" strike="noStrike" cap="none" dirty="0">
                <a:solidFill>
                  <a:schemeClr val="dk1"/>
                </a:solidFill>
                <a:latin typeface="Calibri"/>
                <a:ea typeface="Calibri"/>
                <a:cs typeface="Calibri"/>
                <a:sym typeface="Calibri"/>
              </a:rPr>
              <a:t>Officer, ProTech </a:t>
            </a:r>
            <a:r>
              <a:rPr lang="en-US" sz="2400" b="0" i="0" u="none" strike="noStrike" cap="none" dirty="0" smtClean="0">
                <a:solidFill>
                  <a:schemeClr val="dk1"/>
                </a:solidFill>
                <a:latin typeface="Calibri"/>
                <a:ea typeface="Calibri"/>
                <a:cs typeface="Calibri"/>
                <a:sym typeface="Calibri"/>
              </a:rPr>
              <a:t>Oceans Domain</a:t>
            </a:r>
            <a:endParaRPr dirty="0"/>
          </a:p>
          <a:p>
            <a:pPr marL="495300" marR="0" lvl="1" indent="-266700" algn="l" rtl="0">
              <a:lnSpc>
                <a:spcPct val="90000"/>
              </a:lnSpc>
              <a:spcBef>
                <a:spcPts val="0"/>
              </a:spcBef>
              <a:spcAft>
                <a:spcPts val="0"/>
              </a:spcAft>
              <a:buClr>
                <a:schemeClr val="dk1"/>
              </a:buClr>
              <a:buSzPts val="3600"/>
              <a:buFont typeface="Noto Sans Symbols"/>
              <a:buNone/>
            </a:pPr>
            <a:endParaRPr sz="3600" b="0" i="0" u="none" strike="noStrike" cap="none" dirty="0">
              <a:solidFill>
                <a:schemeClr val="dk1"/>
              </a:solidFill>
              <a:latin typeface="Calibri"/>
              <a:ea typeface="Calibri"/>
              <a:cs typeface="Calibri"/>
              <a:sym typeface="Calibri"/>
            </a:endParaRPr>
          </a:p>
          <a:p>
            <a:pPr marL="495300" marR="0" lvl="1" indent="-495300" algn="l" rtl="0">
              <a:lnSpc>
                <a:spcPct val="90000"/>
              </a:lnSpc>
              <a:spcBef>
                <a:spcPts val="0"/>
              </a:spcBef>
              <a:spcAft>
                <a:spcPts val="0"/>
              </a:spcAft>
              <a:buClr>
                <a:schemeClr val="dk1"/>
              </a:buClr>
              <a:buSzPts val="3600"/>
              <a:buFont typeface="Noto Sans Symbols"/>
              <a:buChar char="❑"/>
            </a:pPr>
            <a:r>
              <a:rPr lang="en-US" sz="3600" b="0" i="0" u="none" strike="noStrike" cap="none" dirty="0">
                <a:solidFill>
                  <a:schemeClr val="dk1"/>
                </a:solidFill>
                <a:latin typeface="Calibri"/>
                <a:ea typeface="Calibri"/>
                <a:cs typeface="Calibri"/>
                <a:sym typeface="Calibri"/>
              </a:rPr>
              <a:t>Regina Evans</a:t>
            </a:r>
            <a:endParaRPr sz="3600" b="0" i="0" u="none" strike="noStrike" cap="none" dirty="0">
              <a:solidFill>
                <a:schemeClr val="dk1"/>
              </a:solidFill>
              <a:latin typeface="Calibri"/>
              <a:ea typeface="Calibri"/>
              <a:cs typeface="Calibri"/>
              <a:sym typeface="Calibri"/>
            </a:endParaRPr>
          </a:p>
          <a:p>
            <a:pPr marL="1371600" marR="0" lvl="2" indent="-381000" algn="l" rtl="0">
              <a:lnSpc>
                <a:spcPct val="90000"/>
              </a:lnSpc>
              <a:spcBef>
                <a:spcPts val="0"/>
              </a:spcBef>
              <a:spcAft>
                <a:spcPts val="0"/>
              </a:spcAft>
              <a:buClr>
                <a:schemeClr val="dk1"/>
              </a:buClr>
              <a:buSzPts val="2400"/>
              <a:buFont typeface="Noto Sans Symbols"/>
              <a:buChar char="■"/>
            </a:pPr>
            <a:r>
              <a:rPr lang="en-US" sz="2400" b="0" i="0" u="none" strike="noStrike" cap="none" dirty="0">
                <a:solidFill>
                  <a:srgbClr val="000000"/>
                </a:solidFill>
                <a:latin typeface="Calibri"/>
                <a:ea typeface="Calibri"/>
                <a:cs typeface="Calibri"/>
                <a:sym typeface="Calibri"/>
              </a:rPr>
              <a:t>Contracting Officer’s Representative, ProTech </a:t>
            </a:r>
            <a:r>
              <a:rPr lang="en-US" sz="2400" dirty="0" smtClean="0">
                <a:latin typeface="Calibri"/>
                <a:ea typeface="Calibri"/>
                <a:cs typeface="Calibri"/>
                <a:sym typeface="Calibri"/>
              </a:rPr>
              <a:t>Oceans</a:t>
            </a:r>
            <a:r>
              <a:rPr lang="en-US" sz="2400" b="0" i="0" u="none" strike="noStrike" cap="none" dirty="0" smtClean="0">
                <a:solidFill>
                  <a:srgbClr val="000000"/>
                </a:solidFill>
                <a:latin typeface="Calibri"/>
                <a:ea typeface="Calibri"/>
                <a:cs typeface="Calibri"/>
                <a:sym typeface="Calibri"/>
              </a:rPr>
              <a:t> </a:t>
            </a:r>
            <a:r>
              <a:rPr lang="en-US" sz="2400" b="0" i="0" u="none" strike="noStrike" cap="none" dirty="0">
                <a:solidFill>
                  <a:srgbClr val="000000"/>
                </a:solidFill>
                <a:latin typeface="Calibri"/>
                <a:ea typeface="Calibri"/>
                <a:cs typeface="Calibri"/>
                <a:sym typeface="Calibri"/>
              </a:rPr>
              <a:t>Domain</a:t>
            </a:r>
            <a:r>
              <a:rPr lang="en-US" sz="2400" b="0" i="0" u="none" strike="noStrike" cap="none" dirty="0">
                <a:solidFill>
                  <a:schemeClr val="dk1"/>
                </a:solidFill>
                <a:latin typeface="Calibri"/>
                <a:ea typeface="Calibri"/>
                <a:cs typeface="Calibri"/>
                <a:sym typeface="Calibri"/>
              </a:rPr>
              <a:t> </a:t>
            </a:r>
            <a:endParaRPr sz="2400" b="0" i="0" u="none" strike="noStrike" cap="none" dirty="0">
              <a:solidFill>
                <a:srgbClr val="000000"/>
              </a:solidFill>
              <a:latin typeface="Calibri"/>
              <a:ea typeface="Calibri"/>
              <a:cs typeface="Calibri"/>
              <a:sym typeface="Calibri"/>
            </a:endParaRPr>
          </a:p>
          <a:p>
            <a:pPr marL="990600" marR="0" lvl="2" indent="0" algn="l" rtl="0">
              <a:lnSpc>
                <a:spcPct val="90000"/>
              </a:lnSpc>
              <a:spcBef>
                <a:spcPts val="0"/>
              </a:spcBef>
              <a:spcAft>
                <a:spcPts val="0"/>
              </a:spcAft>
              <a:buNone/>
            </a:pPr>
            <a:r>
              <a:rPr lang="en-US" sz="2400" b="0" i="0" u="none" strike="noStrike" cap="none" dirty="0">
                <a:solidFill>
                  <a:schemeClr val="dk1"/>
                </a:solidFill>
                <a:latin typeface="Calibri"/>
                <a:ea typeface="Calibri"/>
                <a:cs typeface="Calibri"/>
                <a:sym typeface="Calibri"/>
              </a:rPr>
              <a:t> </a:t>
            </a:r>
            <a:endParaRPr sz="3600" b="0" i="0" u="none" strike="noStrike" cap="none" dirty="0">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Clr>
                <a:schemeClr val="dk1"/>
              </a:buClr>
              <a:buSzPts val="3600"/>
              <a:buFont typeface="Arial"/>
              <a:buNone/>
            </a:pPr>
            <a:endParaRPr sz="3600" b="0" i="0" u="none" strike="noStrike" cap="none" dirty="0">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Clr>
                <a:srgbClr val="000000"/>
              </a:buClr>
              <a:buSzPts val="3600"/>
              <a:buFont typeface="Arial"/>
              <a:buNone/>
            </a:pPr>
            <a:endParaRPr sz="3600" b="0" i="0" u="none" strike="noStrike" cap="none" dirty="0">
              <a:solidFill>
                <a:schemeClr val="dk1"/>
              </a:solidFill>
              <a:latin typeface="Calibri"/>
              <a:ea typeface="Calibri"/>
              <a:cs typeface="Calibri"/>
              <a:sym typeface="Calibri"/>
            </a:endParaRPr>
          </a:p>
          <a:p>
            <a:pPr marL="463550" marR="0" lvl="1" indent="-463550" algn="l" rtl="0">
              <a:lnSpc>
                <a:spcPct val="110000"/>
              </a:lnSpc>
              <a:spcBef>
                <a:spcPts val="0"/>
              </a:spcBef>
              <a:spcAft>
                <a:spcPts val="0"/>
              </a:spcAft>
              <a:buClr>
                <a:schemeClr val="dk1"/>
              </a:buClr>
              <a:buSzPts val="2400"/>
              <a:buFont typeface="Arial"/>
              <a:buNone/>
            </a:pPr>
            <a:endParaRPr sz="2400" b="1" i="0" u="none" strike="noStrike" cap="none" dirty="0">
              <a:solidFill>
                <a:schemeClr val="dk1"/>
              </a:solidFill>
              <a:latin typeface="Calibri"/>
              <a:ea typeface="Calibri"/>
              <a:cs typeface="Calibri"/>
              <a:sym typeface="Calibri"/>
            </a:endParaRPr>
          </a:p>
          <a:p>
            <a:pPr marL="463550" marR="0" lvl="1" indent="-463550" algn="l" rtl="0">
              <a:lnSpc>
                <a:spcPct val="110000"/>
              </a:lnSpc>
              <a:spcBef>
                <a:spcPts val="0"/>
              </a:spcBef>
              <a:spcAft>
                <a:spcPts val="0"/>
              </a:spcAft>
              <a:buClr>
                <a:schemeClr val="dk1"/>
              </a:buClr>
              <a:buSzPts val="9600"/>
              <a:buFont typeface="Arial"/>
              <a:buNone/>
            </a:pPr>
            <a:endParaRPr sz="9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600"/>
              <a:buFont typeface="Arial"/>
              <a:buNone/>
            </a:pPr>
            <a:endParaRPr sz="96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9"/>
          <p:cNvSpPr txBox="1"/>
          <p:nvPr/>
        </p:nvSpPr>
        <p:spPr>
          <a:xfrm>
            <a:off x="1371600" y="533400"/>
            <a:ext cx="6400799"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sz="3600" b="1" i="0" u="none" strike="noStrike" cap="none">
                <a:solidFill>
                  <a:schemeClr val="lt1"/>
                </a:solidFill>
                <a:latin typeface="Calibri"/>
                <a:ea typeface="Calibri"/>
                <a:cs typeface="Calibri"/>
                <a:sym typeface="Calibri"/>
              </a:rPr>
              <a:t>Contract Details Overview</a:t>
            </a:r>
            <a:endParaRPr sz="3600" b="1" i="0" u="none" strike="noStrike" cap="none">
              <a:solidFill>
                <a:schemeClr val="lt1"/>
              </a:solidFill>
              <a:latin typeface="Calibri"/>
              <a:ea typeface="Calibri"/>
              <a:cs typeface="Calibri"/>
              <a:sym typeface="Calibri"/>
            </a:endParaRPr>
          </a:p>
        </p:txBody>
      </p:sp>
      <p:sp>
        <p:nvSpPr>
          <p:cNvPr id="144" name="Google Shape;144;p9"/>
          <p:cNvSpPr txBox="1"/>
          <p:nvPr/>
        </p:nvSpPr>
        <p:spPr>
          <a:xfrm>
            <a:off x="1524000" y="6370637"/>
            <a:ext cx="6705599" cy="487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Arial"/>
              <a:buNone/>
            </a:pPr>
            <a:endParaRPr sz="1200" b="0" i="0" u="none" strike="noStrike" cap="none">
              <a:solidFill>
                <a:srgbClr val="898989"/>
              </a:solidFill>
              <a:latin typeface="Arial"/>
              <a:ea typeface="Arial"/>
              <a:cs typeface="Arial"/>
              <a:sym typeface="Arial"/>
            </a:endParaRPr>
          </a:p>
        </p:txBody>
      </p:sp>
      <p:sp>
        <p:nvSpPr>
          <p:cNvPr id="145" name="Google Shape;145;p9"/>
          <p:cNvSpPr txBox="1">
            <a:spLocks noGrp="1"/>
          </p:cNvSpPr>
          <p:nvPr>
            <p:ph type="sldNum" idx="12"/>
          </p:nvPr>
        </p:nvSpPr>
        <p:spPr>
          <a:xfrm>
            <a:off x="7035800" y="6569075"/>
            <a:ext cx="2133599" cy="3650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146" name="Google Shape;146;p9"/>
          <p:cNvSpPr txBox="1"/>
          <p:nvPr/>
        </p:nvSpPr>
        <p:spPr>
          <a:xfrm>
            <a:off x="207817" y="1078992"/>
            <a:ext cx="8728364" cy="5321955"/>
          </a:xfrm>
          <a:prstGeom prst="rect">
            <a:avLst/>
          </a:prstGeom>
          <a:noFill/>
          <a:ln>
            <a:noFill/>
          </a:ln>
        </p:spPr>
        <p:txBody>
          <a:bodyPr spcFirstLastPara="1" wrap="square" lIns="91425" tIns="45700" rIns="91425" bIns="45700" anchor="t" anchorCtr="0">
            <a:noAutofit/>
          </a:bodyPr>
          <a:lstStyle/>
          <a:p>
            <a:pPr marL="285750" lvl="0" indent="-285750">
              <a:buSzPts val="1800"/>
              <a:buFont typeface="Wingdings" panose="05000000000000000000" pitchFamily="2" charset="2"/>
              <a:buChar char="Ø"/>
            </a:pPr>
            <a:endParaRPr lang="en-US" sz="2000" dirty="0" smtClean="0">
              <a:latin typeface="Calibri"/>
              <a:ea typeface="Calibri"/>
              <a:cs typeface="Calibri"/>
              <a:sym typeface="Calibri"/>
            </a:endParaRPr>
          </a:p>
          <a:p>
            <a:pPr lvl="0">
              <a:buSzPts val="1800"/>
            </a:pPr>
            <a:endParaRPr lang="en-US" sz="2000" dirty="0" smtClean="0">
              <a:latin typeface="Calibri"/>
              <a:ea typeface="Calibri"/>
              <a:cs typeface="Calibri"/>
              <a:sym typeface="Calibri"/>
            </a:endParaRPr>
          </a:p>
          <a:p>
            <a:pPr marL="285750" lvl="0" indent="-285750">
              <a:spcBef>
                <a:spcPts val="600"/>
              </a:spcBef>
              <a:buSzPts val="1800"/>
              <a:buFont typeface="Wingdings" panose="05000000000000000000" pitchFamily="2" charset="2"/>
              <a:buChar char="Ø"/>
            </a:pPr>
            <a:r>
              <a:rPr lang="en-US" sz="2000" dirty="0" smtClean="0">
                <a:latin typeface="Calibri"/>
                <a:ea typeface="Calibri"/>
                <a:cs typeface="Calibri"/>
                <a:sym typeface="Calibri"/>
              </a:rPr>
              <a:t>Indefinite-Delivery</a:t>
            </a:r>
            <a:r>
              <a:rPr lang="en-US" sz="2000" dirty="0">
                <a:latin typeface="Calibri"/>
                <a:ea typeface="Calibri"/>
                <a:cs typeface="Calibri"/>
                <a:sym typeface="Calibri"/>
              </a:rPr>
              <a:t>, </a:t>
            </a:r>
            <a:r>
              <a:rPr lang="en-US" sz="2000" dirty="0" smtClean="0">
                <a:latin typeface="Calibri"/>
                <a:ea typeface="Calibri"/>
                <a:cs typeface="Calibri"/>
                <a:sym typeface="Calibri"/>
              </a:rPr>
              <a:t>Indefinite-Quantity </a:t>
            </a:r>
            <a:r>
              <a:rPr lang="en-US" sz="2000" dirty="0">
                <a:latin typeface="Calibri"/>
                <a:ea typeface="Calibri"/>
                <a:cs typeface="Calibri"/>
                <a:sym typeface="Calibri"/>
              </a:rPr>
              <a:t>(IDIQ) contract with multiple </a:t>
            </a:r>
            <a:r>
              <a:rPr lang="en-US" sz="2000" dirty="0" smtClean="0">
                <a:latin typeface="Calibri"/>
                <a:ea typeface="Calibri"/>
                <a:cs typeface="Calibri"/>
                <a:sym typeface="Calibri"/>
              </a:rPr>
              <a:t>awards</a:t>
            </a:r>
          </a:p>
          <a:p>
            <a:pPr lvl="0">
              <a:spcBef>
                <a:spcPts val="600"/>
              </a:spcBef>
              <a:buSzPts val="1800"/>
            </a:pPr>
            <a:endParaRPr lang="en-US" sz="2000" dirty="0" smtClean="0"/>
          </a:p>
          <a:p>
            <a:pPr lvl="0">
              <a:spcBef>
                <a:spcPts val="600"/>
              </a:spcBef>
              <a:buSzPts val="1800"/>
            </a:pPr>
            <a:endParaRPr lang="en-US" sz="2000" dirty="0" smtClean="0"/>
          </a:p>
          <a:p>
            <a:pPr marL="285750" lvl="0" indent="-285750">
              <a:spcBef>
                <a:spcPts val="600"/>
              </a:spcBef>
              <a:buSzPts val="1800"/>
              <a:buFont typeface="Noto Sans Symbols"/>
              <a:buChar char="❑"/>
            </a:pPr>
            <a:r>
              <a:rPr lang="en-US" sz="2000" dirty="0">
                <a:solidFill>
                  <a:schemeClr val="tx1"/>
                </a:solidFill>
                <a:latin typeface="Calibri" panose="020F0502020204030204" pitchFamily="34" charset="0"/>
                <a:ea typeface="Calibri"/>
                <a:cs typeface="Calibri" panose="020F0502020204030204" pitchFamily="34" charset="0"/>
                <a:sym typeface="Calibri"/>
              </a:rPr>
              <a:t>Base Period of Performance (POP) </a:t>
            </a:r>
            <a:r>
              <a:rPr lang="en-US" sz="2000" dirty="0">
                <a:solidFill>
                  <a:schemeClr val="tx1"/>
                </a:solidFill>
                <a:latin typeface="Calibri" panose="020F0502020204030204" pitchFamily="34" charset="0"/>
                <a:cs typeface="Calibri" panose="020F0502020204030204" pitchFamily="34" charset="0"/>
              </a:rPr>
              <a:t>February 01, 2019 through January 31, 2021</a:t>
            </a:r>
          </a:p>
          <a:p>
            <a:pPr marL="285750" lvl="0" indent="-285750">
              <a:spcBef>
                <a:spcPts val="600"/>
              </a:spcBef>
              <a:buSzPts val="1800"/>
              <a:buFont typeface="Noto Sans Symbols"/>
              <a:buChar char="❑"/>
            </a:pPr>
            <a:r>
              <a:rPr lang="en-US" sz="2000" dirty="0" smtClean="0">
                <a:solidFill>
                  <a:schemeClr val="tx1"/>
                </a:solidFill>
                <a:latin typeface="Calibri" panose="020F0502020204030204" pitchFamily="34" charset="0"/>
                <a:ea typeface="Calibri"/>
                <a:cs typeface="Calibri" panose="020F0502020204030204" pitchFamily="34" charset="0"/>
                <a:sym typeface="Calibri"/>
              </a:rPr>
              <a:t>Option </a:t>
            </a:r>
            <a:r>
              <a:rPr lang="en-US" sz="2000" dirty="0">
                <a:solidFill>
                  <a:schemeClr val="tx1"/>
                </a:solidFill>
                <a:latin typeface="Calibri" panose="020F0502020204030204" pitchFamily="34" charset="0"/>
                <a:ea typeface="Calibri"/>
                <a:cs typeface="Calibri" panose="020F0502020204030204" pitchFamily="34" charset="0"/>
                <a:sym typeface="Calibri"/>
              </a:rPr>
              <a:t>Periods:</a:t>
            </a:r>
            <a:endParaRPr lang="en-US" sz="2000" dirty="0">
              <a:solidFill>
                <a:schemeClr val="tx1"/>
              </a:solidFill>
              <a:latin typeface="Calibri" panose="020F0502020204030204" pitchFamily="34" charset="0"/>
              <a:cs typeface="Calibri" panose="020F0502020204030204" pitchFamily="34" charset="0"/>
            </a:endParaRPr>
          </a:p>
          <a:p>
            <a:pPr marL="742950" lvl="1" indent="-285750">
              <a:spcBef>
                <a:spcPts val="600"/>
              </a:spcBef>
              <a:buSzPts val="1800"/>
              <a:buFont typeface="Noto Sans Symbols"/>
              <a:buChar char="❑"/>
            </a:pPr>
            <a:r>
              <a:rPr lang="en-US" sz="2000" dirty="0">
                <a:solidFill>
                  <a:schemeClr val="tx1"/>
                </a:solidFill>
                <a:latin typeface="Calibri" panose="020F0502020204030204" pitchFamily="34" charset="0"/>
                <a:ea typeface="Calibri"/>
                <a:cs typeface="Calibri" panose="020F0502020204030204" pitchFamily="34" charset="0"/>
                <a:sym typeface="Calibri"/>
              </a:rPr>
              <a:t>Option 1 - </a:t>
            </a:r>
            <a:r>
              <a:rPr lang="en-US" sz="2000" dirty="0">
                <a:solidFill>
                  <a:schemeClr val="tx1"/>
                </a:solidFill>
                <a:latin typeface="Calibri" panose="020F0502020204030204" pitchFamily="34" charset="0"/>
                <a:cs typeface="Calibri" panose="020F0502020204030204" pitchFamily="34" charset="0"/>
              </a:rPr>
              <a:t>February 01, 2021 through January 31, 2022</a:t>
            </a:r>
          </a:p>
          <a:p>
            <a:pPr marL="742950" lvl="1" indent="-285750">
              <a:spcBef>
                <a:spcPts val="600"/>
              </a:spcBef>
              <a:buSzPts val="1800"/>
              <a:buFont typeface="Noto Sans Symbols"/>
              <a:buChar char="❑"/>
            </a:pPr>
            <a:r>
              <a:rPr lang="en-US" sz="2000" dirty="0">
                <a:solidFill>
                  <a:schemeClr val="tx1"/>
                </a:solidFill>
                <a:latin typeface="Calibri" panose="020F0502020204030204" pitchFamily="34" charset="0"/>
                <a:ea typeface="Calibri"/>
                <a:cs typeface="Calibri" panose="020F0502020204030204" pitchFamily="34" charset="0"/>
                <a:sym typeface="Calibri"/>
              </a:rPr>
              <a:t>Option 2 - </a:t>
            </a:r>
            <a:r>
              <a:rPr lang="en-US" sz="2000" dirty="0">
                <a:solidFill>
                  <a:schemeClr val="tx1"/>
                </a:solidFill>
                <a:latin typeface="Calibri" panose="020F0502020204030204" pitchFamily="34" charset="0"/>
                <a:cs typeface="Calibri" panose="020F0502020204030204" pitchFamily="34" charset="0"/>
              </a:rPr>
              <a:t>February 01, </a:t>
            </a:r>
            <a:r>
              <a:rPr lang="en-US" sz="2000" dirty="0" smtClean="0">
                <a:solidFill>
                  <a:schemeClr val="tx1"/>
                </a:solidFill>
                <a:latin typeface="Calibri" panose="020F0502020204030204" pitchFamily="34" charset="0"/>
                <a:cs typeface="Calibri" panose="020F0502020204030204" pitchFamily="34" charset="0"/>
              </a:rPr>
              <a:t>2022 </a:t>
            </a:r>
            <a:r>
              <a:rPr lang="en-US" sz="2000" dirty="0">
                <a:solidFill>
                  <a:schemeClr val="tx1"/>
                </a:solidFill>
                <a:latin typeface="Calibri" panose="020F0502020204030204" pitchFamily="34" charset="0"/>
                <a:cs typeface="Calibri" panose="020F0502020204030204" pitchFamily="34" charset="0"/>
              </a:rPr>
              <a:t>through January 31, 2023</a:t>
            </a:r>
          </a:p>
          <a:p>
            <a:pPr marL="742950" lvl="1" indent="-285750">
              <a:buSzPts val="1800"/>
              <a:buFont typeface="Noto Sans Symbols"/>
              <a:buChar char="❑"/>
            </a:pPr>
            <a:r>
              <a:rPr lang="en-US" sz="2000" dirty="0">
                <a:solidFill>
                  <a:schemeClr val="tx1"/>
                </a:solidFill>
                <a:latin typeface="Calibri" panose="020F0502020204030204" pitchFamily="34" charset="0"/>
                <a:ea typeface="Calibri"/>
                <a:cs typeface="Calibri" panose="020F0502020204030204" pitchFamily="34" charset="0"/>
                <a:sym typeface="Calibri"/>
              </a:rPr>
              <a:t>Option 3 - </a:t>
            </a:r>
            <a:r>
              <a:rPr lang="en-US" sz="2000" dirty="0">
                <a:solidFill>
                  <a:schemeClr val="tx1"/>
                </a:solidFill>
                <a:latin typeface="Calibri" panose="020F0502020204030204" pitchFamily="34" charset="0"/>
                <a:cs typeface="Calibri" panose="020F0502020204030204" pitchFamily="34" charset="0"/>
              </a:rPr>
              <a:t>February 01</a:t>
            </a:r>
            <a:r>
              <a:rPr lang="en-US" sz="2000">
                <a:solidFill>
                  <a:schemeClr val="tx1"/>
                </a:solidFill>
                <a:latin typeface="Calibri" panose="020F0502020204030204" pitchFamily="34" charset="0"/>
                <a:cs typeface="Calibri" panose="020F0502020204030204" pitchFamily="34" charset="0"/>
              </a:rPr>
              <a:t>, </a:t>
            </a:r>
            <a:r>
              <a:rPr lang="en-US" sz="2000" smtClean="0">
                <a:solidFill>
                  <a:schemeClr val="tx1"/>
                </a:solidFill>
                <a:latin typeface="Calibri" panose="020F0502020204030204" pitchFamily="34" charset="0"/>
                <a:cs typeface="Calibri" panose="020F0502020204030204" pitchFamily="34" charset="0"/>
              </a:rPr>
              <a:t>2023 </a:t>
            </a:r>
            <a:r>
              <a:rPr lang="en-US" sz="2000" dirty="0">
                <a:solidFill>
                  <a:schemeClr val="tx1"/>
                </a:solidFill>
                <a:latin typeface="Calibri" panose="020F0502020204030204" pitchFamily="34" charset="0"/>
                <a:cs typeface="Calibri" panose="020F0502020204030204" pitchFamily="34" charset="0"/>
              </a:rPr>
              <a:t>through January 31, 2024</a:t>
            </a:r>
          </a:p>
          <a:p>
            <a:pPr lvl="0">
              <a:spcBef>
                <a:spcPts val="600"/>
              </a:spcBef>
              <a:buSzPts val="1800"/>
            </a:pPr>
            <a:endParaRPr lang="en-US" sz="2000" dirty="0" smtClean="0"/>
          </a:p>
          <a:p>
            <a:pPr marL="0" marR="0" lvl="1" indent="0" algn="l" rtl="0">
              <a:lnSpc>
                <a:spcPct val="9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519113" marR="0" lvl="2" indent="0" algn="l" rtl="0">
              <a:lnSpc>
                <a:spcPct val="90000"/>
              </a:lnSpc>
              <a:spcBef>
                <a:spcPts val="0"/>
              </a:spcBef>
              <a:spcAft>
                <a:spcPts val="0"/>
              </a:spcAft>
              <a:buNone/>
            </a:pPr>
            <a:r>
              <a:rPr lang="en-US" sz="2000" b="0" i="0" u="none" strike="noStrike" cap="none" dirty="0">
                <a:solidFill>
                  <a:schemeClr val="dk1"/>
                </a:solidFill>
                <a:latin typeface="Calibri"/>
                <a:ea typeface="Calibri"/>
                <a:cs typeface="Calibri"/>
                <a:sym typeface="Calibri"/>
              </a:rPr>
              <a:t>		</a:t>
            </a:r>
            <a:endParaRPr sz="2000" b="0" i="0" u="none" strike="noStrike" cap="none" dirty="0">
              <a:solidFill>
                <a:schemeClr val="dk1"/>
              </a:solidFill>
              <a:latin typeface="Calibri"/>
              <a:ea typeface="Calibri"/>
              <a:cs typeface="Calibri"/>
              <a:sym typeface="Calibri"/>
            </a:endParaRPr>
          </a:p>
          <a:p>
            <a:pPr marL="463550" marR="0" lvl="1" indent="-463550" algn="l" rtl="0">
              <a:lnSpc>
                <a:spcPct val="110000"/>
              </a:lnSpc>
              <a:spcBef>
                <a:spcPts val="0"/>
              </a:spcBef>
              <a:spcAft>
                <a:spcPts val="0"/>
              </a:spcAft>
              <a:buClr>
                <a:schemeClr val="dk1"/>
              </a:buClr>
              <a:buSzPts val="2400"/>
              <a:buFont typeface="Arial"/>
              <a:buNone/>
            </a:pPr>
            <a:endParaRPr sz="2000" b="1" i="0" u="none" strike="noStrike" cap="none" dirty="0">
              <a:solidFill>
                <a:schemeClr val="dk1"/>
              </a:solidFill>
              <a:latin typeface="Calibri"/>
              <a:ea typeface="Calibri"/>
              <a:cs typeface="Calibri"/>
              <a:sym typeface="Calibri"/>
            </a:endParaRPr>
          </a:p>
          <a:p>
            <a:pPr marL="463550" marR="0" lvl="1" indent="-463550" algn="l" rtl="0">
              <a:lnSpc>
                <a:spcPct val="110000"/>
              </a:lnSpc>
              <a:spcBef>
                <a:spcPts val="0"/>
              </a:spcBef>
              <a:spcAft>
                <a:spcPts val="0"/>
              </a:spcAft>
              <a:buClr>
                <a:schemeClr val="dk1"/>
              </a:buClr>
              <a:buSzPts val="9600"/>
              <a:buFont typeface="Arial"/>
              <a:buNone/>
            </a:pPr>
            <a:endParaRPr sz="20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600"/>
              <a:buFont typeface="Arial"/>
              <a:buNone/>
            </a:pPr>
            <a:endParaRPr sz="20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9"/>
          <p:cNvSpPr txBox="1"/>
          <p:nvPr/>
        </p:nvSpPr>
        <p:spPr>
          <a:xfrm>
            <a:off x="1371600" y="533400"/>
            <a:ext cx="6400799"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sz="3600" b="1" i="0" u="none" strike="noStrike" cap="none" dirty="0">
                <a:solidFill>
                  <a:schemeClr val="lt1"/>
                </a:solidFill>
                <a:latin typeface="Calibri"/>
                <a:ea typeface="Calibri"/>
                <a:cs typeface="Calibri"/>
                <a:sym typeface="Calibri"/>
              </a:rPr>
              <a:t>Contract Details Overview</a:t>
            </a:r>
            <a:endParaRPr sz="3600" b="1" i="0" u="none" strike="noStrike" cap="none" dirty="0">
              <a:solidFill>
                <a:schemeClr val="lt1"/>
              </a:solidFill>
              <a:latin typeface="Calibri"/>
              <a:ea typeface="Calibri"/>
              <a:cs typeface="Calibri"/>
              <a:sym typeface="Calibri"/>
            </a:endParaRPr>
          </a:p>
        </p:txBody>
      </p:sp>
      <p:sp>
        <p:nvSpPr>
          <p:cNvPr id="144" name="Google Shape;144;p9"/>
          <p:cNvSpPr txBox="1"/>
          <p:nvPr/>
        </p:nvSpPr>
        <p:spPr>
          <a:xfrm>
            <a:off x="1524000" y="6370637"/>
            <a:ext cx="6705599" cy="487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Arial"/>
              <a:buNone/>
            </a:pPr>
            <a:endParaRPr sz="1200" b="0" i="0" u="none" strike="noStrike" cap="none">
              <a:solidFill>
                <a:srgbClr val="898989"/>
              </a:solidFill>
              <a:latin typeface="Arial"/>
              <a:ea typeface="Arial"/>
              <a:cs typeface="Arial"/>
              <a:sym typeface="Arial"/>
            </a:endParaRPr>
          </a:p>
        </p:txBody>
      </p:sp>
      <p:sp>
        <p:nvSpPr>
          <p:cNvPr id="145" name="Google Shape;145;p9"/>
          <p:cNvSpPr txBox="1">
            <a:spLocks noGrp="1"/>
          </p:cNvSpPr>
          <p:nvPr>
            <p:ph type="sldNum" idx="12"/>
          </p:nvPr>
        </p:nvSpPr>
        <p:spPr>
          <a:xfrm>
            <a:off x="7035800" y="6569075"/>
            <a:ext cx="2133599" cy="3650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146" name="Google Shape;146;p9"/>
          <p:cNvSpPr txBox="1"/>
          <p:nvPr/>
        </p:nvSpPr>
        <p:spPr>
          <a:xfrm>
            <a:off x="333340" y="1433218"/>
            <a:ext cx="8728364" cy="5135857"/>
          </a:xfrm>
          <a:prstGeom prst="rect">
            <a:avLst/>
          </a:prstGeom>
          <a:noFill/>
          <a:ln>
            <a:noFill/>
          </a:ln>
        </p:spPr>
        <p:txBody>
          <a:bodyPr spcFirstLastPara="1" wrap="square" lIns="91425" tIns="45700" rIns="91425" bIns="45700" anchor="t" anchorCtr="0">
            <a:noAutofit/>
          </a:bodyPr>
          <a:lstStyle/>
          <a:p>
            <a:pPr marL="495300" lvl="1" indent="-495300">
              <a:lnSpc>
                <a:spcPct val="90000"/>
              </a:lnSpc>
              <a:buClr>
                <a:schemeClr val="dk1"/>
              </a:buClr>
              <a:buSzPts val="3600"/>
              <a:buFont typeface="Noto Sans Symbols"/>
              <a:buChar char="❑"/>
            </a:pPr>
            <a:endParaRPr lang="en-US" sz="3600" dirty="0" smtClean="0">
              <a:solidFill>
                <a:schemeClr val="dk1"/>
              </a:solidFill>
              <a:latin typeface="Calibri"/>
              <a:ea typeface="Calibri"/>
              <a:cs typeface="Calibri"/>
              <a:sym typeface="Calibri"/>
            </a:endParaRPr>
          </a:p>
          <a:p>
            <a:pPr lvl="1">
              <a:lnSpc>
                <a:spcPct val="90000"/>
              </a:lnSpc>
              <a:buClr>
                <a:schemeClr val="dk1"/>
              </a:buClr>
              <a:buSzPts val="3600"/>
            </a:pPr>
            <a:r>
              <a:rPr lang="en-US" sz="3600" dirty="0" smtClean="0">
                <a:solidFill>
                  <a:schemeClr val="dk1"/>
                </a:solidFill>
                <a:latin typeface="Calibri"/>
                <a:ea typeface="Calibri"/>
                <a:cs typeface="Calibri"/>
                <a:sym typeface="Calibri"/>
              </a:rPr>
              <a:t>Base IDIQ Contract, Section </a:t>
            </a:r>
            <a:r>
              <a:rPr lang="en-US" sz="3600" dirty="0">
                <a:solidFill>
                  <a:schemeClr val="dk1"/>
                </a:solidFill>
                <a:latin typeface="Calibri"/>
                <a:ea typeface="Calibri"/>
                <a:cs typeface="Calibri"/>
                <a:sym typeface="Calibri"/>
              </a:rPr>
              <a:t>F - Deliverables</a:t>
            </a:r>
            <a:endParaRPr lang="en-US" dirty="0"/>
          </a:p>
          <a:p>
            <a:pPr marL="1255713" lvl="1" indent="-736600">
              <a:lnSpc>
                <a:spcPct val="90000"/>
              </a:lnSpc>
              <a:buClr>
                <a:schemeClr val="dk1"/>
              </a:buClr>
              <a:buSzPts val="3600"/>
              <a:buFont typeface="Noto Sans Symbols"/>
              <a:buChar char="▪"/>
            </a:pPr>
            <a:r>
              <a:rPr lang="en-US" sz="3600" dirty="0">
                <a:solidFill>
                  <a:schemeClr val="dk1"/>
                </a:solidFill>
                <a:latin typeface="Calibri"/>
                <a:ea typeface="Calibri"/>
                <a:cs typeface="Calibri"/>
                <a:sym typeface="Calibri"/>
              </a:rPr>
              <a:t>F.6.1 - Monthly Progress </a:t>
            </a:r>
            <a:r>
              <a:rPr lang="en-US" sz="3600" dirty="0" smtClean="0">
                <a:solidFill>
                  <a:schemeClr val="dk1"/>
                </a:solidFill>
                <a:latin typeface="Calibri"/>
                <a:ea typeface="Calibri"/>
                <a:cs typeface="Calibri"/>
                <a:sym typeface="Calibri"/>
              </a:rPr>
              <a:t>Report</a:t>
            </a:r>
          </a:p>
          <a:p>
            <a:pPr marL="1255713" lvl="1" indent="-736600">
              <a:lnSpc>
                <a:spcPct val="90000"/>
              </a:lnSpc>
              <a:buClr>
                <a:schemeClr val="dk1"/>
              </a:buClr>
              <a:buSzPts val="3600"/>
              <a:buFont typeface="Noto Sans Symbols"/>
              <a:buChar char="▪"/>
            </a:pPr>
            <a:r>
              <a:rPr lang="en-US" sz="3600" dirty="0" smtClean="0">
                <a:solidFill>
                  <a:schemeClr val="dk1"/>
                </a:solidFill>
                <a:latin typeface="Calibri"/>
                <a:cs typeface="Calibri"/>
                <a:sym typeface="Calibri"/>
              </a:rPr>
              <a:t>F.6.2 - Monthly Task Order Status Report</a:t>
            </a:r>
          </a:p>
          <a:p>
            <a:pPr marL="519113" lvl="1">
              <a:lnSpc>
                <a:spcPct val="90000"/>
              </a:lnSpc>
              <a:buClr>
                <a:schemeClr val="dk1"/>
              </a:buClr>
              <a:buSzPts val="3600"/>
            </a:pPr>
            <a:endParaRPr lang="en-US" sz="3600" dirty="0">
              <a:solidFill>
                <a:schemeClr val="dk1"/>
              </a:solidFill>
              <a:latin typeface="Calibri"/>
              <a:cs typeface="Calibri"/>
              <a:sym typeface="Calibri"/>
            </a:endParaRPr>
          </a:p>
          <a:p>
            <a:pPr marL="1255713" lvl="1" indent="-736600">
              <a:lnSpc>
                <a:spcPct val="90000"/>
              </a:lnSpc>
              <a:buClr>
                <a:schemeClr val="dk1"/>
              </a:buClr>
              <a:buSzPts val="3600"/>
              <a:buFont typeface="Noto Sans Symbols"/>
              <a:buChar char="▪"/>
            </a:pPr>
            <a:r>
              <a:rPr lang="en-US" sz="3600" dirty="0">
                <a:latin typeface="Calibri"/>
                <a:cs typeface="Calibri"/>
                <a:sym typeface="Calibri"/>
              </a:rPr>
              <a:t>Escalation Plan - Due May 01</a:t>
            </a:r>
            <a:r>
              <a:rPr lang="en-US" sz="3600" dirty="0" smtClean="0">
                <a:latin typeface="Calibri"/>
                <a:cs typeface="Calibri"/>
                <a:sym typeface="Calibri"/>
              </a:rPr>
              <a:t>, 2019</a:t>
            </a:r>
            <a:endParaRPr lang="en-US" dirty="0"/>
          </a:p>
          <a:p>
            <a:pPr marL="0" marR="0" lvl="1" indent="0" algn="l" rtl="0">
              <a:lnSpc>
                <a:spcPct val="90000"/>
              </a:lnSpc>
              <a:spcBef>
                <a:spcPts val="0"/>
              </a:spcBef>
              <a:spcAft>
                <a:spcPts val="0"/>
              </a:spcAft>
              <a:buNone/>
            </a:pPr>
            <a:endParaRPr sz="3600" b="0" i="0" u="none" strike="noStrike" cap="none" dirty="0">
              <a:solidFill>
                <a:srgbClr val="000000"/>
              </a:solidFill>
              <a:latin typeface="Calibri"/>
              <a:ea typeface="Calibri"/>
              <a:cs typeface="Calibri"/>
              <a:sym typeface="Calibri"/>
            </a:endParaRPr>
          </a:p>
          <a:p>
            <a:pPr marL="519113" marR="0" lvl="2" indent="0" algn="l" rtl="0">
              <a:lnSpc>
                <a:spcPct val="90000"/>
              </a:lnSpc>
              <a:spcBef>
                <a:spcPts val="0"/>
              </a:spcBef>
              <a:spcAft>
                <a:spcPts val="0"/>
              </a:spcAft>
              <a:buNone/>
            </a:pPr>
            <a:r>
              <a:rPr lang="en-US" sz="3600" b="0" i="0" u="none" strike="noStrike" cap="none" dirty="0">
                <a:solidFill>
                  <a:schemeClr val="dk1"/>
                </a:solidFill>
                <a:latin typeface="Calibri"/>
                <a:ea typeface="Calibri"/>
                <a:cs typeface="Calibri"/>
                <a:sym typeface="Calibri"/>
              </a:rPr>
              <a:t>		</a:t>
            </a:r>
            <a:endParaRPr sz="3600" b="0" i="0" u="none" strike="noStrike" cap="none" dirty="0">
              <a:solidFill>
                <a:schemeClr val="dk1"/>
              </a:solidFill>
              <a:latin typeface="Calibri"/>
              <a:ea typeface="Calibri"/>
              <a:cs typeface="Calibri"/>
              <a:sym typeface="Calibri"/>
            </a:endParaRPr>
          </a:p>
          <a:p>
            <a:pPr marL="463550" marR="0" lvl="1" indent="-463550" algn="l" rtl="0">
              <a:lnSpc>
                <a:spcPct val="110000"/>
              </a:lnSpc>
              <a:spcBef>
                <a:spcPts val="0"/>
              </a:spcBef>
              <a:spcAft>
                <a:spcPts val="0"/>
              </a:spcAft>
              <a:buClr>
                <a:schemeClr val="dk1"/>
              </a:buClr>
              <a:buSzPts val="2400"/>
              <a:buFont typeface="Arial"/>
              <a:buNone/>
            </a:pPr>
            <a:endParaRPr sz="2400" b="1" i="0" u="none" strike="noStrike" cap="none" dirty="0">
              <a:solidFill>
                <a:schemeClr val="dk1"/>
              </a:solidFill>
              <a:latin typeface="Calibri"/>
              <a:ea typeface="Calibri"/>
              <a:cs typeface="Calibri"/>
              <a:sym typeface="Calibri"/>
            </a:endParaRPr>
          </a:p>
          <a:p>
            <a:pPr marL="463550" marR="0" lvl="1" indent="-463550" algn="l" rtl="0">
              <a:lnSpc>
                <a:spcPct val="110000"/>
              </a:lnSpc>
              <a:spcBef>
                <a:spcPts val="0"/>
              </a:spcBef>
              <a:spcAft>
                <a:spcPts val="0"/>
              </a:spcAft>
              <a:buClr>
                <a:schemeClr val="dk1"/>
              </a:buClr>
              <a:buSzPts val="9600"/>
              <a:buFont typeface="Arial"/>
              <a:buNone/>
            </a:pPr>
            <a:endParaRPr sz="9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600"/>
              <a:buFont typeface="Arial"/>
              <a:buNone/>
            </a:pPr>
            <a:endParaRPr sz="96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2707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body" idx="1"/>
          </p:nvPr>
        </p:nvSpPr>
        <p:spPr>
          <a:xfrm>
            <a:off x="457200" y="1629003"/>
            <a:ext cx="8229600" cy="4957011"/>
          </a:xfrm>
          <a:prstGeom prst="rect">
            <a:avLst/>
          </a:prstGeom>
          <a:noFill/>
          <a:ln>
            <a:noFill/>
          </a:ln>
        </p:spPr>
        <p:txBody>
          <a:bodyPr spcFirstLastPara="1" wrap="square" lIns="91425" tIns="91425" rIns="91425" bIns="91425" anchor="t" anchorCtr="0">
            <a:noAutofit/>
          </a:bodyPr>
          <a:lstStyle/>
          <a:p>
            <a:pPr marL="457200" marR="0" lvl="0" indent="-431800" algn="l" rtl="0">
              <a:lnSpc>
                <a:spcPct val="100000"/>
              </a:lnSpc>
              <a:spcBef>
                <a:spcPts val="640"/>
              </a:spcBef>
              <a:spcAft>
                <a:spcPts val="0"/>
              </a:spcAft>
              <a:buClr>
                <a:schemeClr val="dk1"/>
              </a:buClr>
              <a:buSzPts val="3200"/>
              <a:buFont typeface="Noto Sans Symbols"/>
              <a:buChar char="❑"/>
            </a:pPr>
            <a:r>
              <a:rPr lang="en-US" sz="3200" b="0" i="0" u="none" strike="noStrike" cap="none" dirty="0">
                <a:solidFill>
                  <a:schemeClr val="dk1"/>
                </a:solidFill>
                <a:latin typeface="Calibri"/>
                <a:ea typeface="Calibri"/>
                <a:cs typeface="Calibri"/>
                <a:sym typeface="Calibri"/>
              </a:rPr>
              <a:t>G.8 NON-PERSONAL SERVICES </a:t>
            </a:r>
            <a:endParaRPr dirty="0"/>
          </a:p>
          <a:p>
            <a:pPr marL="1371600" indent="-457200"/>
            <a:r>
              <a:rPr lang="en-US" sz="3200" b="0" i="0" u="none" strike="noStrike" cap="none" dirty="0">
                <a:solidFill>
                  <a:schemeClr val="dk1"/>
                </a:solidFill>
                <a:latin typeface="Calibri"/>
                <a:ea typeface="Calibri"/>
                <a:cs typeface="Calibri"/>
                <a:sym typeface="Calibri"/>
              </a:rPr>
              <a:t>No personal services, as defined by </a:t>
            </a:r>
            <a:r>
              <a:rPr lang="en-US" sz="3200" b="0" i="0" u="none" strike="noStrike" cap="none" dirty="0" smtClean="0">
                <a:solidFill>
                  <a:schemeClr val="dk1"/>
                </a:solidFill>
                <a:latin typeface="Calibri"/>
                <a:ea typeface="Calibri"/>
                <a:cs typeface="Calibri"/>
                <a:sym typeface="Calibri"/>
              </a:rPr>
              <a:t>FAR 37.104, shall </a:t>
            </a:r>
            <a:r>
              <a:rPr lang="en-US" sz="3200" b="0" i="0" u="none" strike="noStrike" cap="none" dirty="0">
                <a:solidFill>
                  <a:schemeClr val="dk1"/>
                </a:solidFill>
                <a:latin typeface="Calibri"/>
                <a:ea typeface="Calibri"/>
                <a:cs typeface="Calibri"/>
                <a:sym typeface="Calibri"/>
              </a:rPr>
              <a:t>be performed under ProTech </a:t>
            </a:r>
            <a:r>
              <a:rPr lang="en-US" sz="3200" b="0" i="0" u="none" strike="noStrike" cap="none" dirty="0" smtClean="0">
                <a:solidFill>
                  <a:schemeClr val="dk1"/>
                </a:solidFill>
                <a:latin typeface="Calibri"/>
                <a:ea typeface="Calibri"/>
                <a:cs typeface="Calibri"/>
                <a:sym typeface="Calibri"/>
              </a:rPr>
              <a:t>Oceans. </a:t>
            </a:r>
          </a:p>
          <a:p>
            <a:pPr marL="1371600" indent="-457200"/>
            <a:r>
              <a:rPr lang="en-US" sz="3200" b="0" i="0" u="none" strike="noStrike" cap="none" dirty="0" smtClean="0">
                <a:solidFill>
                  <a:schemeClr val="dk1"/>
                </a:solidFill>
                <a:latin typeface="Calibri"/>
                <a:ea typeface="Calibri"/>
                <a:cs typeface="Calibri"/>
                <a:sym typeface="Calibri"/>
              </a:rPr>
              <a:t>No </a:t>
            </a:r>
            <a:r>
              <a:rPr lang="en-US" sz="3200" b="0" i="0" u="none" strike="noStrike" cap="none" dirty="0">
                <a:solidFill>
                  <a:schemeClr val="dk1"/>
                </a:solidFill>
                <a:latin typeface="Calibri"/>
                <a:ea typeface="Calibri"/>
                <a:cs typeface="Calibri"/>
                <a:sym typeface="Calibri"/>
              </a:rPr>
              <a:t>Contractor employee will be directly supervised by the Government. </a:t>
            </a:r>
            <a:endParaRPr sz="8800" b="0" i="0" u="none" strike="noStrike" cap="none" dirty="0">
              <a:solidFill>
                <a:schemeClr val="dk1"/>
              </a:solidFill>
              <a:latin typeface="Calibri"/>
              <a:ea typeface="Calibri"/>
              <a:cs typeface="Calibri"/>
              <a:sym typeface="Calibri"/>
            </a:endParaRPr>
          </a:p>
        </p:txBody>
      </p:sp>
      <p:sp>
        <p:nvSpPr>
          <p:cNvPr id="160" name="Google Shape;160;p11"/>
          <p:cNvSpPr txBox="1">
            <a:spLocks noGrp="1"/>
          </p:cNvSpPr>
          <p:nvPr>
            <p:ph type="title"/>
          </p:nvPr>
        </p:nvSpPr>
        <p:spPr>
          <a:xfrm>
            <a:off x="457200" y="672562"/>
            <a:ext cx="8229600" cy="56075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400"/>
              <a:buFont typeface="Calibri"/>
              <a:buNone/>
            </a:pPr>
            <a:r>
              <a:rPr lang="en-US" sz="3600" b="1" i="0" u="none" strike="noStrike" cap="none" dirty="0">
                <a:solidFill>
                  <a:schemeClr val="lt1"/>
                </a:solidFill>
                <a:latin typeface="Calibri"/>
                <a:ea typeface="Calibri"/>
                <a:cs typeface="Calibri"/>
                <a:sym typeface="Calibri"/>
              </a:rPr>
              <a:t>Contract Details Overview</a:t>
            </a:r>
            <a:endParaRPr sz="3600" b="0"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4"/>
          <p:cNvSpPr txBox="1"/>
          <p:nvPr/>
        </p:nvSpPr>
        <p:spPr>
          <a:xfrm>
            <a:off x="457200" y="990600"/>
            <a:ext cx="8229600" cy="571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14"/>
          <p:cNvSpPr txBox="1"/>
          <p:nvPr/>
        </p:nvSpPr>
        <p:spPr>
          <a:xfrm>
            <a:off x="457200" y="1524000"/>
            <a:ext cx="8229600" cy="5055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Contractor shall provide a Monthly Contract Progress Report (MCPR) as a summation of individual Task Order (TO) activity covering activity from the previous month (i.e. June report covers May activity)</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MCPR documents the Contractor’s TO awards and modifications received during the reporting period and includes significant activities, issues, corrective actions (if any), and planned significant activity projection for the next 60 day period</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MCPR submitted on </a:t>
            </a:r>
            <a:r>
              <a:rPr lang="en-US" sz="1800" b="1" i="0" u="none" strike="noStrike" cap="none" dirty="0">
                <a:solidFill>
                  <a:srgbClr val="000000"/>
                </a:solidFill>
                <a:latin typeface="Calibri"/>
                <a:ea typeface="Calibri"/>
                <a:cs typeface="Calibri"/>
                <a:sym typeface="Calibri"/>
              </a:rPr>
              <a:t>Attachment </a:t>
            </a:r>
            <a:r>
              <a:rPr lang="en-US" sz="1800" b="1" i="0" u="none" strike="noStrike" cap="none" dirty="0" smtClean="0">
                <a:solidFill>
                  <a:srgbClr val="000000"/>
                </a:solidFill>
                <a:latin typeface="Calibri"/>
                <a:ea typeface="Calibri"/>
                <a:cs typeface="Calibri"/>
                <a:sym typeface="Calibri"/>
              </a:rPr>
              <a:t>J-4 </a:t>
            </a:r>
            <a:r>
              <a:rPr lang="en-US" sz="1800" b="1" i="0" u="none" strike="noStrike" cap="none" dirty="0">
                <a:solidFill>
                  <a:srgbClr val="000000"/>
                </a:solidFill>
                <a:latin typeface="Calibri"/>
                <a:ea typeface="Calibri"/>
                <a:cs typeface="Calibri"/>
                <a:sym typeface="Calibri"/>
              </a:rPr>
              <a:t>due NLT COB of the 15</a:t>
            </a:r>
            <a:r>
              <a:rPr lang="en-US" sz="1800" b="1" i="0" u="none" strike="noStrike" cap="none" baseline="30000" dirty="0">
                <a:solidFill>
                  <a:srgbClr val="000000"/>
                </a:solidFill>
                <a:latin typeface="Calibri"/>
                <a:ea typeface="Calibri"/>
                <a:cs typeface="Calibri"/>
                <a:sym typeface="Calibri"/>
              </a:rPr>
              <a:t>th</a:t>
            </a:r>
            <a:r>
              <a:rPr lang="en-US" sz="1800" b="1" i="0" u="none" strike="noStrike" cap="none" dirty="0">
                <a:solidFill>
                  <a:srgbClr val="000000"/>
                </a:solidFill>
                <a:latin typeface="Calibri"/>
                <a:ea typeface="Calibri"/>
                <a:cs typeface="Calibri"/>
                <a:sym typeface="Calibri"/>
              </a:rPr>
              <a:t> calendar day </a:t>
            </a:r>
            <a:r>
              <a:rPr lang="en-US" sz="1800" b="0" i="0" u="none" strike="noStrike" cap="none" dirty="0">
                <a:solidFill>
                  <a:srgbClr val="000000"/>
                </a:solidFill>
                <a:latin typeface="Calibri"/>
                <a:ea typeface="Calibri"/>
                <a:cs typeface="Calibri"/>
                <a:sym typeface="Calibri"/>
              </a:rPr>
              <a:t>of the month </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6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If the 15</a:t>
            </a:r>
            <a:r>
              <a:rPr lang="en-US" sz="1800" b="0" i="0" u="none" strike="noStrike" cap="none" baseline="30000" dirty="0">
                <a:solidFill>
                  <a:srgbClr val="000000"/>
                </a:solidFill>
                <a:latin typeface="Calibri"/>
                <a:ea typeface="Calibri"/>
                <a:cs typeface="Calibri"/>
                <a:sym typeface="Calibri"/>
              </a:rPr>
              <a:t>th</a:t>
            </a:r>
            <a:r>
              <a:rPr lang="en-US" sz="1800" b="0" i="0" u="none" strike="noStrike" cap="none" dirty="0">
                <a:solidFill>
                  <a:srgbClr val="000000"/>
                </a:solidFill>
                <a:latin typeface="Calibri"/>
                <a:ea typeface="Calibri"/>
                <a:cs typeface="Calibri"/>
                <a:sym typeface="Calibri"/>
              </a:rPr>
              <a:t> calendar day of the month falls on a weekend or holiday, report is due the following business day</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MCPR shall be submitted electronically, via email to:</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6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NOAA </a:t>
            </a:r>
            <a:r>
              <a:rPr lang="en-US" sz="1800" b="0" i="0" u="none" strike="noStrike" cap="none" dirty="0" smtClean="0">
                <a:solidFill>
                  <a:srgbClr val="000000"/>
                </a:solidFill>
                <a:latin typeface="Calibri"/>
                <a:ea typeface="Calibri"/>
                <a:cs typeface="Calibri"/>
                <a:sym typeface="Calibri"/>
              </a:rPr>
              <a:t>Oceans </a:t>
            </a:r>
            <a:r>
              <a:rPr lang="en-US" sz="1800" b="0" i="0" u="none" strike="noStrike" cap="none" dirty="0">
                <a:solidFill>
                  <a:srgbClr val="000000"/>
                </a:solidFill>
                <a:latin typeface="Calibri"/>
                <a:ea typeface="Calibri"/>
                <a:cs typeface="Calibri"/>
                <a:sym typeface="Calibri"/>
              </a:rPr>
              <a:t>Domain IDIQ Contracting Officer (CO)</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NOAA </a:t>
            </a:r>
            <a:r>
              <a:rPr lang="en-US" sz="1800" b="0" i="0" u="none" strike="noStrike" cap="none" dirty="0" smtClean="0">
                <a:solidFill>
                  <a:srgbClr val="000000"/>
                </a:solidFill>
                <a:latin typeface="Calibri"/>
                <a:ea typeface="Calibri"/>
                <a:cs typeface="Calibri"/>
                <a:sym typeface="Calibri"/>
              </a:rPr>
              <a:t>Oceans Contracting </a:t>
            </a:r>
            <a:r>
              <a:rPr lang="en-US" sz="1800" b="0" i="0" u="none" strike="noStrike" cap="none" dirty="0">
                <a:solidFill>
                  <a:srgbClr val="000000"/>
                </a:solidFill>
                <a:latin typeface="Calibri"/>
                <a:ea typeface="Calibri"/>
                <a:cs typeface="Calibri"/>
                <a:sym typeface="Calibri"/>
              </a:rPr>
              <a:t>Officer’s Representative (COR)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Subject line of the email submission of the MCPR shall state </a:t>
            </a:r>
            <a:r>
              <a:rPr lang="en-US" sz="1800" b="1" i="1" u="none" strike="noStrike" cap="none" dirty="0">
                <a:solidFill>
                  <a:srgbClr val="000000"/>
                </a:solidFill>
                <a:latin typeface="Calibri"/>
                <a:ea typeface="Calibri"/>
                <a:cs typeface="Calibri"/>
                <a:sym typeface="Calibri"/>
              </a:rPr>
              <a:t>Monthly Contract Progress Report</a:t>
            </a:r>
            <a:r>
              <a:rPr lang="en-US" sz="1800" b="0" i="0" u="none" strike="noStrike" cap="none" dirty="0">
                <a:solidFill>
                  <a:srgbClr val="000000"/>
                </a:solidFill>
                <a:latin typeface="Calibri"/>
                <a:ea typeface="Calibri"/>
                <a:cs typeface="Calibri"/>
                <a:sym typeface="Calibri"/>
              </a:rPr>
              <a:t> and include the contract number, month, and year</a:t>
            </a:r>
            <a:endParaRPr sz="1400" b="0" i="0" u="none" strike="noStrike" cap="none" dirty="0">
              <a:solidFill>
                <a:srgbClr val="000000"/>
              </a:solidFill>
              <a:latin typeface="Arial"/>
              <a:ea typeface="Arial"/>
              <a:cs typeface="Arial"/>
              <a:sym typeface="Arial"/>
            </a:endParaRPr>
          </a:p>
          <a:p>
            <a:pPr marL="457200" marR="0" lvl="1" indent="0" algn="l" rtl="0">
              <a:lnSpc>
                <a:spcPct val="115000"/>
              </a:lnSpc>
              <a:spcBef>
                <a:spcPts val="100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p:txBody>
      </p:sp>
      <p:sp>
        <p:nvSpPr>
          <p:cNvPr id="182" name="Google Shape;182;p14"/>
          <p:cNvSpPr txBox="1">
            <a:spLocks noGrp="1"/>
          </p:cNvSpPr>
          <p:nvPr>
            <p:ph type="title"/>
          </p:nvPr>
        </p:nvSpPr>
        <p:spPr>
          <a:xfrm>
            <a:off x="533400" y="381000"/>
            <a:ext cx="8153400" cy="985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r>
              <a:rPr lang="en-US" sz="3400" b="1" i="0" u="none" strike="noStrike" cap="none">
                <a:solidFill>
                  <a:schemeClr val="lt1"/>
                </a:solidFill>
                <a:latin typeface="Calibri"/>
                <a:ea typeface="Calibri"/>
                <a:cs typeface="Calibri"/>
                <a:sym typeface="Calibri"/>
              </a:rPr>
              <a:t>Monthly Contract Progress Report</a:t>
            </a:r>
            <a:endParaRPr sz="3400" b="1" i="0" u="none" strike="noStrike" cap="none">
              <a:solidFill>
                <a:schemeClr val="lt1"/>
              </a:solidFill>
              <a:latin typeface="Calibri"/>
              <a:ea typeface="Calibri"/>
              <a:cs typeface="Calibri"/>
              <a:sym typeface="Calibri"/>
            </a:endParaRPr>
          </a:p>
        </p:txBody>
      </p:sp>
      <p:sp>
        <p:nvSpPr>
          <p:cNvPr id="183" name="Google Shape;183;p14"/>
          <p:cNvSpPr txBox="1"/>
          <p:nvPr/>
        </p:nvSpPr>
        <p:spPr>
          <a:xfrm>
            <a:off x="1524000" y="6370637"/>
            <a:ext cx="6705600" cy="48749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Arial"/>
              <a:buNone/>
            </a:pPr>
            <a:endParaRPr sz="1200" b="0" i="0" u="none" strike="noStrike" cap="none">
              <a:solidFill>
                <a:srgbClr val="898989"/>
              </a:solidFill>
              <a:latin typeface="Arial"/>
              <a:ea typeface="Arial"/>
              <a:cs typeface="Arial"/>
              <a:sym typeface="Arial"/>
            </a:endParaRPr>
          </a:p>
        </p:txBody>
      </p:sp>
      <p:sp>
        <p:nvSpPr>
          <p:cNvPr id="184" name="Google Shape;184;p14"/>
          <p:cNvSpPr txBox="1">
            <a:spLocks noGrp="1"/>
          </p:cNvSpPr>
          <p:nvPr>
            <p:ph type="sldNum" idx="12"/>
          </p:nvPr>
        </p:nvSpPr>
        <p:spPr>
          <a:xfrm>
            <a:off x="7035800" y="6569075"/>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p:nvPr/>
        </p:nvSpPr>
        <p:spPr>
          <a:xfrm>
            <a:off x="457200" y="990600"/>
            <a:ext cx="8229600" cy="5714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15"/>
          <p:cNvSpPr txBox="1"/>
          <p:nvPr/>
        </p:nvSpPr>
        <p:spPr>
          <a:xfrm>
            <a:off x="457200" y="1524000"/>
            <a:ext cx="8229600" cy="505529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Contractor shall provide a Monthly TO Progress Report (MTOPR) documenting the Contractor’s TO modifications received during the reporting period and covering activity from previous month (i.e. report submitted in June covers May activity)</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MTOPR documents activities, issues, corrective actions (if any), and planned significant activities projected for the next 60 days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MTOPR submitted in Adobe Format NLT COB of the 15</a:t>
            </a:r>
            <a:r>
              <a:rPr lang="en-US" sz="1800" b="0" i="0" u="none" strike="noStrike" cap="none" baseline="30000" dirty="0">
                <a:solidFill>
                  <a:srgbClr val="000000"/>
                </a:solidFill>
                <a:latin typeface="Calibri"/>
                <a:ea typeface="Calibri"/>
                <a:cs typeface="Calibri"/>
                <a:sym typeface="Calibri"/>
              </a:rPr>
              <a:t>th</a:t>
            </a:r>
            <a:r>
              <a:rPr lang="en-US" sz="1800" b="0" i="0" u="none" strike="noStrike" cap="none" dirty="0">
                <a:solidFill>
                  <a:srgbClr val="000000"/>
                </a:solidFill>
                <a:latin typeface="Calibri"/>
                <a:ea typeface="Calibri"/>
                <a:cs typeface="Calibri"/>
                <a:sym typeface="Calibri"/>
              </a:rPr>
              <a:t> calendar day of the month</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6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If the 15</a:t>
            </a:r>
            <a:r>
              <a:rPr lang="en-US" sz="1800" b="0" i="0" u="none" strike="noStrike" cap="none" baseline="30000" dirty="0">
                <a:solidFill>
                  <a:srgbClr val="000000"/>
                </a:solidFill>
                <a:latin typeface="Calibri"/>
                <a:ea typeface="Calibri"/>
                <a:cs typeface="Calibri"/>
                <a:sym typeface="Calibri"/>
              </a:rPr>
              <a:t>th</a:t>
            </a:r>
            <a:r>
              <a:rPr lang="en-US" sz="1800" b="0" i="0" u="none" strike="noStrike" cap="none" dirty="0">
                <a:solidFill>
                  <a:srgbClr val="000000"/>
                </a:solidFill>
                <a:latin typeface="Calibri"/>
                <a:ea typeface="Calibri"/>
                <a:cs typeface="Calibri"/>
                <a:sym typeface="Calibri"/>
              </a:rPr>
              <a:t> calendar day of the month falls on a weekend or holiday, report is due the first following business day</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MTOPR shall be submitted electronically, via email to:</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6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NOAA </a:t>
            </a:r>
            <a:r>
              <a:rPr lang="en-US" sz="1800" b="0" i="0" u="none" strike="noStrike" cap="none" dirty="0" smtClean="0">
                <a:solidFill>
                  <a:srgbClr val="000000"/>
                </a:solidFill>
                <a:latin typeface="Calibri"/>
                <a:ea typeface="Calibri"/>
                <a:cs typeface="Calibri"/>
                <a:sym typeface="Calibri"/>
              </a:rPr>
              <a:t>Oceans </a:t>
            </a:r>
            <a:r>
              <a:rPr lang="en-US" sz="1800" b="0" i="0" u="none" strike="noStrike" cap="none" dirty="0">
                <a:solidFill>
                  <a:srgbClr val="000000"/>
                </a:solidFill>
                <a:latin typeface="Calibri"/>
                <a:ea typeface="Calibri"/>
                <a:cs typeface="Calibri"/>
                <a:sym typeface="Calibri"/>
              </a:rPr>
              <a:t>Domain IDIQ Contracting Officer (CO)</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Ordering Contract Officer (OCO)</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Contracting Officer’s Representative (COR) for the specific task (TO COR)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Subject line of the email submission of the MTOPR shall state </a:t>
            </a:r>
            <a:r>
              <a:rPr lang="en-US" sz="1800" b="1" i="1" u="none" strike="noStrike" cap="none" dirty="0">
                <a:solidFill>
                  <a:srgbClr val="000000"/>
                </a:solidFill>
                <a:latin typeface="Calibri"/>
                <a:ea typeface="Calibri"/>
                <a:cs typeface="Calibri"/>
                <a:sym typeface="Calibri"/>
              </a:rPr>
              <a:t>Monthly Task Order Progress Report</a:t>
            </a:r>
            <a:r>
              <a:rPr lang="en-US" sz="1800" b="0" i="0" u="none" strike="noStrike" cap="none" dirty="0">
                <a:solidFill>
                  <a:srgbClr val="000000"/>
                </a:solidFill>
                <a:latin typeface="Calibri"/>
                <a:ea typeface="Calibri"/>
                <a:cs typeface="Calibri"/>
                <a:sym typeface="Calibri"/>
              </a:rPr>
              <a:t> and include the TO Number, month, and year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If there is no TO activity during the reporting period, the MTOPR shall still be submitted and state “no activity”</a:t>
            </a:r>
            <a:endParaRPr sz="1400" b="0" i="0" u="none" strike="noStrike" cap="none" dirty="0">
              <a:solidFill>
                <a:srgbClr val="000000"/>
              </a:solidFill>
              <a:latin typeface="Arial"/>
              <a:ea typeface="Arial"/>
              <a:cs typeface="Arial"/>
              <a:sym typeface="Arial"/>
            </a:endParaRPr>
          </a:p>
          <a:p>
            <a:pPr marL="463550" marR="0" lvl="1" indent="-463550" algn="l" rtl="0">
              <a:lnSpc>
                <a:spcPct val="90000"/>
              </a:lnSpc>
              <a:spcBef>
                <a:spcPts val="1600"/>
              </a:spcBef>
              <a:spcAft>
                <a:spcPts val="0"/>
              </a:spcAft>
              <a:buClr>
                <a:schemeClr val="dk1"/>
              </a:buClr>
              <a:buSzPts val="2400"/>
              <a:buFont typeface="Arial"/>
              <a:buNone/>
            </a:pPr>
            <a:endParaRPr sz="2400" b="1" i="0" u="none" strike="noStrike" cap="none" dirty="0">
              <a:solidFill>
                <a:schemeClr val="dk1"/>
              </a:solidFill>
              <a:latin typeface="Calibri"/>
              <a:ea typeface="Calibri"/>
              <a:cs typeface="Calibri"/>
              <a:sym typeface="Calibri"/>
            </a:endParaRPr>
          </a:p>
          <a:p>
            <a:pPr marL="463550" marR="0" lvl="1" indent="-463550" algn="l" rtl="0">
              <a:lnSpc>
                <a:spcPct val="110000"/>
              </a:lnSpc>
              <a:spcBef>
                <a:spcPts val="0"/>
              </a:spcBef>
              <a:spcAft>
                <a:spcPts val="0"/>
              </a:spcAft>
              <a:buClr>
                <a:schemeClr val="dk1"/>
              </a:buClr>
              <a:buSzPts val="2400"/>
              <a:buFont typeface="Arial"/>
              <a:buNone/>
            </a:pPr>
            <a:endParaRPr sz="2400" b="1" i="0" u="none" strike="noStrike" cap="none" dirty="0">
              <a:solidFill>
                <a:schemeClr val="dk1"/>
              </a:solidFill>
              <a:latin typeface="Calibri"/>
              <a:ea typeface="Calibri"/>
              <a:cs typeface="Calibri"/>
              <a:sym typeface="Calibri"/>
            </a:endParaRPr>
          </a:p>
          <a:p>
            <a:pPr marL="463550" marR="0" lvl="1" indent="-463550" algn="l" rtl="0">
              <a:lnSpc>
                <a:spcPct val="110000"/>
              </a:lnSpc>
              <a:spcBef>
                <a:spcPts val="0"/>
              </a:spcBef>
              <a:spcAft>
                <a:spcPts val="0"/>
              </a:spcAft>
              <a:buClr>
                <a:schemeClr val="dk1"/>
              </a:buClr>
              <a:buSzPts val="9600"/>
              <a:buFont typeface="Arial"/>
              <a:buNone/>
            </a:pPr>
            <a:endParaRPr sz="9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600"/>
              <a:buFont typeface="Arial"/>
              <a:buNone/>
            </a:pPr>
            <a:endParaRPr sz="9600" b="1" i="0" u="none" strike="noStrike" cap="none" dirty="0">
              <a:solidFill>
                <a:schemeClr val="dk1"/>
              </a:solidFill>
              <a:latin typeface="Calibri"/>
              <a:ea typeface="Calibri"/>
              <a:cs typeface="Calibri"/>
              <a:sym typeface="Calibri"/>
            </a:endParaRPr>
          </a:p>
        </p:txBody>
      </p:sp>
      <p:sp>
        <p:nvSpPr>
          <p:cNvPr id="191" name="Google Shape;191;p15"/>
          <p:cNvSpPr txBox="1">
            <a:spLocks noGrp="1"/>
          </p:cNvSpPr>
          <p:nvPr>
            <p:ph type="title"/>
          </p:nvPr>
        </p:nvSpPr>
        <p:spPr>
          <a:xfrm>
            <a:off x="533400" y="381000"/>
            <a:ext cx="8229600" cy="98519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r>
              <a:rPr lang="en-US" sz="3600" b="1" i="0" u="none" strike="noStrike" cap="none">
                <a:solidFill>
                  <a:schemeClr val="lt1"/>
                </a:solidFill>
                <a:latin typeface="Calibri"/>
                <a:ea typeface="Calibri"/>
                <a:cs typeface="Calibri"/>
                <a:sym typeface="Calibri"/>
              </a:rPr>
              <a:t>Monthly TO Progress Report</a:t>
            </a:r>
            <a:endParaRPr sz="3600" b="1" i="0" u="none" strike="noStrike" cap="none">
              <a:solidFill>
                <a:schemeClr val="lt1"/>
              </a:solidFill>
              <a:latin typeface="Calibri"/>
              <a:ea typeface="Calibri"/>
              <a:cs typeface="Calibri"/>
              <a:sym typeface="Calibri"/>
            </a:endParaRPr>
          </a:p>
        </p:txBody>
      </p:sp>
      <p:sp>
        <p:nvSpPr>
          <p:cNvPr id="192" name="Google Shape;192;p15"/>
          <p:cNvSpPr txBox="1"/>
          <p:nvPr/>
        </p:nvSpPr>
        <p:spPr>
          <a:xfrm>
            <a:off x="1524000" y="6370637"/>
            <a:ext cx="6705599" cy="4874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Arial"/>
              <a:buNone/>
            </a:pPr>
            <a:endParaRPr sz="1200" b="0" i="0" u="none" strike="noStrike" cap="none">
              <a:solidFill>
                <a:srgbClr val="898989"/>
              </a:solidFill>
              <a:latin typeface="Arial"/>
              <a:ea typeface="Arial"/>
              <a:cs typeface="Arial"/>
              <a:sym typeface="Arial"/>
            </a:endParaRPr>
          </a:p>
        </p:txBody>
      </p:sp>
      <p:sp>
        <p:nvSpPr>
          <p:cNvPr id="193" name="Google Shape;193;p15"/>
          <p:cNvSpPr txBox="1">
            <a:spLocks noGrp="1"/>
          </p:cNvSpPr>
          <p:nvPr>
            <p:ph type="sldNum" idx="12"/>
          </p:nvPr>
        </p:nvSpPr>
        <p:spPr>
          <a:xfrm>
            <a:off x="7035800" y="6569075"/>
            <a:ext cx="2133599" cy="3650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p:nvPr/>
        </p:nvSpPr>
        <p:spPr>
          <a:xfrm>
            <a:off x="457200" y="990600"/>
            <a:ext cx="8229600" cy="571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13"/>
          <p:cNvSpPr txBox="1"/>
          <p:nvPr/>
        </p:nvSpPr>
        <p:spPr>
          <a:xfrm>
            <a:off x="457200" y="1524000"/>
            <a:ext cx="8229600" cy="4181856"/>
          </a:xfrm>
          <a:prstGeom prst="rect">
            <a:avLst/>
          </a:prstGeom>
          <a:noFill/>
          <a:ln>
            <a:noFill/>
          </a:ln>
        </p:spPr>
        <p:txBody>
          <a:bodyPr spcFirstLastPara="1" wrap="square" lIns="91425" tIns="45700" rIns="91425" bIns="45700" anchor="t" anchorCtr="0">
            <a:noAutofit/>
          </a:bodyPr>
          <a:lstStyle/>
          <a:p>
            <a:pPr marL="285750" lvl="0" indent="-285750">
              <a:spcBef>
                <a:spcPts val="600"/>
              </a:spcBef>
              <a:buSzPts val="1800"/>
              <a:buFont typeface="Wingdings" panose="05000000000000000000" pitchFamily="2" charset="2"/>
              <a:buChar char="Ø"/>
            </a:pPr>
            <a:r>
              <a:rPr lang="en-US" sz="2400" dirty="0">
                <a:latin typeface="Calibri"/>
                <a:ea typeface="Calibri"/>
                <a:cs typeface="Calibri"/>
                <a:sym typeface="Calibri"/>
              </a:rPr>
              <a:t>Contract provides for individual task orders, which may be:</a:t>
            </a:r>
            <a:endParaRPr lang="en-US" sz="2400" dirty="0"/>
          </a:p>
          <a:p>
            <a:pPr marL="742950" lvl="1" indent="-285750">
              <a:spcBef>
                <a:spcPts val="600"/>
              </a:spcBef>
              <a:buSzPts val="1800"/>
              <a:buFont typeface="Wingdings" panose="05000000000000000000" pitchFamily="2" charset="2"/>
              <a:buChar char="Ø"/>
            </a:pPr>
            <a:r>
              <a:rPr lang="en-US" sz="2400" dirty="0">
                <a:latin typeface="Calibri"/>
                <a:ea typeface="Calibri"/>
                <a:cs typeface="Calibri"/>
                <a:sym typeface="Calibri"/>
              </a:rPr>
              <a:t>Firm-Fixed-Price (FFP)</a:t>
            </a:r>
            <a:endParaRPr lang="en-US" sz="2400" dirty="0"/>
          </a:p>
          <a:p>
            <a:pPr marL="742950" lvl="1" indent="-285750">
              <a:buSzPts val="1800"/>
              <a:buFont typeface="Wingdings" panose="05000000000000000000" pitchFamily="2" charset="2"/>
              <a:buChar char="Ø"/>
            </a:pPr>
            <a:r>
              <a:rPr lang="en-US" sz="2400" dirty="0">
                <a:latin typeface="Calibri"/>
                <a:ea typeface="Calibri"/>
                <a:cs typeface="Calibri"/>
                <a:sym typeface="Calibri"/>
              </a:rPr>
              <a:t>Cost Reimbursement</a:t>
            </a:r>
            <a:endParaRPr lang="en-US" sz="2400" dirty="0"/>
          </a:p>
          <a:p>
            <a:pPr marL="742950" lvl="1" indent="-285750">
              <a:buSzPts val="1800"/>
              <a:buFont typeface="Wingdings" panose="05000000000000000000" pitchFamily="2" charset="2"/>
              <a:buChar char="Ø"/>
            </a:pPr>
            <a:r>
              <a:rPr lang="en-US" sz="2400" dirty="0">
                <a:latin typeface="Calibri"/>
                <a:ea typeface="Calibri"/>
                <a:cs typeface="Calibri"/>
                <a:sym typeface="Calibri"/>
              </a:rPr>
              <a:t>Time and Materials (T&amp;M)</a:t>
            </a:r>
            <a:endParaRPr lang="en-US" sz="2400" dirty="0"/>
          </a:p>
          <a:p>
            <a:pPr marL="742950" lvl="1" indent="-285750">
              <a:buSzPts val="1800"/>
              <a:buFont typeface="Wingdings" panose="05000000000000000000" pitchFamily="2" charset="2"/>
              <a:buChar char="Ø"/>
            </a:pPr>
            <a:r>
              <a:rPr lang="en-US" sz="2400" dirty="0">
                <a:latin typeface="Calibri"/>
                <a:ea typeface="Calibri"/>
                <a:cs typeface="Calibri"/>
                <a:sym typeface="Calibri"/>
              </a:rPr>
              <a:t>Labor Hour (LH) basis</a:t>
            </a:r>
            <a:endParaRPr lang="en-US" sz="2400" dirty="0"/>
          </a:p>
          <a:p>
            <a:pPr marL="742950" lvl="1" indent="-285750">
              <a:buSzPts val="1800"/>
              <a:buFont typeface="Wingdings" panose="05000000000000000000" pitchFamily="2" charset="2"/>
              <a:buChar char="Ø"/>
            </a:pPr>
            <a:r>
              <a:rPr lang="en-US" sz="2400" dirty="0">
                <a:latin typeface="Calibri"/>
                <a:ea typeface="Calibri"/>
                <a:cs typeface="Calibri"/>
                <a:sym typeface="Calibri"/>
              </a:rPr>
              <a:t>Task orders may combine more than one pricing arrangement </a:t>
            </a:r>
            <a:endParaRPr lang="en-US" sz="2400" dirty="0"/>
          </a:p>
        </p:txBody>
      </p:sp>
      <p:sp>
        <p:nvSpPr>
          <p:cNvPr id="173" name="Google Shape;173;p13"/>
          <p:cNvSpPr txBox="1">
            <a:spLocks noGrp="1"/>
          </p:cNvSpPr>
          <p:nvPr>
            <p:ph type="title"/>
          </p:nvPr>
        </p:nvSpPr>
        <p:spPr>
          <a:xfrm>
            <a:off x="533400" y="381000"/>
            <a:ext cx="8229600" cy="985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r>
              <a:rPr lang="en-US" sz="3600" b="1" i="0" u="none" strike="noStrike" cap="none">
                <a:solidFill>
                  <a:schemeClr val="lt1"/>
                </a:solidFill>
                <a:latin typeface="Calibri"/>
                <a:ea typeface="Calibri"/>
                <a:cs typeface="Calibri"/>
                <a:sym typeface="Calibri"/>
              </a:rPr>
              <a:t>Contract Details cont’d</a:t>
            </a:r>
            <a:endParaRPr sz="3600" b="1" i="0" u="none" strike="noStrike" cap="none">
              <a:solidFill>
                <a:schemeClr val="lt1"/>
              </a:solidFill>
              <a:latin typeface="Calibri"/>
              <a:ea typeface="Calibri"/>
              <a:cs typeface="Calibri"/>
              <a:sym typeface="Calibri"/>
            </a:endParaRPr>
          </a:p>
        </p:txBody>
      </p:sp>
      <p:sp>
        <p:nvSpPr>
          <p:cNvPr id="174" name="Google Shape;174;p13"/>
          <p:cNvSpPr txBox="1"/>
          <p:nvPr/>
        </p:nvSpPr>
        <p:spPr>
          <a:xfrm>
            <a:off x="1524000" y="6370637"/>
            <a:ext cx="6705600" cy="48749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Arial"/>
              <a:buNone/>
            </a:pPr>
            <a:endParaRPr sz="1200" b="0" i="0" u="none" strike="noStrike" cap="none">
              <a:solidFill>
                <a:srgbClr val="898989"/>
              </a:solidFill>
              <a:latin typeface="Arial"/>
              <a:ea typeface="Arial"/>
              <a:cs typeface="Arial"/>
              <a:sym typeface="Arial"/>
            </a:endParaRPr>
          </a:p>
        </p:txBody>
      </p:sp>
      <p:sp>
        <p:nvSpPr>
          <p:cNvPr id="175" name="Google Shape;175;p13"/>
          <p:cNvSpPr txBox="1">
            <a:spLocks noGrp="1"/>
          </p:cNvSpPr>
          <p:nvPr>
            <p:ph type="sldNum" idx="12"/>
          </p:nvPr>
        </p:nvSpPr>
        <p:spPr>
          <a:xfrm>
            <a:off x="7035800" y="6569075"/>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6"/>
          <p:cNvSpPr txBox="1"/>
          <p:nvPr/>
        </p:nvSpPr>
        <p:spPr>
          <a:xfrm>
            <a:off x="1143000" y="1544046"/>
            <a:ext cx="8229600" cy="5714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16"/>
          <p:cNvSpPr txBox="1"/>
          <p:nvPr/>
        </p:nvSpPr>
        <p:spPr>
          <a:xfrm>
            <a:off x="533400" y="1513775"/>
            <a:ext cx="8229600" cy="5055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All vendors will be provided a fair opportunity to be considered on TOs</a:t>
            </a:r>
            <a:endParaRPr sz="1400" b="0" i="0" u="none" strike="noStrike" cap="none">
              <a:solidFill>
                <a:srgbClr val="000000"/>
              </a:solidFill>
              <a:latin typeface="Arial"/>
              <a:ea typeface="Arial"/>
              <a:cs typeface="Arial"/>
              <a:sym typeface="Arial"/>
            </a:endParaRPr>
          </a:p>
          <a:p>
            <a:pPr marL="285750" marR="0" lvl="1" indent="-285750" algn="l" rtl="0">
              <a:lnSpc>
                <a:spcPct val="100000"/>
              </a:lnSpc>
              <a:spcBef>
                <a:spcPts val="6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The OCO and TO COR will review the capabilities of vendors to determine if a small business or other socio-economic category set-aside is appropriate.  This review will be coordinated with the NOAA Small Business Office and the Small Business Administration (SBA)</a:t>
            </a:r>
            <a:endParaRPr sz="1400" b="0" i="0" u="none" strike="noStrike" cap="none">
              <a:solidFill>
                <a:srgbClr val="000000"/>
              </a:solidFill>
              <a:latin typeface="Arial"/>
              <a:ea typeface="Arial"/>
              <a:cs typeface="Arial"/>
              <a:sym typeface="Arial"/>
            </a:endParaRPr>
          </a:p>
          <a:p>
            <a:pPr marL="285750" marR="0" lvl="1" indent="-285750" algn="l" rtl="0">
              <a:lnSpc>
                <a:spcPct val="100000"/>
              </a:lnSpc>
              <a:spcBef>
                <a:spcPts val="6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After completing a review, the OCO may limit competition for an order to small businesses or a socio-economic category</a:t>
            </a:r>
            <a:endParaRPr sz="1400" b="0" i="0" u="none" strike="noStrike" cap="none">
              <a:solidFill>
                <a:srgbClr val="000000"/>
              </a:solidFill>
              <a:latin typeface="Arial"/>
              <a:ea typeface="Arial"/>
              <a:cs typeface="Arial"/>
              <a:sym typeface="Arial"/>
            </a:endParaRPr>
          </a:p>
          <a:p>
            <a:pPr marL="742950" marR="0" lvl="2" indent="-285750" algn="l" rtl="0">
              <a:lnSpc>
                <a:spcPct val="100000"/>
              </a:lnSpc>
              <a:spcBef>
                <a:spcPts val="6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If a set-aside is appropriate, the OCO solicits proposals from the vendors in the appropriate small business category</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6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If a set-aside is not appropriate, the OCO will open the competition to all contract holders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If issues pertaining to a proposed task cannot be resolved to the satisfaction of the OCO, the OCO reserves the right to withdraw and cancel the proposed task.  In this event, the Contractor(s) shall be notified in writing of the OCO’s decision </a:t>
            </a:r>
            <a:endParaRPr sz="1800" b="0" i="0" u="none" strike="noStrike" cap="none">
              <a:solidFill>
                <a:srgbClr val="000000"/>
              </a:solidFill>
              <a:latin typeface="Calibri"/>
              <a:ea typeface="Calibri"/>
              <a:cs typeface="Calibri"/>
              <a:sym typeface="Calibri"/>
            </a:endParaRPr>
          </a:p>
        </p:txBody>
      </p:sp>
      <p:sp>
        <p:nvSpPr>
          <p:cNvPr id="200" name="Google Shape;200;p16"/>
          <p:cNvSpPr txBox="1">
            <a:spLocks noGrp="1"/>
          </p:cNvSpPr>
          <p:nvPr>
            <p:ph type="title"/>
          </p:nvPr>
        </p:nvSpPr>
        <p:spPr>
          <a:xfrm>
            <a:off x="533400" y="381000"/>
            <a:ext cx="8229600" cy="98519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r>
              <a:rPr lang="en-US" sz="4400" b="1" i="0" u="none" strike="noStrike" cap="none">
                <a:solidFill>
                  <a:schemeClr val="lt1"/>
                </a:solidFill>
                <a:latin typeface="Calibri"/>
                <a:ea typeface="Calibri"/>
                <a:cs typeface="Calibri"/>
                <a:sym typeface="Calibri"/>
              </a:rPr>
              <a:t>Ordering Process</a:t>
            </a:r>
            <a:endParaRPr sz="4400" b="1" i="0" u="none" strike="noStrike" cap="none">
              <a:solidFill>
                <a:schemeClr val="lt1"/>
              </a:solidFill>
              <a:latin typeface="Calibri"/>
              <a:ea typeface="Calibri"/>
              <a:cs typeface="Calibri"/>
              <a:sym typeface="Calibri"/>
            </a:endParaRPr>
          </a:p>
        </p:txBody>
      </p:sp>
      <p:sp>
        <p:nvSpPr>
          <p:cNvPr id="201" name="Google Shape;201;p16"/>
          <p:cNvSpPr txBox="1"/>
          <p:nvPr/>
        </p:nvSpPr>
        <p:spPr>
          <a:xfrm>
            <a:off x="1524000" y="6370637"/>
            <a:ext cx="6705599" cy="4874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Arial"/>
              <a:buNone/>
            </a:pPr>
            <a:endParaRPr sz="1200" b="0" i="0" u="none" strike="noStrike" cap="none">
              <a:solidFill>
                <a:srgbClr val="898989"/>
              </a:solidFill>
              <a:latin typeface="Arial"/>
              <a:ea typeface="Arial"/>
              <a:cs typeface="Arial"/>
              <a:sym typeface="Arial"/>
            </a:endParaRPr>
          </a:p>
        </p:txBody>
      </p:sp>
      <p:sp>
        <p:nvSpPr>
          <p:cNvPr id="202" name="Google Shape;202;p16"/>
          <p:cNvSpPr txBox="1">
            <a:spLocks noGrp="1"/>
          </p:cNvSpPr>
          <p:nvPr>
            <p:ph type="sldNum" idx="12"/>
          </p:nvPr>
        </p:nvSpPr>
        <p:spPr>
          <a:xfrm>
            <a:off x="7035800" y="6569075"/>
            <a:ext cx="2133599" cy="3650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777</Words>
  <Application>Microsoft Office PowerPoint</Application>
  <PresentationFormat>On-screen Show (4:3)</PresentationFormat>
  <Paragraphs>102</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Calibri</vt:lpstr>
      <vt:lpstr>Wingdings</vt:lpstr>
      <vt:lpstr>Noto Sans Symbols</vt:lpstr>
      <vt:lpstr>Arial</vt:lpstr>
      <vt:lpstr>Trebuchet MS</vt:lpstr>
      <vt:lpstr>4_Office Theme</vt:lpstr>
      <vt:lpstr>5_Office Theme</vt:lpstr>
      <vt:lpstr>PowerPoint Presentation</vt:lpstr>
      <vt:lpstr>PowerPoint Presentation</vt:lpstr>
      <vt:lpstr>PowerPoint Presentation</vt:lpstr>
      <vt:lpstr>PowerPoint Presentation</vt:lpstr>
      <vt:lpstr>Contract Details Overview</vt:lpstr>
      <vt:lpstr>Monthly Contract Progress Report</vt:lpstr>
      <vt:lpstr>Monthly TO Progress Report</vt:lpstr>
      <vt:lpstr>Contract Details cont’d</vt:lpstr>
      <vt:lpstr>Ordering Process</vt:lpstr>
      <vt:lpstr>ProTech Website </vt:lpstr>
      <vt:lpstr>ProTech Website </vt:lpstr>
      <vt:lpstr>Upcoming Engagement Events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Erika Chavarria</dc:creator>
  <cp:lastModifiedBy>Erika Chavarria</cp:lastModifiedBy>
  <cp:revision>15</cp:revision>
  <dcterms:modified xsi:type="dcterms:W3CDTF">2019-02-19T14:27:28Z</dcterms:modified>
</cp:coreProperties>
</file>